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1" r:id="rId1"/>
    <p:sldMasterId id="2147483753" r:id="rId2"/>
  </p:sldMasterIdLst>
  <p:notesMasterIdLst>
    <p:notesMasterId r:id="rId10"/>
  </p:notesMasterIdLst>
  <p:handoutMasterIdLst>
    <p:handoutMasterId r:id="rId11"/>
  </p:handoutMasterIdLst>
  <p:sldIdLst>
    <p:sldId id="676" r:id="rId3"/>
    <p:sldId id="690" r:id="rId4"/>
    <p:sldId id="685" r:id="rId5"/>
    <p:sldId id="688" r:id="rId6"/>
    <p:sldId id="689" r:id="rId7"/>
    <p:sldId id="686" r:id="rId8"/>
    <p:sldId id="687" r:id="rId9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6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8" userDrawn="1">
          <p15:clr>
            <a:srgbClr val="A4A3A4"/>
          </p15:clr>
        </p15:guide>
        <p15:guide id="2" pos="2035" userDrawn="1">
          <p15:clr>
            <a:srgbClr val="A4A3A4"/>
          </p15:clr>
        </p15:guide>
        <p15:guide id="3" orient="horz" pos="3131" userDrawn="1">
          <p15:clr>
            <a:srgbClr val="A4A3A4"/>
          </p15:clr>
        </p15:guide>
        <p15:guide id="4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62" autoAdjust="0"/>
    <p:restoredTop sz="99101" autoAdjust="0"/>
  </p:normalViewPr>
  <p:slideViewPr>
    <p:cSldViewPr>
      <p:cViewPr varScale="1">
        <p:scale>
          <a:sx n="86" d="100"/>
          <a:sy n="86" d="100"/>
        </p:scale>
        <p:origin x="1134" y="84"/>
      </p:cViewPr>
      <p:guideLst>
        <p:guide orient="horz" pos="28"/>
        <p:guide pos="6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29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018"/>
        <p:guide pos="2035"/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50375" cy="497367"/>
          </a:xfrm>
          <a:prstGeom prst="rect">
            <a:avLst/>
          </a:prstGeom>
        </p:spPr>
        <p:txBody>
          <a:bodyPr vert="horz" lIns="92224" tIns="46113" rIns="92224" bIns="4611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3"/>
            <a:ext cx="2950374" cy="497367"/>
          </a:xfrm>
          <a:prstGeom prst="rect">
            <a:avLst/>
          </a:prstGeom>
        </p:spPr>
        <p:txBody>
          <a:bodyPr vert="horz" lIns="92224" tIns="46113" rIns="92224" bIns="4611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 dirty="0"/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4" tIns="46113" rIns="92224" bIns="4611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4" tIns="46113" rIns="92224" bIns="4611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1EC4FBD0-7633-4554-A01D-57EBE408A74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5072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50375" cy="497367"/>
          </a:xfrm>
          <a:prstGeom prst="rect">
            <a:avLst/>
          </a:prstGeom>
        </p:spPr>
        <p:txBody>
          <a:bodyPr vert="horz" lIns="92224" tIns="46113" rIns="92224" bIns="4611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3"/>
            <a:ext cx="2950374" cy="497367"/>
          </a:xfrm>
          <a:prstGeom prst="rect">
            <a:avLst/>
          </a:prstGeom>
        </p:spPr>
        <p:txBody>
          <a:bodyPr vert="horz" lIns="92224" tIns="46113" rIns="92224" bIns="4611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848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4" tIns="46113" rIns="92224" bIns="46113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6"/>
            <a:ext cx="5446723" cy="4473102"/>
          </a:xfrm>
          <a:prstGeom prst="rect">
            <a:avLst/>
          </a:prstGeom>
        </p:spPr>
        <p:txBody>
          <a:bodyPr vert="horz" lIns="92224" tIns="46113" rIns="92224" bIns="46113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4" tIns="46113" rIns="92224" bIns="4611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4" tIns="46113" rIns="92224" bIns="4611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9AE3D2EF-E1DA-43A1-AAB5-1C750E1C492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2927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 smtClean="0"/>
              <a:t>●事業計画策定の策定</a:t>
            </a:r>
          </a:p>
        </p:txBody>
      </p:sp>
    </p:spTree>
    <p:extLst>
      <p:ext uri="{BB962C8B-B14F-4D97-AF65-F5344CB8AC3E}">
        <p14:creationId xmlns:p14="http://schemas.microsoft.com/office/powerpoint/2010/main" val="106880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 smtClean="0"/>
              <a:t>●事業計画策定の策定</a:t>
            </a:r>
          </a:p>
        </p:txBody>
      </p:sp>
    </p:spTree>
    <p:extLst>
      <p:ext uri="{BB962C8B-B14F-4D97-AF65-F5344CB8AC3E}">
        <p14:creationId xmlns:p14="http://schemas.microsoft.com/office/powerpoint/2010/main" val="4109097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8565" y="1052736"/>
            <a:ext cx="84201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9202" y="2303161"/>
            <a:ext cx="9912350" cy="4571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1775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2019/2/19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2853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2019/2/19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9535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2019/2/19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3500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2019/2/19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1469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-6350" y="539750"/>
            <a:ext cx="9912350" cy="7143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8915400" cy="500062"/>
          </a:xfrm>
          <a:prstGeom prst="rect">
            <a:avLst/>
          </a:prstGeom>
        </p:spPr>
        <p:txBody>
          <a:bodyPr/>
          <a:lstStyle>
            <a:lvl1pPr algn="l"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337376" y="6488697"/>
            <a:ext cx="1043563" cy="365125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2290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2019/2/19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971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2019/2/19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597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2019/2/19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9724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2019/2/19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6150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2019/2/19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55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2019/2/19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128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2019/2/19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388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0A507-E35D-440C-89A6-617C22B0E07C}" type="datetimeFigureOut">
              <a:rPr kumimoji="1" lang="ja-JP" altLang="en-US" smtClean="0"/>
              <a:pPr/>
              <a:t>2019/2/19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5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510951"/>
              </p:ext>
            </p:extLst>
          </p:nvPr>
        </p:nvGraphicFramePr>
        <p:xfrm>
          <a:off x="1424508" y="3035452"/>
          <a:ext cx="7200900" cy="609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54"/>
                <a:gridCol w="1656207"/>
                <a:gridCol w="5112639"/>
              </a:tblGrid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代表提案者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dirty="0" smtClean="0">
                        <a:solidFill>
                          <a:srgbClr val="0070C0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共同提案者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dirty="0" smtClean="0">
                        <a:solidFill>
                          <a:srgbClr val="0070C0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742950" y="1514494"/>
            <a:ext cx="8420100" cy="834386"/>
          </a:xfrm>
        </p:spPr>
        <p:txBody>
          <a:bodyPr/>
          <a:lstStyle/>
          <a:p>
            <a:r>
              <a:rPr kumimoji="1" lang="ja-JP" altLang="en-US" b="1" dirty="0" smtClean="0">
                <a:latin typeface="+mn-ea"/>
                <a:ea typeface="+mn-ea"/>
              </a:rPr>
              <a:t>補助事業の名称</a:t>
            </a:r>
            <a:endParaRPr kumimoji="1" lang="ja-JP" altLang="en-US" b="1" dirty="0">
              <a:latin typeface="+mn-ea"/>
              <a:ea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44788" y="241159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提案</a:t>
            </a:r>
            <a:r>
              <a:rPr kumimoji="1" lang="ja-JP" altLang="en-US" dirty="0" smtClean="0"/>
              <a:t>日：平成</a:t>
            </a:r>
            <a:r>
              <a:rPr lang="ja-JP" altLang="en-US" dirty="0">
                <a:solidFill>
                  <a:srgbClr val="0070C0"/>
                </a:solidFill>
              </a:rPr>
              <a:t>　</a:t>
            </a:r>
            <a:r>
              <a:rPr lang="ja-JP" altLang="en-US" dirty="0" smtClean="0">
                <a:solidFill>
                  <a:srgbClr val="0070C0"/>
                </a:solidFill>
              </a:rPr>
              <a:t>　</a:t>
            </a:r>
            <a:r>
              <a:rPr kumimoji="1" lang="ja-JP" altLang="en-US" dirty="0" smtClean="0"/>
              <a:t>年</a:t>
            </a:r>
            <a:r>
              <a:rPr lang="ja-JP" altLang="en-US" dirty="0">
                <a:solidFill>
                  <a:srgbClr val="0070C0"/>
                </a:solidFill>
              </a:rPr>
              <a:t>　</a:t>
            </a:r>
            <a:r>
              <a:rPr lang="ja-JP" altLang="en-US" dirty="0" smtClean="0">
                <a:solidFill>
                  <a:srgbClr val="0070C0"/>
                </a:solidFill>
              </a:rPr>
              <a:t>　</a:t>
            </a:r>
            <a:r>
              <a:rPr kumimoji="1" lang="ja-JP" altLang="en-US" dirty="0" smtClean="0"/>
              <a:t>月</a:t>
            </a:r>
            <a:r>
              <a:rPr lang="ja-JP" altLang="en-US" dirty="0">
                <a:solidFill>
                  <a:srgbClr val="0070C0"/>
                </a:solidFill>
              </a:rPr>
              <a:t>　</a:t>
            </a:r>
            <a:r>
              <a:rPr lang="ja-JP" altLang="en-US" dirty="0" smtClean="0">
                <a:solidFill>
                  <a:srgbClr val="0070C0"/>
                </a:solidFill>
              </a:rPr>
              <a:t>　</a:t>
            </a:r>
            <a:r>
              <a:rPr kumimoji="1" lang="ja-JP" altLang="en-US" dirty="0" smtClean="0"/>
              <a:t>日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456" y="14556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様式第１－１号　</a:t>
            </a:r>
            <a:r>
              <a:rPr lang="en-US" altLang="ja-JP" sz="1400" dirty="0" smtClean="0"/>
              <a:t>【</a:t>
            </a:r>
            <a:r>
              <a:rPr lang="ja-JP" altLang="en-US" sz="1400" dirty="0" smtClean="0"/>
              <a:t>新規事業</a:t>
            </a:r>
            <a:r>
              <a:rPr lang="en-US" altLang="ja-JP" sz="1400" dirty="0" smtClean="0"/>
              <a:t>】</a:t>
            </a:r>
            <a:endParaRPr kumimoji="1" lang="ja-JP" altLang="en-US" sz="14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073458"/>
              </p:ext>
            </p:extLst>
          </p:nvPr>
        </p:nvGraphicFramePr>
        <p:xfrm>
          <a:off x="5961112" y="44624"/>
          <a:ext cx="388843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2160240"/>
              </a:tblGrid>
              <a:tr h="2340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補助金交付提案額</a:t>
                      </a:r>
                      <a:endParaRPr kumimoji="1" lang="en-US" altLang="ja-JP" sz="1400" b="0" dirty="0" smtClean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400" b="0" dirty="0" smtClean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510951"/>
              </p:ext>
            </p:extLst>
          </p:nvPr>
        </p:nvGraphicFramePr>
        <p:xfrm>
          <a:off x="1424508" y="3035452"/>
          <a:ext cx="7200900" cy="609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54"/>
                <a:gridCol w="1656207"/>
                <a:gridCol w="5112639"/>
              </a:tblGrid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代表提案者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dirty="0" smtClean="0">
                        <a:solidFill>
                          <a:srgbClr val="0070C0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共同提案者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dirty="0" smtClean="0">
                        <a:solidFill>
                          <a:srgbClr val="0070C0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742950" y="1514494"/>
            <a:ext cx="8420100" cy="834386"/>
          </a:xfrm>
        </p:spPr>
        <p:txBody>
          <a:bodyPr/>
          <a:lstStyle/>
          <a:p>
            <a:r>
              <a:rPr kumimoji="1" lang="ja-JP" altLang="en-US" b="1" dirty="0" smtClean="0">
                <a:latin typeface="+mn-ea"/>
                <a:ea typeface="+mn-ea"/>
              </a:rPr>
              <a:t>補助事業の名称</a:t>
            </a:r>
            <a:endParaRPr kumimoji="1" lang="ja-JP" altLang="en-US" b="1" dirty="0">
              <a:latin typeface="+mn-ea"/>
              <a:ea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44788" y="241159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提案</a:t>
            </a:r>
            <a:r>
              <a:rPr kumimoji="1" lang="ja-JP" altLang="en-US" dirty="0" smtClean="0"/>
              <a:t>日：平成</a:t>
            </a:r>
            <a:r>
              <a:rPr lang="ja-JP" altLang="en-US" dirty="0">
                <a:solidFill>
                  <a:srgbClr val="0070C0"/>
                </a:solidFill>
              </a:rPr>
              <a:t>　</a:t>
            </a:r>
            <a:r>
              <a:rPr lang="ja-JP" altLang="en-US" dirty="0" smtClean="0">
                <a:solidFill>
                  <a:srgbClr val="0070C0"/>
                </a:solidFill>
              </a:rPr>
              <a:t>　</a:t>
            </a:r>
            <a:r>
              <a:rPr kumimoji="1" lang="ja-JP" altLang="en-US" dirty="0" smtClean="0"/>
              <a:t>年</a:t>
            </a:r>
            <a:r>
              <a:rPr lang="ja-JP" altLang="en-US" dirty="0">
                <a:solidFill>
                  <a:srgbClr val="0070C0"/>
                </a:solidFill>
              </a:rPr>
              <a:t>　</a:t>
            </a:r>
            <a:r>
              <a:rPr lang="ja-JP" altLang="en-US" dirty="0" smtClean="0">
                <a:solidFill>
                  <a:srgbClr val="0070C0"/>
                </a:solidFill>
              </a:rPr>
              <a:t>　</a:t>
            </a:r>
            <a:r>
              <a:rPr kumimoji="1" lang="ja-JP" altLang="en-US" dirty="0" smtClean="0"/>
              <a:t>月</a:t>
            </a:r>
            <a:r>
              <a:rPr lang="ja-JP" altLang="en-US" dirty="0">
                <a:solidFill>
                  <a:srgbClr val="0070C0"/>
                </a:solidFill>
              </a:rPr>
              <a:t>　</a:t>
            </a:r>
            <a:r>
              <a:rPr lang="ja-JP" altLang="en-US" dirty="0" smtClean="0">
                <a:solidFill>
                  <a:srgbClr val="0070C0"/>
                </a:solidFill>
              </a:rPr>
              <a:t>　</a:t>
            </a:r>
            <a:r>
              <a:rPr kumimoji="1" lang="ja-JP" altLang="en-US" dirty="0" smtClean="0"/>
              <a:t>日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456" y="14556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様式第１－１号　</a:t>
            </a:r>
            <a:r>
              <a:rPr lang="en-US" altLang="ja-JP" sz="1400" dirty="0" smtClean="0"/>
              <a:t>【</a:t>
            </a:r>
            <a:r>
              <a:rPr lang="ja-JP" altLang="en-US" sz="1400" dirty="0" smtClean="0"/>
              <a:t>新規事業</a:t>
            </a:r>
            <a:r>
              <a:rPr lang="en-US" altLang="ja-JP" sz="1400" dirty="0" smtClean="0"/>
              <a:t>】</a:t>
            </a:r>
            <a:endParaRPr kumimoji="1" lang="ja-JP" altLang="en-US" sz="14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073458"/>
              </p:ext>
            </p:extLst>
          </p:nvPr>
        </p:nvGraphicFramePr>
        <p:xfrm>
          <a:off x="5961112" y="44624"/>
          <a:ext cx="388843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2160240"/>
              </a:tblGrid>
              <a:tr h="2340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補助金交付提案額</a:t>
                      </a:r>
                      <a:endParaRPr kumimoji="1" lang="en-US" altLang="ja-JP" sz="1400" b="0" dirty="0" smtClean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400" b="0" dirty="0" smtClean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12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44624"/>
            <a:ext cx="4464496" cy="377179"/>
          </a:xfrm>
        </p:spPr>
        <p:txBody>
          <a:bodyPr/>
          <a:lstStyle/>
          <a:p>
            <a:r>
              <a:rPr kumimoji="1" lang="ja-JP" altLang="en-US" sz="2000" b="1" dirty="0" smtClean="0">
                <a:latin typeface="+mn-ea"/>
                <a:ea typeface="+mn-ea"/>
              </a:rPr>
              <a:t>１．補助事業要旨</a:t>
            </a:r>
            <a:endParaRPr kumimoji="1" lang="ja-JP" altLang="en-US" sz="2000" b="1" dirty="0">
              <a:latin typeface="+mn-ea"/>
              <a:ea typeface="+mn-ea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-8656" y="679996"/>
            <a:ext cx="3647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+mn-ea"/>
                <a:ea typeface="+mn-ea"/>
              </a:rPr>
              <a:t>（１</a:t>
            </a:r>
            <a:r>
              <a:rPr lang="ja-JP" altLang="en-US" dirty="0">
                <a:latin typeface="+mn-ea"/>
                <a:ea typeface="+mn-ea"/>
              </a:rPr>
              <a:t>）</a:t>
            </a:r>
            <a:r>
              <a:rPr lang="ja-JP" altLang="en-US" dirty="0" smtClean="0">
                <a:latin typeface="+mn-ea"/>
                <a:ea typeface="+mn-ea"/>
              </a:rPr>
              <a:t>事業内容</a:t>
            </a:r>
            <a:r>
              <a:rPr lang="ja-JP" altLang="en-US" sz="1200" dirty="0" smtClean="0">
                <a:latin typeface="+mn-ea"/>
                <a:ea typeface="+mn-ea"/>
              </a:rPr>
              <a:t>（</a:t>
            </a:r>
            <a:r>
              <a:rPr lang="ja-JP" altLang="en-US" sz="1200" dirty="0">
                <a:latin typeface="+mn-ea"/>
                <a:ea typeface="+mn-ea"/>
              </a:rPr>
              <a:t>普及</a:t>
            </a:r>
            <a:r>
              <a:rPr lang="ja-JP" altLang="en-US" sz="1200" dirty="0" smtClean="0">
                <a:latin typeface="+mn-ea"/>
                <a:ea typeface="+mn-ea"/>
              </a:rPr>
              <a:t>性・革新性・優位性）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156324" y="987235"/>
            <a:ext cx="4608000" cy="553807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 dirty="0">
              <a:latin typeface="+mn-ea"/>
              <a:ea typeface="+mn-ea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097016" y="681403"/>
            <a:ext cx="1585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latin typeface="+mn-ea"/>
                <a:ea typeface="+mn-ea"/>
              </a:rPr>
              <a:t>【</a:t>
            </a:r>
            <a:r>
              <a:rPr lang="ja-JP" altLang="en-US" dirty="0" smtClean="0">
                <a:latin typeface="+mn-ea"/>
                <a:ea typeface="+mn-ea"/>
              </a:rPr>
              <a:t>事業イメージ</a:t>
            </a:r>
            <a:r>
              <a:rPr lang="en-US" altLang="ja-JP" dirty="0" smtClean="0">
                <a:latin typeface="+mn-ea"/>
                <a:ea typeface="+mn-ea"/>
              </a:rPr>
              <a:t>】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8465" y="992058"/>
            <a:ext cx="4896544" cy="190410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要旨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</a:rPr>
              <a:t>■</a:t>
            </a:r>
            <a:endParaRPr lang="en-US" altLang="ja-JP" sz="1600" dirty="0" smtClean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</a:rPr>
              <a:t>■</a:t>
            </a:r>
            <a:endParaRPr lang="en-US" altLang="ja-JP" sz="1600" dirty="0" smtClean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</a:rPr>
              <a:t>■</a:t>
            </a:r>
            <a:endParaRPr lang="en-US" altLang="ja-JP" sz="1600" dirty="0" smtClean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</a:rPr>
              <a:t>■</a:t>
            </a:r>
            <a:endParaRPr lang="en-US" altLang="ja-JP" sz="1600" dirty="0" smtClean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</a:rPr>
              <a:t>■</a:t>
            </a:r>
            <a:endParaRPr lang="en-US" altLang="ja-JP" sz="1600" dirty="0" smtClean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-15552" y="2924944"/>
            <a:ext cx="5147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+mn-ea"/>
                <a:ea typeface="+mn-ea"/>
              </a:rPr>
              <a:t>（</a:t>
            </a:r>
            <a:r>
              <a:rPr lang="ja-JP" altLang="en-US" dirty="0">
                <a:latin typeface="+mn-ea"/>
                <a:ea typeface="+mn-ea"/>
              </a:rPr>
              <a:t>２</a:t>
            </a:r>
            <a:r>
              <a:rPr lang="ja-JP" altLang="en-US" dirty="0" smtClean="0">
                <a:latin typeface="+mn-ea"/>
                <a:ea typeface="+mn-ea"/>
              </a:rPr>
              <a:t>）事業者適格性・事業実施確実性・資金計画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-2380" y="5085184"/>
            <a:ext cx="2951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+mn-ea"/>
                <a:ea typeface="+mn-ea"/>
              </a:rPr>
              <a:t>（３）その他特筆すべき事項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30056" y="3294276"/>
            <a:ext cx="4896544" cy="17936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要旨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9668" y="5404389"/>
            <a:ext cx="4896544" cy="112092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要旨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2573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sz="2000" b="1" dirty="0">
                <a:latin typeface="+mn-ea"/>
                <a:ea typeface="+mn-ea"/>
              </a:rPr>
              <a:t>２</a:t>
            </a:r>
            <a:r>
              <a:rPr lang="ja-JP" altLang="en-US" sz="2000" b="1" dirty="0" smtClean="0">
                <a:latin typeface="+mn-ea"/>
                <a:ea typeface="+mn-ea"/>
              </a:rPr>
              <a:t>．</a:t>
            </a:r>
            <a:r>
              <a:rPr lang="ja-JP" altLang="en-US" sz="2000" b="1" dirty="0">
                <a:latin typeface="+mn-ea"/>
                <a:ea typeface="+mn-ea"/>
              </a:rPr>
              <a:t>事業</a:t>
            </a:r>
            <a:r>
              <a:rPr lang="ja-JP" altLang="en-US" sz="2000" b="1" dirty="0" smtClean="0">
                <a:latin typeface="+mn-ea"/>
                <a:ea typeface="+mn-ea"/>
              </a:rPr>
              <a:t>内容（</a:t>
            </a:r>
            <a:r>
              <a:rPr lang="ja-JP" altLang="en-US" sz="2000" b="1" dirty="0">
                <a:latin typeface="+mn-ea"/>
                <a:ea typeface="+mn-ea"/>
              </a:rPr>
              <a:t>普及</a:t>
            </a:r>
            <a:r>
              <a:rPr lang="ja-JP" altLang="en-US" sz="2000" b="1" dirty="0" smtClean="0">
                <a:latin typeface="+mn-ea"/>
                <a:ea typeface="+mn-ea"/>
              </a:rPr>
              <a:t>性・</a:t>
            </a:r>
            <a:r>
              <a:rPr lang="ja-JP" altLang="en-US" sz="2000" b="1" dirty="0">
                <a:latin typeface="+mn-ea"/>
                <a:ea typeface="+mn-ea"/>
              </a:rPr>
              <a:t>革新</a:t>
            </a:r>
            <a:r>
              <a:rPr lang="ja-JP" altLang="en-US" sz="2000" b="1" dirty="0" smtClean="0">
                <a:latin typeface="+mn-ea"/>
                <a:ea typeface="+mn-ea"/>
              </a:rPr>
              <a:t>性・優位性）</a:t>
            </a:r>
            <a:endParaRPr kumimoji="1" lang="ja-JP" altLang="en-US" sz="2000" b="1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61344"/>
            <a:ext cx="9648825" cy="4464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詳細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723900"/>
            <a:ext cx="9648825" cy="1152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要旨</a:t>
            </a:r>
            <a:r>
              <a:rPr lang="en-US" altLang="ja-JP" sz="1600" dirty="0" smtClean="0">
                <a:latin typeface="+mn-ea"/>
                <a:ea typeface="+mn-ea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en-US" altLang="ja-JP" sz="1600" dirty="0">
              <a:latin typeface="+mn-ea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en-US" altLang="ja-JP" sz="1600" dirty="0" smtClean="0">
              <a:latin typeface="+mn-ea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en-US" altLang="ja-JP" sz="1600" dirty="0" smtClean="0">
              <a:latin typeface="+mn-ea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5250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1" dirty="0">
                <a:latin typeface="+mn-ea"/>
                <a:ea typeface="+mn-ea"/>
              </a:rPr>
              <a:t>３</a:t>
            </a:r>
            <a:r>
              <a:rPr lang="ja-JP" altLang="en-US" sz="2000" b="1" dirty="0" smtClean="0">
                <a:latin typeface="+mn-ea"/>
                <a:ea typeface="+mn-ea"/>
              </a:rPr>
              <a:t>．</a:t>
            </a:r>
            <a:r>
              <a:rPr lang="ja-JP" altLang="en-US" sz="2000" b="1" dirty="0">
                <a:latin typeface="+mn-ea"/>
                <a:ea typeface="+mn-ea"/>
              </a:rPr>
              <a:t>事業実施の</a:t>
            </a:r>
            <a:r>
              <a:rPr lang="ja-JP" altLang="en-US" sz="2000" b="1" dirty="0" smtClean="0">
                <a:latin typeface="+mn-ea"/>
                <a:ea typeface="+mn-ea"/>
              </a:rPr>
              <a:t>確実性</a:t>
            </a:r>
            <a:endParaRPr kumimoji="1" lang="ja-JP" altLang="en-US" sz="2000" b="1" dirty="0"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055814"/>
            <a:ext cx="9648825" cy="44688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詳細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723900"/>
            <a:ext cx="9648825" cy="115194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要旨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  <a:ea typeface="+mn-ea"/>
              </a:rPr>
              <a:t>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en-US" altLang="ja-JP" sz="1600" dirty="0">
              <a:latin typeface="+mn-ea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ja-JP" altLang="en-US" sz="1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1785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1" dirty="0">
                <a:latin typeface="+mn-ea"/>
                <a:ea typeface="+mn-ea"/>
              </a:rPr>
              <a:t>４</a:t>
            </a:r>
            <a:r>
              <a:rPr lang="ja-JP" altLang="en-US" sz="2000" b="1" dirty="0" smtClean="0">
                <a:latin typeface="+mn-ea"/>
                <a:ea typeface="+mn-ea"/>
              </a:rPr>
              <a:t>．</a:t>
            </a:r>
            <a:r>
              <a:rPr lang="ja-JP" altLang="en-US" sz="2000" b="1" dirty="0">
                <a:latin typeface="+mn-ea"/>
                <a:ea typeface="+mn-ea"/>
              </a:rPr>
              <a:t>事業者の</a:t>
            </a:r>
            <a:r>
              <a:rPr lang="ja-JP" altLang="en-US" sz="2000" b="1" dirty="0" smtClean="0">
                <a:latin typeface="+mn-ea"/>
                <a:ea typeface="+mn-ea"/>
              </a:rPr>
              <a:t>適格性・資金計画</a:t>
            </a:r>
            <a:endParaRPr kumimoji="1" lang="ja-JP" altLang="en-US" sz="2000" b="1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55814"/>
            <a:ext cx="9648825" cy="44688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詳細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723900"/>
            <a:ext cx="9648825" cy="115194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要旨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  <a:ea typeface="+mn-ea"/>
              </a:rPr>
              <a:t>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en-US" altLang="ja-JP" sz="1600" dirty="0">
              <a:latin typeface="+mn-ea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ja-JP" altLang="en-US" sz="1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9400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b="1" dirty="0">
                <a:latin typeface="+mn-ea"/>
                <a:ea typeface="+mn-ea"/>
              </a:rPr>
              <a:t>５</a:t>
            </a:r>
            <a:r>
              <a:rPr lang="ja-JP" altLang="en-US" sz="2000" b="1" dirty="0" smtClean="0">
                <a:latin typeface="+mn-ea"/>
                <a:ea typeface="+mn-ea"/>
              </a:rPr>
              <a:t>．その他特筆すべき事項</a:t>
            </a:r>
            <a:endParaRPr kumimoji="1" lang="ja-JP" altLang="en-US" sz="2000" b="1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55814"/>
            <a:ext cx="9648825" cy="44688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詳細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723900"/>
            <a:ext cx="9648825" cy="115194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要旨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en-US" altLang="ja-JP" sz="1600" dirty="0">
              <a:latin typeface="+mn-ea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en-US" altLang="ja-JP" sz="1600" dirty="0" smtClean="0">
              <a:latin typeface="+mn-ea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  <a:ea typeface="+mn-ea"/>
              </a:rPr>
              <a:t>■</a:t>
            </a:r>
          </a:p>
        </p:txBody>
      </p:sp>
    </p:spTree>
    <p:extLst>
      <p:ext uri="{BB962C8B-B14F-4D97-AF65-F5344CB8AC3E}">
        <p14:creationId xmlns:p14="http://schemas.microsoft.com/office/powerpoint/2010/main" val="58669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3"/>
            </a:gs>
            <a:gs pos="50000">
              <a:schemeClr val="accent3"/>
            </a:gs>
            <a:gs pos="100000">
              <a:schemeClr val="accent3"/>
            </a:gs>
          </a:gsLst>
          <a:lin ang="0" scaled="1"/>
          <a:tileRect/>
        </a:gra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10081</TotalTime>
  <Words>191</Words>
  <Application>Microsoft Office PowerPoint</Application>
  <PresentationFormat>A4 210 x 297 mm</PresentationFormat>
  <Paragraphs>67</Paragraphs>
  <Slides>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Meiryo UI</vt:lpstr>
      <vt:lpstr>ＭＳ Ｐゴシック</vt:lpstr>
      <vt:lpstr>メイリオ</vt:lpstr>
      <vt:lpstr>Arial</vt:lpstr>
      <vt:lpstr>Calibri</vt:lpstr>
      <vt:lpstr>Office ​​テーマ</vt:lpstr>
      <vt:lpstr>デザインの設定</vt:lpstr>
      <vt:lpstr>補助事業の名称</vt:lpstr>
      <vt:lpstr>補助事業の名称</vt:lpstr>
      <vt:lpstr>１．補助事業要旨</vt:lpstr>
      <vt:lpstr>２．事業内容（普及性・革新性・優位性）</vt:lpstr>
      <vt:lpstr>３．事業実施の確実性</vt:lpstr>
      <vt:lpstr>４．事業者の適格性・資金計画</vt:lpstr>
      <vt:lpstr>５．その他特筆すべき事項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水野　淳司</cp:lastModifiedBy>
  <cp:revision>504</cp:revision>
  <cp:lastPrinted>2019-02-19T07:17:28Z</cp:lastPrinted>
  <dcterms:created xsi:type="dcterms:W3CDTF">2013-09-09T14:53:54Z</dcterms:created>
  <dcterms:modified xsi:type="dcterms:W3CDTF">2019-02-19T07:31:04Z</dcterms:modified>
</cp:coreProperties>
</file>