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026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DCC4-8DAE-45E6-B78F-5644B5775B82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4998-4FC3-4039-B5D2-5496714A2C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043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DCC4-8DAE-45E6-B78F-5644B5775B82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4998-4FC3-4039-B5D2-5496714A2C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795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DCC4-8DAE-45E6-B78F-5644B5775B82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4998-4FC3-4039-B5D2-5496714A2C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269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DCC4-8DAE-45E6-B78F-5644B5775B82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4998-4FC3-4039-B5D2-5496714A2C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478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DCC4-8DAE-45E6-B78F-5644B5775B82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4998-4FC3-4039-B5D2-5496714A2C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41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DCC4-8DAE-45E6-B78F-5644B5775B82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4998-4FC3-4039-B5D2-5496714A2C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495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DCC4-8DAE-45E6-B78F-5644B5775B82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4998-4FC3-4039-B5D2-5496714A2C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627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DCC4-8DAE-45E6-B78F-5644B5775B82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4998-4FC3-4039-B5D2-5496714A2C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186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DCC4-8DAE-45E6-B78F-5644B5775B82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4998-4FC3-4039-B5D2-5496714A2C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450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DCC4-8DAE-45E6-B78F-5644B5775B82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4998-4FC3-4039-B5D2-5496714A2C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041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ADCC4-8DAE-45E6-B78F-5644B5775B82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4998-4FC3-4039-B5D2-5496714A2C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194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ADCC4-8DAE-45E6-B78F-5644B5775B82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54998-4FC3-4039-B5D2-5496714A2C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94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050" y="908719"/>
            <a:ext cx="6865343" cy="5745849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4385103" y="4155231"/>
            <a:ext cx="2262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南会津町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99120" y="3091026"/>
            <a:ext cx="2262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下郷</a:t>
            </a:r>
            <a:r>
              <a:rPr kumimoji="1" lang="ja-JP" altLang="en-US" dirty="0" smtClean="0"/>
              <a:t>町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7611" y="2791268"/>
            <a:ext cx="2262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只見</a:t>
            </a:r>
            <a:r>
              <a:rPr kumimoji="1" lang="ja-JP" altLang="en-US" dirty="0" smtClean="0"/>
              <a:t>町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03669" y="4735855"/>
            <a:ext cx="2262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檜枝岐村</a:t>
            </a:r>
            <a:endParaRPr kumimoji="1" lang="ja-JP" altLang="en-US" dirty="0"/>
          </a:p>
        </p:txBody>
      </p:sp>
      <p:cxnSp>
        <p:nvCxnSpPr>
          <p:cNvPr id="3" name="直線コネクタ 2"/>
          <p:cNvCxnSpPr/>
          <p:nvPr/>
        </p:nvCxnSpPr>
        <p:spPr>
          <a:xfrm flipV="1">
            <a:off x="2864770" y="2217593"/>
            <a:ext cx="975108" cy="4913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V="1">
            <a:off x="6033120" y="3860629"/>
            <a:ext cx="266000" cy="10598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V="1">
            <a:off x="2203669" y="4855328"/>
            <a:ext cx="2824466" cy="11676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H="1" flipV="1">
            <a:off x="1825967" y="3860629"/>
            <a:ext cx="894785" cy="3109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7696515" y="2821581"/>
            <a:ext cx="864856" cy="2545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V="1">
            <a:off x="7093410" y="2081306"/>
            <a:ext cx="1435920" cy="9173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370" y="189232"/>
            <a:ext cx="1688363" cy="103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テキスト ボックス 29"/>
          <p:cNvSpPr txBox="1"/>
          <p:nvPr/>
        </p:nvSpPr>
        <p:spPr>
          <a:xfrm>
            <a:off x="8345827" y="2998693"/>
            <a:ext cx="15601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●下郷発電所</a:t>
            </a:r>
            <a:endParaRPr kumimoji="1" lang="ja-JP" altLang="en-US" sz="12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304903" y="1272791"/>
            <a:ext cx="2658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●花の郷水力発電所（下郷町中山）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/>
              <a:t>○</a:t>
            </a:r>
            <a:r>
              <a:rPr lang="ja-JP" altLang="en-US" sz="1200" dirty="0" smtClean="0"/>
              <a:t>小水力</a:t>
            </a:r>
            <a:endParaRPr kumimoji="1" lang="en-US" altLang="ja-JP" sz="1200" dirty="0" smtClean="0"/>
          </a:p>
          <a:p>
            <a:pPr algn="ctr"/>
            <a:r>
              <a:rPr lang="en-US" altLang="ja-JP" sz="1200" dirty="0" smtClean="0"/>
              <a:t>【</a:t>
            </a:r>
            <a:r>
              <a:rPr lang="ja-JP" altLang="en-US" sz="1200" dirty="0" smtClean="0"/>
              <a:t>三峰川電力</a:t>
            </a:r>
            <a:r>
              <a:rPr lang="en-US" altLang="ja-JP" sz="1200" dirty="0" smtClean="0"/>
              <a:t>(</a:t>
            </a:r>
            <a:r>
              <a:rPr lang="ja-JP" altLang="en-US" sz="1200" dirty="0" smtClean="0"/>
              <a:t>株</a:t>
            </a:r>
            <a:r>
              <a:rPr lang="en-US" altLang="ja-JP" sz="1200" dirty="0" smtClean="0"/>
              <a:t>)】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175kW</a:t>
            </a:r>
            <a:r>
              <a:rPr lang="ja-JP" altLang="en-US" sz="1200" dirty="0" smtClean="0"/>
              <a:t>　</a:t>
            </a:r>
            <a:r>
              <a:rPr lang="en-US" altLang="ja-JP" sz="1200" dirty="0" smtClean="0"/>
              <a:t>H27.6</a:t>
            </a:r>
            <a:r>
              <a:rPr lang="ja-JP" altLang="en-US" sz="1200" dirty="0" smtClean="0"/>
              <a:t>稼働）</a:t>
            </a:r>
            <a:endParaRPr kumimoji="1" lang="ja-JP" altLang="en-US" sz="12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597287" y="1938259"/>
            <a:ext cx="19502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●田子倉・只見発電所　</a:t>
            </a:r>
            <a:endParaRPr kumimoji="1" lang="ja-JP" altLang="en-US" sz="12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54427" y="3668924"/>
            <a:ext cx="19502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●奥只見発電所　</a:t>
            </a:r>
            <a:endParaRPr kumimoji="1" lang="ja-JP" altLang="en-US" sz="1200" dirty="0"/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045" y="4530651"/>
            <a:ext cx="1749514" cy="1018685"/>
          </a:xfrm>
          <a:prstGeom prst="rect">
            <a:avLst/>
          </a:prstGeom>
        </p:spPr>
      </p:pic>
      <p:sp>
        <p:nvSpPr>
          <p:cNvPr id="43" name="テキスト ボックス 42"/>
          <p:cNvSpPr txBox="1"/>
          <p:nvPr/>
        </p:nvSpPr>
        <p:spPr>
          <a:xfrm>
            <a:off x="7430245" y="5571870"/>
            <a:ext cx="2475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●番屋川水力発電所（下郷町音金）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 smtClean="0"/>
              <a:t>○小水力</a:t>
            </a:r>
            <a:endParaRPr kumimoji="1" lang="en-US" altLang="ja-JP" sz="1200" dirty="0" smtClean="0"/>
          </a:p>
          <a:p>
            <a:pPr algn="ctr"/>
            <a:r>
              <a:rPr lang="en-US" altLang="ja-JP" sz="1200" dirty="0" smtClean="0"/>
              <a:t>【</a:t>
            </a:r>
            <a:r>
              <a:rPr lang="ja-JP" altLang="en-US" sz="1200" dirty="0" smtClean="0"/>
              <a:t>三峰川電力</a:t>
            </a:r>
            <a:r>
              <a:rPr lang="en-US" altLang="ja-JP" sz="1200" dirty="0" smtClean="0"/>
              <a:t>(</a:t>
            </a:r>
            <a:r>
              <a:rPr lang="ja-JP" altLang="en-US" sz="1200" dirty="0" smtClean="0"/>
              <a:t>株</a:t>
            </a:r>
            <a:r>
              <a:rPr lang="en-US" altLang="ja-JP" sz="1200" dirty="0" smtClean="0"/>
              <a:t>)】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150kW</a:t>
            </a:r>
            <a:r>
              <a:rPr lang="ja-JP" altLang="en-US" sz="1200" dirty="0" smtClean="0"/>
              <a:t>　</a:t>
            </a:r>
            <a:r>
              <a:rPr lang="en-US" altLang="ja-JP" sz="1200" dirty="0" smtClean="0"/>
              <a:t>H28.2</a:t>
            </a:r>
            <a:r>
              <a:rPr lang="ja-JP" altLang="en-US" sz="1200" dirty="0" smtClean="0"/>
              <a:t>稼働）</a:t>
            </a:r>
            <a:endParaRPr kumimoji="1" lang="ja-JP" altLang="en-US" sz="1200" dirty="0"/>
          </a:p>
        </p:txBody>
      </p:sp>
      <p:cxnSp>
        <p:nvCxnSpPr>
          <p:cNvPr id="44" name="直線コネクタ 43"/>
          <p:cNvCxnSpPr/>
          <p:nvPr/>
        </p:nvCxnSpPr>
        <p:spPr>
          <a:xfrm flipH="1" flipV="1">
            <a:off x="7430245" y="3860629"/>
            <a:ext cx="602060" cy="6219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54488" y="116632"/>
            <a:ext cx="5147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smtClean="0"/>
              <a:t>○南会津地域の動向</a:t>
            </a:r>
            <a:endParaRPr lang="en-US" altLang="ja-JP" sz="2000" dirty="0" smtClean="0"/>
          </a:p>
          <a:p>
            <a:r>
              <a:rPr lang="ja-JP" altLang="en-US" sz="1600" dirty="0" smtClean="0"/>
              <a:t>～再生可能エネルギーの導入状況</a:t>
            </a:r>
            <a:r>
              <a:rPr lang="ja-JP" altLang="en-US" sz="1600" dirty="0"/>
              <a:t>（</a:t>
            </a:r>
            <a:r>
              <a:rPr lang="ja-JP" altLang="en-US" sz="1600" dirty="0" smtClean="0"/>
              <a:t>主な発電施設）～</a:t>
            </a:r>
            <a:endParaRPr kumimoji="1" lang="ja-JP" altLang="en-US" sz="16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407138" y="6050673"/>
            <a:ext cx="3135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●南会津町役場新庁舎（</a:t>
            </a:r>
            <a:r>
              <a:rPr lang="ja-JP" altLang="en-US" sz="1200" dirty="0" smtClean="0"/>
              <a:t>南会津町田島）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/>
              <a:t>○</a:t>
            </a:r>
            <a:r>
              <a:rPr lang="ja-JP" altLang="en-US" sz="1200" dirty="0" smtClean="0"/>
              <a:t>地中熱</a:t>
            </a:r>
            <a:r>
              <a:rPr lang="ja-JP" altLang="en-US" sz="1200" dirty="0"/>
              <a:t>利用</a:t>
            </a:r>
            <a:r>
              <a:rPr lang="ja-JP" altLang="en-US" sz="1200" dirty="0" smtClean="0"/>
              <a:t>・太陽光</a:t>
            </a:r>
            <a:endParaRPr kumimoji="1" lang="en-US" altLang="ja-JP" sz="1200" dirty="0" smtClean="0"/>
          </a:p>
          <a:p>
            <a:pPr algn="ctr"/>
            <a:r>
              <a:rPr lang="en-US" altLang="ja-JP" sz="1200" dirty="0" smtClean="0"/>
              <a:t>【</a:t>
            </a:r>
            <a:r>
              <a:rPr lang="ja-JP" altLang="en-US" sz="1200" dirty="0" smtClean="0"/>
              <a:t>南会津町</a:t>
            </a:r>
            <a:r>
              <a:rPr lang="en-US" altLang="ja-JP" sz="1200" dirty="0" smtClean="0"/>
              <a:t>】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 smtClean="0"/>
              <a:t>（太陽光：</a:t>
            </a:r>
            <a:r>
              <a:rPr lang="en-US" altLang="ja-JP" sz="1200" dirty="0" smtClean="0"/>
              <a:t>27kW</a:t>
            </a:r>
            <a:r>
              <a:rPr lang="ja-JP" altLang="en-US" sz="1200" dirty="0" smtClean="0"/>
              <a:t>　</a:t>
            </a:r>
            <a:r>
              <a:rPr lang="en-US" altLang="ja-JP" sz="1200" dirty="0" smtClean="0"/>
              <a:t>H29.7</a:t>
            </a:r>
            <a:r>
              <a:rPr lang="ja-JP" altLang="en-US" sz="1200" dirty="0"/>
              <a:t>稼働</a:t>
            </a:r>
            <a:r>
              <a:rPr lang="ja-JP" altLang="en-US" sz="1200" dirty="0" smtClean="0"/>
              <a:t>）</a:t>
            </a:r>
            <a:endParaRPr kumimoji="1" lang="ja-JP" altLang="en-US" sz="12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-16729" y="5297219"/>
            <a:ext cx="23774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●南会津高原地域</a:t>
            </a:r>
            <a:r>
              <a:rPr lang="ja-JP" altLang="en-US" sz="1200" dirty="0" smtClean="0"/>
              <a:t>熱供給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実証事業施設（南会津町舘岩）</a:t>
            </a:r>
            <a:endParaRPr lang="en-US" altLang="ja-JP" sz="1200" dirty="0" smtClean="0"/>
          </a:p>
          <a:p>
            <a:pPr algn="ctr"/>
            <a:r>
              <a:rPr lang="ja-JP" altLang="en-US" sz="1200" dirty="0"/>
              <a:t>○</a:t>
            </a:r>
            <a:r>
              <a:rPr lang="ja-JP" altLang="en-US" sz="1200" dirty="0" smtClean="0"/>
              <a:t>木質バイオマス</a:t>
            </a:r>
            <a:endParaRPr kumimoji="1" lang="en-US" altLang="ja-JP" sz="1200" dirty="0" smtClean="0"/>
          </a:p>
          <a:p>
            <a:pPr algn="ctr"/>
            <a:r>
              <a:rPr lang="en-US" altLang="ja-JP" sz="1200" dirty="0" smtClean="0"/>
              <a:t>【</a:t>
            </a:r>
            <a:r>
              <a:rPr lang="ja-JP" altLang="en-US" sz="1200" dirty="0"/>
              <a:t>南会津町</a:t>
            </a:r>
            <a:r>
              <a:rPr lang="en-US" altLang="ja-JP" sz="1200" dirty="0" smtClean="0"/>
              <a:t>】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 smtClean="0"/>
              <a:t>（ボイラー</a:t>
            </a:r>
            <a:r>
              <a:rPr lang="ja-JP" altLang="en-US" sz="1200" dirty="0"/>
              <a:t>：</a:t>
            </a:r>
            <a:r>
              <a:rPr lang="en-US" altLang="ja-JP" sz="1200" dirty="0" smtClean="0"/>
              <a:t>400kW</a:t>
            </a:r>
            <a:r>
              <a:rPr lang="ja-JP" altLang="en-US" sz="1200" dirty="0" smtClean="0"/>
              <a:t>＋</a:t>
            </a:r>
            <a:r>
              <a:rPr lang="en-US" altLang="ja-JP" sz="1200" dirty="0" smtClean="0"/>
              <a:t>600kW</a:t>
            </a:r>
          </a:p>
          <a:p>
            <a:pPr algn="ctr"/>
            <a:r>
              <a:rPr lang="ja-JP" altLang="en-US" sz="1200" dirty="0" smtClean="0"/>
              <a:t>バイナリ発電：</a:t>
            </a:r>
            <a:r>
              <a:rPr lang="en-US" altLang="ja-JP" sz="1200" dirty="0" smtClean="0"/>
              <a:t>20kW</a:t>
            </a:r>
            <a:r>
              <a:rPr lang="ja-JP" altLang="en-US" sz="1200" dirty="0" smtClean="0"/>
              <a:t>　</a:t>
            </a:r>
            <a:endParaRPr lang="en-US" altLang="ja-JP" sz="1200" dirty="0" smtClean="0"/>
          </a:p>
          <a:p>
            <a:pPr algn="ctr"/>
            <a:r>
              <a:rPr lang="en-US" altLang="ja-JP" sz="1200" dirty="0" smtClean="0"/>
              <a:t>H26.6</a:t>
            </a:r>
            <a:r>
              <a:rPr lang="ja-JP" altLang="en-US" sz="1200" dirty="0" smtClean="0"/>
              <a:t>稼働）</a:t>
            </a:r>
            <a:endParaRPr lang="en-US" altLang="ja-JP" sz="1200" dirty="0" smtClean="0"/>
          </a:p>
          <a:p>
            <a:pPr algn="ctr"/>
            <a:r>
              <a:rPr lang="en-US" altLang="ja-JP" sz="1200" dirty="0" smtClean="0"/>
              <a:t>※H29.3</a:t>
            </a:r>
            <a:r>
              <a:rPr lang="ja-JP" altLang="en-US" sz="1200" dirty="0" smtClean="0"/>
              <a:t>より稼働一時停止中</a:t>
            </a:r>
            <a:endParaRPr kumimoji="1" lang="ja-JP" altLang="en-US" sz="1200" dirty="0"/>
          </a:p>
        </p:txBody>
      </p:sp>
      <p:cxnSp>
        <p:nvCxnSpPr>
          <p:cNvPr id="29" name="直線コネクタ 28"/>
          <p:cNvCxnSpPr/>
          <p:nvPr/>
        </p:nvCxnSpPr>
        <p:spPr>
          <a:xfrm flipV="1">
            <a:off x="4614698" y="2266552"/>
            <a:ext cx="1174046" cy="19825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4618276" y="1490482"/>
            <a:ext cx="29303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●</a:t>
            </a:r>
            <a:r>
              <a:rPr lang="ja-JP" altLang="en-US" sz="1200" dirty="0" smtClean="0"/>
              <a:t>南会津町立伊南保育所（南会津町伊南）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 smtClean="0"/>
              <a:t>○地中熱利用</a:t>
            </a:r>
            <a:endParaRPr kumimoji="1" lang="en-US" altLang="ja-JP" sz="1200" dirty="0" smtClean="0"/>
          </a:p>
          <a:p>
            <a:pPr algn="ctr"/>
            <a:r>
              <a:rPr lang="en-US" altLang="ja-JP" sz="1200" dirty="0" smtClean="0"/>
              <a:t>【</a:t>
            </a:r>
            <a:r>
              <a:rPr lang="ja-JP" altLang="en-US" sz="1200" dirty="0"/>
              <a:t>南会津町</a:t>
            </a:r>
            <a:r>
              <a:rPr lang="en-US" altLang="ja-JP" sz="1200" dirty="0" smtClean="0"/>
              <a:t>】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H27.10</a:t>
            </a:r>
            <a:r>
              <a:rPr lang="ja-JP" altLang="en-US" sz="1200" dirty="0" smtClean="0"/>
              <a:t>稼働）</a:t>
            </a:r>
            <a:endParaRPr kumimoji="1" lang="ja-JP" altLang="en-US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927" y="356556"/>
            <a:ext cx="1688386" cy="103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1722" y="4994726"/>
            <a:ext cx="1695453" cy="1028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図 34" descr="IMG_0568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651370" y="4171603"/>
            <a:ext cx="839397" cy="1119195"/>
          </a:xfrm>
          <a:prstGeom prst="rect">
            <a:avLst/>
          </a:prstGeom>
        </p:spPr>
      </p:pic>
      <p:pic>
        <p:nvPicPr>
          <p:cNvPr id="41" name="図 40" descr="IMG_9266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4488" y="4215780"/>
            <a:ext cx="1539224" cy="1026149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1496616" y="770219"/>
            <a:ext cx="3227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H29.11</a:t>
            </a:r>
            <a:r>
              <a:rPr kumimoji="1" lang="ja-JP" altLang="en-US" sz="1200" dirty="0" smtClean="0"/>
              <a:t>　福島県南会津地方振興局企画商工部</a:t>
            </a:r>
            <a:endParaRPr kumimoji="1" lang="ja-JP" altLang="en-US" sz="1200" dirty="0"/>
          </a:p>
        </p:txBody>
      </p:sp>
      <p:cxnSp>
        <p:nvCxnSpPr>
          <p:cNvPr id="36" name="直線コネクタ 35"/>
          <p:cNvCxnSpPr/>
          <p:nvPr/>
        </p:nvCxnSpPr>
        <p:spPr>
          <a:xfrm flipH="1" flipV="1">
            <a:off x="2071068" y="2948839"/>
            <a:ext cx="2730476" cy="6127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-65888" y="2260029"/>
            <a:ext cx="26937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●</a:t>
            </a:r>
            <a:r>
              <a:rPr lang="ja-JP" altLang="en-US" sz="1200" dirty="0"/>
              <a:t>道の</a:t>
            </a:r>
            <a:r>
              <a:rPr lang="ja-JP" altLang="en-US" sz="1200" dirty="0" smtClean="0"/>
              <a:t>駅きらら２８９（南会津町南郷）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 smtClean="0"/>
              <a:t>○</a:t>
            </a:r>
            <a:r>
              <a:rPr lang="ja-JP" altLang="en-US" sz="1200" dirty="0"/>
              <a:t>木質バイオマス</a:t>
            </a:r>
            <a:endParaRPr kumimoji="1" lang="en-US" altLang="ja-JP" sz="1200" dirty="0" smtClean="0"/>
          </a:p>
          <a:p>
            <a:pPr algn="ctr"/>
            <a:r>
              <a:rPr lang="en-US" altLang="ja-JP" sz="1200" dirty="0" smtClean="0"/>
              <a:t>【</a:t>
            </a:r>
            <a:r>
              <a:rPr lang="ja-JP" altLang="en-US" sz="1200"/>
              <a:t>道の</a:t>
            </a:r>
            <a:r>
              <a:rPr lang="ja-JP" altLang="en-US" sz="1200" smtClean="0"/>
              <a:t>駅きらら２８９</a:t>
            </a:r>
            <a:r>
              <a:rPr lang="en-US" altLang="ja-JP" sz="1200" smtClean="0"/>
              <a:t>】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200kW  H24.4</a:t>
            </a:r>
            <a:r>
              <a:rPr lang="ja-JP" altLang="en-US" sz="1200" dirty="0" smtClean="0"/>
              <a:t>稼働）</a:t>
            </a:r>
            <a:endParaRPr kumimoji="1" lang="ja-JP" altLang="en-US" sz="1200" dirty="0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9" y="1214422"/>
            <a:ext cx="1277436" cy="902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00" y="1214422"/>
            <a:ext cx="1285884" cy="8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図 45" descr="IMG_1218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309794" y="1643050"/>
            <a:ext cx="500066" cy="666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180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176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FJ-USER</cp:lastModifiedBy>
  <cp:revision>37</cp:revision>
  <cp:lastPrinted>2017-11-14T04:02:20Z</cp:lastPrinted>
  <dcterms:created xsi:type="dcterms:W3CDTF">2017-05-30T04:56:48Z</dcterms:created>
  <dcterms:modified xsi:type="dcterms:W3CDTF">2017-11-14T04:04:06Z</dcterms:modified>
</cp:coreProperties>
</file>