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2" r:id="rId3"/>
  </p:sldIdLst>
  <p:sldSz cx="7200900" cy="10333038"/>
  <p:notesSz cx="6807200" cy="9939338"/>
  <p:defaultTextStyle>
    <a:defPPr>
      <a:defRPr lang="ja-JP"/>
    </a:defPPr>
    <a:lvl1pPr marL="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" initials="n" lastIdx="1" clrIdx="0"/>
  <p:cmAuthor id="1" name="厚生労働省ネットワークシステム" initials="m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00"/>
    <a:srgbClr val="006666"/>
    <a:srgbClr val="CC9900"/>
    <a:srgbClr val="00CC99"/>
    <a:srgbClr val="FFFFE1"/>
    <a:srgbClr val="EDEBD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660"/>
  </p:normalViewPr>
  <p:slideViewPr>
    <p:cSldViewPr>
      <p:cViewPr>
        <p:scale>
          <a:sx n="70" d="100"/>
          <a:sy n="70" d="100"/>
        </p:scale>
        <p:origin x="-1920" y="222"/>
      </p:cViewPr>
      <p:guideLst>
        <p:guide orient="horz" pos="3255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6CC54-4DE3-4E31-8E3A-0030136A20C8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6125"/>
            <a:ext cx="2597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FFDF7-FA45-406B-90AF-A7D36418A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99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FFDF7-FA45-406B-90AF-A7D36418AE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86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09941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88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3802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13802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2" y="4379584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9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8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38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5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06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076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58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58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1408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54" indent="0">
              <a:buNone/>
              <a:defRPr sz="3100"/>
            </a:lvl2pPr>
            <a:lvl3pPr marL="1001908" indent="0">
              <a:buNone/>
              <a:defRPr sz="2600"/>
            </a:lvl3pPr>
            <a:lvl4pPr marL="1502862" indent="0">
              <a:buNone/>
              <a:defRPr sz="2200"/>
            </a:lvl4pPr>
            <a:lvl5pPr marL="2003816" indent="0">
              <a:buNone/>
              <a:defRPr sz="2200"/>
            </a:lvl5pPr>
            <a:lvl6pPr marL="2504770" indent="0">
              <a:buNone/>
              <a:defRPr sz="2200"/>
            </a:lvl6pPr>
            <a:lvl7pPr marL="3005724" indent="0">
              <a:buNone/>
              <a:defRPr sz="2200"/>
            </a:lvl7pPr>
            <a:lvl8pPr marL="3506678" indent="0">
              <a:buNone/>
              <a:defRPr sz="2200"/>
            </a:lvl8pPr>
            <a:lvl9pPr marL="4007632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 vert="horz" lIns="100191" tIns="50095" rIns="100191" bIns="5009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5" y="2411044"/>
            <a:ext cx="6480810" cy="6819327"/>
          </a:xfrm>
          <a:prstGeom prst="rect">
            <a:avLst/>
          </a:prstGeom>
        </p:spPr>
        <p:txBody>
          <a:bodyPr vert="horz" lIns="100191" tIns="50095" rIns="100191" bIns="500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908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716" indent="-375716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050" indent="-313096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8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339" indent="-250477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93" indent="-250477" algn="l" defTabSz="1001908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247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201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715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8109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5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90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86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816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77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72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67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63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0070" y="471337"/>
            <a:ext cx="6903775" cy="1238798"/>
          </a:xfrm>
          <a:solidFill>
            <a:srgbClr val="FF99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72000" tIns="180000" rIns="72000" bIns="36000">
            <a:noAutofit/>
          </a:bodyPr>
          <a:lstStyle/>
          <a:p>
            <a:pPr marL="177800" indent="-177800" algn="l">
              <a:lnSpc>
                <a:spcPts val="3000"/>
              </a:lnSpc>
            </a:pP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「リステリア」</a:t>
            </a: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</a:t>
            </a:r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食中毒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防ぐ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に衛生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管理を徹底しましょう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69187" y="8910935"/>
            <a:ext cx="6543631" cy="972108"/>
          </a:xfrm>
          <a:prstGeom prst="roundRect">
            <a:avLst>
              <a:gd name="adj" fmla="val 6553"/>
            </a:avLst>
          </a:prstGeom>
          <a:noFill/>
          <a:ln w="6350">
            <a:solidFill>
              <a:schemeClr val="accent6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8890" tIns="72000" rIns="78890" bIns="50095" rtlCol="0" anchor="t"/>
          <a:lstStyle/>
          <a:p>
            <a:pPr indent="363538">
              <a:spcAft>
                <a:spcPts val="657"/>
              </a:spcAft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消費者に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対して注意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喚起をしましょう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13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 表示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されている保存温度を確認し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、冷凍庫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やチルド室で保管するよう勧めましょう。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13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 期限表示内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であっても早めに食べるように勧めましょう。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13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◆「要加熱」等と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表示のあるものは、必ず加熱して食べるように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注意喚起しましょう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18856" y="5139523"/>
            <a:ext cx="6871142" cy="387036"/>
          </a:xfrm>
          <a:prstGeom prst="roundRect">
            <a:avLst>
              <a:gd name="adj" fmla="val 4262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tIns="72000" rIns="72000" bIns="36000" rtlCol="0" anchor="t"/>
          <a:lstStyle/>
          <a:p>
            <a:r>
              <a:rPr lang="en-US" altLang="ja-JP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食品衛生法</a:t>
            </a:r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では規格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が定められて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います</a:t>
            </a:r>
            <a:endParaRPr lang="en-US" altLang="ja-JP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900"/>
              </a:lnSpc>
            </a:pPr>
            <a:endParaRPr lang="en-US" altLang="ja-JP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44349" y="4338427"/>
            <a:ext cx="6349242" cy="6120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▶</a:t>
            </a:r>
            <a:r>
              <a:rPr lang="ja-JP" altLang="ja-JP" sz="1200" b="1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</a:t>
            </a:r>
            <a:r>
              <a:rPr lang="ja-JP" altLang="en-US" sz="1200" b="1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んな</a:t>
            </a:r>
            <a:r>
              <a:rPr lang="ja-JP" altLang="ja-JP" sz="12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</a:t>
            </a:r>
            <a:r>
              <a:rPr lang="ja-JP" altLang="en-US" sz="12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でもリステリアの潜在的なリスクは存在します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90488">
              <a:lnSpc>
                <a:spcPts val="1200"/>
              </a:lnSpc>
            </a:pPr>
            <a:r>
              <a:rPr lang="ja-JP" altLang="en-US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・リステリア</a:t>
            </a:r>
            <a:r>
              <a:rPr lang="ja-JP" altLang="en-US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の潜在的なリスクは</a:t>
            </a:r>
            <a:r>
              <a:rPr lang="ja-JP" altLang="en-US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存在することから、</a:t>
            </a:r>
            <a:r>
              <a:rPr lang="en-US" altLang="ja-JP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HACCP</a:t>
            </a:r>
            <a:r>
              <a:rPr lang="ja-JP" altLang="ja-JP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導入、</a:t>
            </a:r>
            <a:r>
              <a:rPr lang="ja-JP" altLang="ja-JP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一般衛生管理の</a:t>
            </a:r>
            <a:r>
              <a:rPr lang="ja-JP" altLang="ja-JP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徹底</a:t>
            </a:r>
            <a:r>
              <a:rPr lang="ja-JP" altLang="en-US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など、製造</a:t>
            </a:r>
            <a:r>
              <a:rPr lang="ja-JP" altLang="en-US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工程における管理</a:t>
            </a:r>
            <a:r>
              <a:rPr lang="ja-JP" altLang="ja-JP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が重要です</a:t>
            </a:r>
            <a:r>
              <a:rPr lang="ja-JP" altLang="ja-JP" sz="10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058" y="169387"/>
            <a:ext cx="3160711" cy="316612"/>
          </a:xfrm>
          <a:prstGeom prst="rect">
            <a:avLst/>
          </a:prstGeom>
          <a:noFill/>
        </p:spPr>
        <p:txBody>
          <a:bodyPr wrap="square" lIns="100191" tIns="50095" rIns="100191" bIns="50095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食品を取り扱う事業者の皆さまへ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756134" y="6642683"/>
            <a:ext cx="5904707" cy="2268252"/>
          </a:xfrm>
          <a:prstGeom prst="roundRect">
            <a:avLst>
              <a:gd name="adj" fmla="val 0"/>
            </a:avLst>
          </a:prstGeom>
          <a:noFill/>
          <a:ln w="1905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9445" tIns="39445" rIns="39445" bIns="39445" rtlCol="0" anchor="t"/>
          <a:lstStyle/>
          <a:p>
            <a:r>
              <a:rPr lang="ja-JP" altLang="en-US" sz="1200" b="1" i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規格</a:t>
            </a:r>
            <a:r>
              <a:rPr lang="ja-JP" altLang="en-US" sz="12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</a:t>
            </a:r>
            <a:r>
              <a:rPr lang="ja-JP" altLang="en-US" sz="1200" b="1" i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を守るため</a:t>
            </a:r>
            <a:r>
              <a:rPr lang="ja-JP" altLang="en-US" sz="1200" b="1" i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には・・・</a:t>
            </a:r>
            <a:endParaRPr lang="en-US" altLang="ja-JP" sz="1200" b="1" i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4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400"/>
              </a:lnSpc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＜製造者等＞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400"/>
              </a:lnSpc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・製品がリステリアに汚染されないように、原料などを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殺菌する。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400"/>
              </a:lnSpc>
            </a:pPr>
            <a:endParaRPr lang="en-US" altLang="ja-JP" sz="105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・消費者庁の指導に従い、保存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方法を考え、期限設定を適切に行う。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リステリア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は、適切な温度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管理６℃以下（製品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温度は常に２～４℃以下が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望ましい。）、</a:t>
            </a:r>
            <a:r>
              <a:rPr lang="en-US" altLang="ja-JP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pH</a:t>
            </a:r>
            <a:r>
              <a:rPr lang="ja-JP" altLang="en-US" sz="1000" dirty="0" err="1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000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水分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活性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、添加物 などに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より増殖が抑えられることが報告されています。</a:t>
            </a:r>
            <a:endParaRPr lang="en-US" altLang="ja-JP" sz="1000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400"/>
              </a:lnSpc>
            </a:pPr>
            <a:endParaRPr lang="en-US" altLang="ja-JP" sz="105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・保存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温度を適切に表示し、温度管理を徹底できる取引先を選ぶ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05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製品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特性上、リステリア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の増殖の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可能性のある製品は、製造過程や流通において適切な温度</a:t>
            </a:r>
            <a:endParaRPr lang="en-US" altLang="ja-JP" sz="1000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管理を徹底することが</a:t>
            </a:r>
            <a:r>
              <a:rPr lang="ja-JP" altLang="en-US" sz="10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必要です</a:t>
            </a:r>
            <a:r>
              <a:rPr lang="ja-JP" altLang="en-US" sz="10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＜販売者等＞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7313">
              <a:lnSpc>
                <a:spcPts val="1200"/>
              </a:lnSpc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・表示されている保存温度を守る。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05191" y="2790255"/>
            <a:ext cx="6488400" cy="1403384"/>
          </a:xfrm>
          <a:prstGeom prst="roundRect">
            <a:avLst>
              <a:gd name="adj" fmla="val 4202"/>
            </a:avLst>
          </a:prstGeom>
          <a:solidFill>
            <a:srgbClr val="FFFFE1"/>
          </a:solidFill>
          <a:ln w="9525">
            <a:solidFill>
              <a:srgbClr val="FF99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t"/>
          <a:lstStyle/>
          <a:p>
            <a:pPr indent="82550"/>
            <a:r>
              <a:rPr lang="ja-JP" altLang="en-US" sz="1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「リステリア</a:t>
            </a:r>
            <a:r>
              <a:rPr lang="ja-JP" altLang="en-US" sz="1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1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</a:t>
            </a:r>
            <a:r>
              <a:rPr lang="ja-JP" altLang="en-US" sz="1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何？</a:t>
            </a:r>
            <a:endParaRPr lang="en-US" altLang="ja-JP" sz="16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（リステリア・</a:t>
            </a: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モノサイトゲネス</a:t>
            </a:r>
            <a:r>
              <a:rPr lang="ja-JP" altLang="en-US" sz="95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950" i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Listeria </a:t>
            </a:r>
            <a:r>
              <a:rPr lang="en-US" altLang="ja-JP" sz="950" i="1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monocytogenes</a:t>
            </a: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）は、動物の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腸</a:t>
            </a:r>
            <a:r>
              <a:rPr lang="ja-JP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管内や環境中に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広く</a:t>
            </a:r>
            <a:r>
              <a:rPr lang="ja-JP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分布している細菌で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、食品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を介して感染する食中毒菌です。感染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した時の症状の重篤度には個人差があります。高齢者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や免疫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機能が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低下している方では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敗血症や髄膜炎を発症するなど重症化することがあり、妊婦が感染した場合には、胎児や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新生児に感染することがあるので注意が必要です。環境（土壌など）から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食品を汚染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可能性もあり、また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多く</a:t>
            </a:r>
            <a:r>
              <a:rPr lang="ja-JP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食中毒菌</a:t>
            </a:r>
            <a:r>
              <a:rPr lang="ja-JP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増殖できないような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</a:t>
            </a: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温や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高い塩分濃度の食品で</a:t>
            </a: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100"/>
              </a:lnSpc>
            </a:pPr>
            <a:r>
              <a:rPr lang="ja-JP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増殖</a:t>
            </a:r>
            <a:r>
              <a:rPr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します。</a:t>
            </a: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77800">
              <a:lnSpc>
                <a:spcPts val="1400"/>
              </a:lnSpc>
            </a:pPr>
            <a:endParaRPr lang="en-US" altLang="ja-JP" sz="1100" dirty="0" smtClean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77800">
              <a:lnSpc>
                <a:spcPts val="1400"/>
              </a:lnSpc>
            </a:pPr>
            <a:endParaRPr lang="ja-JP" altLang="en-US" sz="11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666" y="2998999"/>
            <a:ext cx="1203741" cy="874665"/>
          </a:xfrm>
          <a:prstGeom prst="rect">
            <a:avLst/>
          </a:prstGeom>
          <a:solidFill>
            <a:srgbClr val="FFFFE1"/>
          </a:solidFill>
          <a:ln w="9525">
            <a:noFill/>
            <a:miter lim="800000"/>
            <a:headEnd/>
            <a:tailEnd/>
          </a:ln>
          <a:effectLst/>
          <a:extLst/>
        </p:spPr>
      </p:pic>
      <p:sp>
        <p:nvSpPr>
          <p:cNvPr id="13" name="正方形/長方形 12"/>
          <p:cNvSpPr/>
          <p:nvPr/>
        </p:nvSpPr>
        <p:spPr>
          <a:xfrm>
            <a:off x="192928" y="1887249"/>
            <a:ext cx="69129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欧米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ナチュラルチーズ、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ハム、スモークサーモン、コールスローなどのサラダ等を原因としたリステリア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による集団食中毒が発生しています。</a:t>
            </a:r>
            <a:b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、国内では、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乳製品や食肉加工品など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、菌数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は少ないですが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、リステリアが検出されて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います。 </a:t>
            </a:r>
            <a:endPara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27" name="グループ化 1026"/>
          <p:cNvGrpSpPr/>
          <p:nvPr/>
        </p:nvGrpSpPr>
        <p:grpSpPr>
          <a:xfrm>
            <a:off x="2772358" y="9894645"/>
            <a:ext cx="1941647" cy="384442"/>
            <a:chOff x="2772358" y="9894645"/>
            <a:chExt cx="1941647" cy="384442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052456" y="9910815"/>
              <a:ext cx="1661549" cy="36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592" tIns="45796" rIns="91592" bIns="45796" anchor="ctr"/>
            <a:lstStyle/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厚生労働省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2358" y="9894645"/>
              <a:ext cx="244094" cy="244091"/>
            </a:xfrm>
            <a:prstGeom prst="rect">
              <a:avLst/>
            </a:prstGeom>
          </p:spPr>
        </p:pic>
      </p:grpSp>
      <p:sp>
        <p:nvSpPr>
          <p:cNvPr id="29" name="角丸四角形 28"/>
          <p:cNvSpPr/>
          <p:nvPr/>
        </p:nvSpPr>
        <p:spPr>
          <a:xfrm>
            <a:off x="180070" y="5562563"/>
            <a:ext cx="6736987" cy="1185399"/>
          </a:xfrm>
          <a:prstGeom prst="roundRect">
            <a:avLst>
              <a:gd name="adj" fmla="val 4262"/>
            </a:avLst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tIns="72000" rIns="72000" bIns="39445" rtlCol="0" anchor="t"/>
          <a:lstStyle/>
          <a:p>
            <a:pPr indent="180975"/>
            <a:r>
              <a:rPr lang="ja-JP" altLang="en-US" sz="14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＜対象食品＞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・非加熱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食肉製品（生ハムなど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80975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ナチュラルチーズ（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ソフト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セミハード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436688"/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ナチュラルチーズについては容器包装に入れた後、加熱殺菌したものや飲食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の際に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436688"/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加熱を要する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ものは除外する。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80975"/>
            <a:r>
              <a:rPr lang="ja-JP" altLang="en-US" sz="14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規格</a:t>
            </a:r>
            <a:r>
              <a:rPr lang="ja-JP" altLang="en-US" sz="14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基準＞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100/g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80975"/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399298" y="3873664"/>
            <a:ext cx="1697935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の顕微鏡写真（約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0.5×1</a:t>
            </a:r>
            <a:r>
              <a:rPr lang="el-GR" altLang="ja-JP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ｍ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出典：東京都健康安全研究センター</a:t>
            </a:r>
            <a:endParaRPr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26706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64703" y="19085"/>
            <a:ext cx="2934206" cy="313019"/>
          </a:xfrm>
          <a:prstGeom prst="rect">
            <a:avLst/>
          </a:prstGeom>
          <a:noFill/>
        </p:spPr>
        <p:txBody>
          <a:bodyPr wrap="square" lIns="100191" tIns="50095" rIns="100191" bIns="50095" rtlCol="0">
            <a:sp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消費者の皆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さまへ</a:t>
            </a:r>
          </a:p>
        </p:txBody>
      </p:sp>
      <p:sp>
        <p:nvSpPr>
          <p:cNvPr id="20" name="タイトル 1"/>
          <p:cNvSpPr>
            <a:spLocks noGrp="1"/>
          </p:cNvSpPr>
          <p:nvPr>
            <p:ph type="ctrTitle"/>
          </p:nvPr>
        </p:nvSpPr>
        <p:spPr>
          <a:xfrm>
            <a:off x="192481" y="304809"/>
            <a:ext cx="6873062" cy="1055133"/>
          </a:xfrm>
          <a:solidFill>
            <a:srgbClr val="FF99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180000" rIns="0" bIns="72000">
            <a:noAutofit/>
          </a:bodyPr>
          <a:lstStyle/>
          <a:p>
            <a:pPr marL="87313" indent="-87313" algn="l">
              <a:lnSpc>
                <a:spcPts val="2200"/>
              </a:lnSpc>
            </a:pP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b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「リステリア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による食中毒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に注意してください。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613533" y="9964766"/>
            <a:ext cx="1941647" cy="368272"/>
            <a:chOff x="2816296" y="9858520"/>
            <a:chExt cx="1941647" cy="368272"/>
          </a:xfrm>
        </p:grpSpPr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3096394" y="9858520"/>
              <a:ext cx="1661549" cy="36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592" tIns="45796" rIns="91592" bIns="45796" anchor="ctr"/>
            <a:lstStyle/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厚生労働省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6296" y="9894645"/>
              <a:ext cx="244094" cy="244091"/>
            </a:xfrm>
            <a:prstGeom prst="rect">
              <a:avLst/>
            </a:prstGeom>
          </p:spPr>
        </p:pic>
      </p:grpSp>
      <p:sp>
        <p:nvSpPr>
          <p:cNvPr id="24" name="角丸四角形 23"/>
          <p:cNvSpPr/>
          <p:nvPr/>
        </p:nvSpPr>
        <p:spPr>
          <a:xfrm>
            <a:off x="220157" y="5828089"/>
            <a:ext cx="6899977" cy="2412268"/>
          </a:xfrm>
          <a:prstGeom prst="roundRect">
            <a:avLst>
              <a:gd name="adj" fmla="val 4262"/>
            </a:avLst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tIns="72000" rIns="72000" bIns="39445" rtlCol="0" anchor="t"/>
          <a:lstStyle/>
          <a:p>
            <a:r>
              <a:rPr lang="ja-JP" altLang="en-US" sz="16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altLang="en-US" sz="16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注意が必要な</a:t>
            </a:r>
            <a:r>
              <a:rPr lang="ja-JP" altLang="en-US" sz="16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食品＞</a:t>
            </a:r>
            <a:endParaRPr lang="en-US" altLang="ja-JP" sz="16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400"/>
              </a:lnSpc>
            </a:pPr>
            <a:endParaRPr lang="en-US" altLang="ja-JP" sz="10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>
              <a:lnSpc>
                <a:spcPts val="14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冷蔵庫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に長期間保存され、加熱せずにその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まま食べられる食品は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食中毒の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原因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なり得ますので注意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が必要です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261938">
              <a:lnSpc>
                <a:spcPts val="900"/>
              </a:lnSpc>
              <a:spcBef>
                <a:spcPts val="600"/>
              </a:spcBef>
            </a:pPr>
            <a:r>
              <a:rPr lang="ja-JP" altLang="en-US" sz="11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欧米におけるリステリア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食中毒の主な原因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食品例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>
              <a:lnSpc>
                <a:spcPts val="500"/>
              </a:lnSpc>
            </a:pPr>
            <a:endParaRPr lang="en-US" altLang="ja-JP" sz="12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・ナチュラルチーズ　・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ハム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肉や魚の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パテ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・スモークサーモン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363538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1938" indent="-174625"/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06389" y="2766441"/>
            <a:ext cx="6884539" cy="1968029"/>
          </a:xfrm>
          <a:prstGeom prst="roundRect">
            <a:avLst>
              <a:gd name="adj" fmla="val 28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t">
            <a:normAutofit fontScale="92500" lnSpcReduction="20000"/>
          </a:bodyPr>
          <a:lstStyle/>
          <a:p>
            <a:pPr marL="884238" indent="-709613"/>
            <a:r>
              <a:rPr lang="ja-JP" altLang="en-US" sz="1500" b="1" dirty="0" smtClean="0">
                <a:solidFill>
                  <a:srgbClr val="FF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妊娠している方</a:t>
            </a:r>
            <a:endParaRPr lang="en-US" altLang="ja-JP" sz="1500" b="1" dirty="0">
              <a:solidFill>
                <a:srgbClr val="FF99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1588">
              <a:lnSpc>
                <a:spcPts val="16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母体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が重篤な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症状になること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はまれですが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、胎児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・新生児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に感染による影響が出る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1588"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ことがあります。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84238" indent="-709613">
              <a:spcBef>
                <a:spcPts val="600"/>
              </a:spcBef>
            </a:pPr>
            <a:r>
              <a:rPr lang="ja-JP" altLang="en-US" sz="1500" b="1" dirty="0" smtClean="0">
                <a:solidFill>
                  <a:srgbClr val="FF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高齢の方（</a:t>
            </a:r>
            <a:r>
              <a:rPr lang="en-US" altLang="ja-JP" sz="1500" b="1" dirty="0">
                <a:solidFill>
                  <a:srgbClr val="FF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500" b="1" dirty="0">
                <a:solidFill>
                  <a:srgbClr val="FF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歳以上）、免疫機能が低下している方</a:t>
            </a:r>
            <a:r>
              <a:rPr lang="en-US" altLang="ja-JP" sz="180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84238" indent="-520700"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▶重症化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可能性が高く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なり、死に至ることもあります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9263"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・若い方より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に感染すると発症するリスクが高いといわれています。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9263"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高齢の方が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リステリア症患者数の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77.6%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を占めています。</a:t>
            </a:r>
          </a:p>
          <a:p>
            <a:pPr marL="623888">
              <a:lnSpc>
                <a:spcPts val="600"/>
              </a:lnSpc>
            </a:pP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23888"/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免疫機能が低下している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方：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23888" indent="87313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糖尿病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、腎臓病、ガンや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HIV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エイズに罹患している方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 ステロイド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治療を受けている方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  <a:endParaRPr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16107" y="4382331"/>
            <a:ext cx="484653" cy="15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りかん</a:t>
            </a:r>
            <a:endParaRPr kumimoji="1" lang="ja-JP" altLang="en-US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31775" y="4747117"/>
            <a:ext cx="6833766" cy="1121915"/>
          </a:xfrm>
          <a:prstGeom prst="roundRect">
            <a:avLst>
              <a:gd name="adj" fmla="val 4202"/>
            </a:avLst>
          </a:prstGeom>
          <a:solidFill>
            <a:srgbClr val="FFFFE1"/>
          </a:solidFill>
          <a:ln w="9525"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t"/>
          <a:lstStyle/>
          <a:p>
            <a:r>
              <a:rPr lang="ja-JP" altLang="en-US" sz="1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「リステリア</a:t>
            </a:r>
            <a:r>
              <a:rPr lang="ja-JP" altLang="en-US" sz="1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1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</a:t>
            </a:r>
            <a:r>
              <a:rPr lang="ja-JP" altLang="en-US" sz="1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何？</a:t>
            </a:r>
            <a:endParaRPr lang="en-US" altLang="ja-JP" sz="16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3175">
              <a:lnSpc>
                <a:spcPts val="1200"/>
              </a:lnSpc>
            </a:pP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（リステリア・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モノサイトゲネス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は、動物の腸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管内や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環境中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3175">
              <a:lnSpc>
                <a:spcPts val="1200"/>
              </a:lnSpc>
            </a:pP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広く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分布している細菌で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、食品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を介して感染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する食中毒菌です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3175">
              <a:lnSpc>
                <a:spcPts val="12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多く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食中毒菌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増殖できないような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温や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高い塩分濃度の食品で</a:t>
            </a:r>
            <a:r>
              <a:rPr lang="ja-JP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も増殖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400"/>
              </a:lnSpc>
            </a:pPr>
            <a:endParaRPr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5725">
              <a:lnSpc>
                <a:spcPts val="1400"/>
              </a:lnSpc>
            </a:pPr>
            <a:endParaRPr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72314" y="7069254"/>
            <a:ext cx="6441396" cy="838943"/>
            <a:chOff x="334744" y="4831632"/>
            <a:chExt cx="6441396" cy="838943"/>
          </a:xfrm>
        </p:grpSpPr>
        <p:sp>
          <p:nvSpPr>
            <p:cNvPr id="17" name="角丸四角形 16"/>
            <p:cNvSpPr/>
            <p:nvPr/>
          </p:nvSpPr>
          <p:spPr>
            <a:xfrm>
              <a:off x="712792" y="4878487"/>
              <a:ext cx="6063348" cy="792088"/>
            </a:xfrm>
            <a:prstGeom prst="roundRect">
              <a:avLst>
                <a:gd name="adj" fmla="val 41240"/>
              </a:avLst>
            </a:prstGeom>
            <a:ln w="12700">
              <a:solidFill>
                <a:schemeClr val="accent6">
                  <a:lumMod val="50000"/>
                </a:schemeClr>
              </a:solidFill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2000" tIns="72000" rIns="72000" bIns="39445" rtlCol="0" anchor="ctr"/>
            <a:lstStyle/>
            <a:p>
              <a:pPr marL="363538" indent="-188913">
                <a:lnSpc>
                  <a:spcPts val="1200"/>
                </a:lnSpc>
              </a:pPr>
              <a:r>
                <a:rPr lang="ja-JP" altLang="en-US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ナチュラルチーズ：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乳、クリーム、バターミルク又はこれらを混合して凝固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させた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後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ホエーを除去して製造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され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た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もの</a:t>
              </a:r>
              <a:endPara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363538" indent="-188913">
                <a:lnSpc>
                  <a:spcPts val="1200"/>
                </a:lnSpc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（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カマンベールチーズなど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）。</a:t>
              </a:r>
              <a:endPara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363538" indent="-188913">
                <a:lnSpc>
                  <a:spcPts val="1200"/>
                </a:lnSpc>
              </a:pPr>
              <a:r>
                <a:rPr lang="ja-JP" altLang="en-US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プロセスチーズ</a:t>
              </a:r>
              <a:r>
                <a:rPr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：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ナチュラルチーズを粉砕、加熱融解し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て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乳化したもの。製造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過程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に加熱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工程が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含まれる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ため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363538" indent="-188913">
                <a:lnSpc>
                  <a:spcPts val="1200"/>
                </a:lnSpc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リステリア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リスクは低く</a:t>
              </a:r>
              <a:r>
                <a:rPr lang="ja-JP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る（</a:t>
              </a:r>
              <a:r>
                <a:rPr lang="ja-JP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スライスチーズなど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）。</a:t>
              </a:r>
              <a:endPara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 rot="20181501">
              <a:off x="334744" y="4831632"/>
              <a:ext cx="777497" cy="300940"/>
            </a:xfrm>
            <a:prstGeom prst="ellipse">
              <a:avLst/>
            </a:prstGeom>
            <a:ln w="95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/>
                <a:t>豆知識</a:t>
              </a:r>
              <a:endParaRPr kumimoji="1" lang="ja-JP" altLang="en-US" sz="900" dirty="0"/>
            </a:p>
          </p:txBody>
        </p:sp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3760" y="5182150"/>
              <a:ext cx="459463" cy="363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" name="角丸四角形 26"/>
          <p:cNvSpPr/>
          <p:nvPr/>
        </p:nvSpPr>
        <p:spPr>
          <a:xfrm>
            <a:off x="360476" y="7928947"/>
            <a:ext cx="6552342" cy="1972109"/>
          </a:xfrm>
          <a:prstGeom prst="roundRect">
            <a:avLst>
              <a:gd name="adj" fmla="val 8173"/>
            </a:avLst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2000" rIns="72000" rtlCol="0" anchor="t"/>
          <a:lstStyle/>
          <a:p>
            <a:r>
              <a:rPr lang="ja-JP" altLang="en-US" sz="18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en-US" sz="1800" b="1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による食中毒を防ぐには</a:t>
            </a:r>
            <a:endParaRPr lang="en-US" altLang="ja-JP" sz="18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174625">
              <a:lnSpc>
                <a:spcPts val="600"/>
              </a:lnSpc>
            </a:pPr>
            <a:endParaRPr lang="en-US" altLang="ja-JP" sz="1200" b="1" dirty="0" smtClean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266700">
              <a:lnSpc>
                <a:spcPts val="14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期限内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食べきるようにし、開封後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は期限に関わらず速やかに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消費しましょう。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266700">
              <a:lnSpc>
                <a:spcPts val="1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・冷蔵庫を過信せず、保存する場合は冷凍庫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チルド室を活用しましょう。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266700">
              <a:lnSpc>
                <a:spcPts val="1200"/>
              </a:lnSpc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冷蔵室は扉</a:t>
            </a:r>
            <a:r>
              <a:rPr lang="ja-JP" altLang="en-US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開閉</a:t>
            </a:r>
            <a:r>
              <a:rPr lang="ja-JP" altLang="en-US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設定温度が高くなりやすく、また、</a:t>
            </a:r>
            <a:r>
              <a:rPr lang="ja-JP" altLang="ja-JP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リステリアは低温</a:t>
            </a:r>
            <a:r>
              <a:rPr lang="ja-JP" altLang="ja-JP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ja-JP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るほど</a:t>
            </a:r>
            <a:r>
              <a:rPr lang="ja-JP" altLang="ja-JP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増殖しにく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いため、</a:t>
            </a:r>
            <a:endParaRPr lang="en-US" altLang="ja-JP" sz="900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266700">
              <a:lnSpc>
                <a:spcPts val="1200"/>
              </a:lnSpc>
            </a:pPr>
            <a:r>
              <a:rPr lang="ja-JP" altLang="en-US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より温度</a:t>
            </a:r>
            <a:r>
              <a:rPr lang="ja-JP" altLang="en-US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低いチルド室</a:t>
            </a:r>
            <a:r>
              <a:rPr lang="ja-JP" altLang="en-US" sz="900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（０℃～２℃）で</a:t>
            </a:r>
            <a:r>
              <a:rPr lang="ja-JP" altLang="en-US" sz="900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の保管が望ましいとされています。</a:t>
            </a:r>
            <a:endParaRPr lang="en-US" altLang="ja-JP" sz="900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6088" lvl="1" indent="-179388">
              <a:lnSpc>
                <a:spcPts val="1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・リステリアは他の食中毒菌と同様に加熱することで予防で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きます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6088" lvl="1" indent="-179388">
              <a:lnSpc>
                <a:spcPts val="1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食べる前に十分加熱しましょう。</a:t>
            </a:r>
            <a:endParaRPr lang="en-US" altLang="ja-JP" sz="1100" b="1" dirty="0" smtClean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lvl="1" indent="266700">
              <a:lnSpc>
                <a:spcPts val="14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・生</a:t>
            </a:r>
            <a:r>
              <a:rPr lang="ja-JP" altLang="en-US" sz="1100" b="1" dirty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野菜や果物などは食べる前によく洗いましょう</a:t>
            </a:r>
            <a:r>
              <a:rPr lang="ja-JP" altLang="en-US" sz="1100" b="1" dirty="0" smtClean="0">
                <a:solidFill>
                  <a:srgbClr val="00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b="1" dirty="0">
              <a:solidFill>
                <a:srgbClr val="00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5705" y="1412224"/>
            <a:ext cx="7074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欧米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では、ナチュラルチーズ、生ハム、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スモークサーモン等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を原因としたリステリアによる集団食中毒が発生しています。</a:t>
            </a:r>
            <a:b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また、国内では、乳製品や食肉加工品などから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、菌数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は少ないですが、リステリアが検出されています。 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838" y="4778331"/>
            <a:ext cx="1203741" cy="874665"/>
          </a:xfrm>
          <a:prstGeom prst="rect">
            <a:avLst/>
          </a:prstGeom>
          <a:solidFill>
            <a:srgbClr val="FFFFE1"/>
          </a:solidFill>
          <a:ln w="9525">
            <a:noFill/>
            <a:miter lim="800000"/>
            <a:headEnd/>
            <a:tailEnd/>
          </a:ln>
          <a:effectLst/>
          <a:extLst/>
        </p:spPr>
      </p:pic>
      <p:sp>
        <p:nvSpPr>
          <p:cNvPr id="28" name="正方形/長方形 27"/>
          <p:cNvSpPr/>
          <p:nvPr/>
        </p:nvSpPr>
        <p:spPr>
          <a:xfrm>
            <a:off x="5516915" y="5621782"/>
            <a:ext cx="1697935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リステリア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の顕微鏡写真（約</a:t>
            </a:r>
            <a:r>
              <a: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0.5×1</a:t>
            </a:r>
            <a:r>
              <a:rPr lang="el-GR" altLang="ja-JP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ｍ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出典：東京都健康安全研究センター</a:t>
            </a:r>
            <a:endParaRPr lang="ja-JP" altLang="en-US" sz="600" dirty="0"/>
          </a:p>
        </p:txBody>
      </p:sp>
      <p:sp>
        <p:nvSpPr>
          <p:cNvPr id="21" name="正方形/長方形 20"/>
          <p:cNvSpPr/>
          <p:nvPr/>
        </p:nvSpPr>
        <p:spPr>
          <a:xfrm>
            <a:off x="223090" y="2198223"/>
            <a:ext cx="6827113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リステリア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に感染したときの症状の重篤度には個人差がありますが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b="1" u="heavy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</a:t>
            </a:r>
            <a:r>
              <a:rPr lang="ja-JP" altLang="en-US" sz="1400" b="1" u="heavy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に妊娠している方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heavy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高齢の方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b="1" u="heavy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免疫機能が低下している方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は重症化しやすいので注意が必要です。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73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574</Words>
  <Application>Microsoft Office PowerPoint</Application>
  <PresentationFormat>ユーザー設定</PresentationFormat>
  <Paragraphs>87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「リステリア」による食中毒を 防ぐために衛生管理を徹底しましょう</vt:lpstr>
      <vt:lpstr>   「リステリア」による食中毒    に注意してください。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仲川 玲(nakagawa-rei)</dc:creator>
  <cp:lastModifiedBy>厚生労働省ネットワークシステム</cp:lastModifiedBy>
  <cp:revision>249</cp:revision>
  <cp:lastPrinted>2014-12-26T03:12:44Z</cp:lastPrinted>
  <dcterms:created xsi:type="dcterms:W3CDTF">2014-04-16T10:58:44Z</dcterms:created>
  <dcterms:modified xsi:type="dcterms:W3CDTF">2014-12-26T03:13:39Z</dcterms:modified>
</cp:coreProperties>
</file>