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  <a:srgbClr val="FFCC00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8932" autoAdjust="0"/>
  </p:normalViewPr>
  <p:slideViewPr>
    <p:cSldViewPr>
      <p:cViewPr varScale="1">
        <p:scale>
          <a:sx n="95" d="100"/>
          <a:sy n="95" d="100"/>
        </p:scale>
        <p:origin x="1090" y="72"/>
      </p:cViewPr>
      <p:guideLst>
        <p:guide orient="horz" pos="2160"/>
        <p:guide pos="2880"/>
      </p:guideLst>
    </p:cSldViewPr>
  </p:slideViewPr>
  <p:notesTextViewPr>
    <p:cViewPr>
      <p:scale>
        <a:sx n="33" d="100"/>
        <a:sy n="33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18621" cy="493237"/>
          </a:xfrm>
          <a:prstGeom prst="rect">
            <a:avLst/>
          </a:prstGeom>
        </p:spPr>
        <p:txBody>
          <a:bodyPr vert="horz" lIns="90638" tIns="45318" rIns="90638" bIns="45318" rtlCol="0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573" y="0"/>
            <a:ext cx="2918621" cy="493237"/>
          </a:xfrm>
          <a:prstGeom prst="rect">
            <a:avLst/>
          </a:prstGeom>
        </p:spPr>
        <p:txBody>
          <a:bodyPr vert="horz" lIns="90638" tIns="45318" rIns="90638" bIns="45318" rtlCol="0"/>
          <a:lstStyle>
            <a:lvl1pPr algn="r">
              <a:defRPr sz="1200"/>
            </a:lvl1pPr>
          </a:lstStyle>
          <a:p>
            <a:fld id="{2E4C45C8-3FB1-453F-99CF-372DB738419E}" type="datetimeFigureOut">
              <a:rPr kumimoji="1" lang="ja-JP" altLang="en-US" smtClean="0"/>
              <a:t>2025/6/11</a:t>
            </a:fld>
            <a:endParaRPr kumimoji="1" lang="ja-JP" altLang="en-US" dirty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03288" y="741363"/>
            <a:ext cx="4929187" cy="36972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638" tIns="45318" rIns="90638" bIns="45318" rtlCol="0" anchor="ctr"/>
          <a:lstStyle/>
          <a:p>
            <a:endParaRPr lang="ja-JP" altLang="en-US" dirty="0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891" y="4686538"/>
            <a:ext cx="5387982" cy="4439132"/>
          </a:xfrm>
          <a:prstGeom prst="rect">
            <a:avLst/>
          </a:prstGeom>
        </p:spPr>
        <p:txBody>
          <a:bodyPr vert="horz" lIns="90638" tIns="45318" rIns="90638" bIns="45318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2" y="9371502"/>
            <a:ext cx="2918621" cy="493236"/>
          </a:xfrm>
          <a:prstGeom prst="rect">
            <a:avLst/>
          </a:prstGeom>
        </p:spPr>
        <p:txBody>
          <a:bodyPr vert="horz" lIns="90638" tIns="45318" rIns="90638" bIns="45318" rtlCol="0" anchor="b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573" y="9371502"/>
            <a:ext cx="2918621" cy="493236"/>
          </a:xfrm>
          <a:prstGeom prst="rect">
            <a:avLst/>
          </a:prstGeom>
        </p:spPr>
        <p:txBody>
          <a:bodyPr vert="horz" lIns="90638" tIns="45318" rIns="90638" bIns="45318" rtlCol="0" anchor="b"/>
          <a:lstStyle>
            <a:lvl1pPr algn="r">
              <a:defRPr sz="1200"/>
            </a:lvl1pPr>
          </a:lstStyle>
          <a:p>
            <a:fld id="{7485CBB7-3CB7-49D4-BC64-2D9DA816327B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0453126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85CBB7-3CB7-49D4-BC64-2D9DA816327B}" type="slidenum">
              <a:rPr kumimoji="1" lang="ja-JP" altLang="en-US" smtClean="0"/>
              <a:t>1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7805547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0859A-3818-49B4-9D0F-994723B26C61}" type="datetimeFigureOut">
              <a:rPr kumimoji="1" lang="ja-JP" altLang="en-US" smtClean="0"/>
              <a:t>2025/6/11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36B58-550C-44FE-8D97-B454CF262FE1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646589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0859A-3818-49B4-9D0F-994723B26C61}" type="datetimeFigureOut">
              <a:rPr kumimoji="1" lang="ja-JP" altLang="en-US" smtClean="0"/>
              <a:t>2025/6/11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36B58-550C-44FE-8D97-B454CF262FE1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0550954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0859A-3818-49B4-9D0F-994723B26C61}" type="datetimeFigureOut">
              <a:rPr kumimoji="1" lang="ja-JP" altLang="en-US" smtClean="0"/>
              <a:t>2025/6/11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36B58-550C-44FE-8D97-B454CF262FE1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6334776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0859A-3818-49B4-9D0F-994723B26C61}" type="datetimeFigureOut">
              <a:rPr kumimoji="1" lang="ja-JP" altLang="en-US" smtClean="0"/>
              <a:t>2025/6/11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36B58-550C-44FE-8D97-B454CF262FE1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8454438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0859A-3818-49B4-9D0F-994723B26C61}" type="datetimeFigureOut">
              <a:rPr kumimoji="1" lang="ja-JP" altLang="en-US" smtClean="0"/>
              <a:t>2025/6/11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36B58-550C-44FE-8D97-B454CF262FE1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756530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0859A-3818-49B4-9D0F-994723B26C61}" type="datetimeFigureOut">
              <a:rPr kumimoji="1" lang="ja-JP" altLang="en-US" smtClean="0"/>
              <a:t>2025/6/11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36B58-550C-44FE-8D97-B454CF262FE1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970368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0859A-3818-49B4-9D0F-994723B26C61}" type="datetimeFigureOut">
              <a:rPr kumimoji="1" lang="ja-JP" altLang="en-US" smtClean="0"/>
              <a:t>2025/6/11</a:t>
            </a:fld>
            <a:endParaRPr kumimoji="1" lang="ja-JP" altLang="en-US" dirty="0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36B58-550C-44FE-8D97-B454CF262FE1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0970265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0859A-3818-49B4-9D0F-994723B26C61}" type="datetimeFigureOut">
              <a:rPr kumimoji="1" lang="ja-JP" altLang="en-US" smtClean="0"/>
              <a:t>2025/6/11</a:t>
            </a:fld>
            <a:endParaRPr kumimoji="1" lang="ja-JP" alt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36B58-550C-44FE-8D97-B454CF262FE1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6530862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0859A-3818-49B4-9D0F-994723B26C61}" type="datetimeFigureOut">
              <a:rPr kumimoji="1" lang="ja-JP" altLang="en-US" smtClean="0"/>
              <a:t>2025/6/11</a:t>
            </a:fld>
            <a:endParaRPr kumimoji="1" lang="ja-JP" altLang="en-US" dirty="0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36B58-550C-44FE-8D97-B454CF262FE1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034174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0859A-3818-49B4-9D0F-994723B26C61}" type="datetimeFigureOut">
              <a:rPr kumimoji="1" lang="ja-JP" altLang="en-US" smtClean="0"/>
              <a:t>2025/6/11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36B58-550C-44FE-8D97-B454CF262FE1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6656775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 dirty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0859A-3818-49B4-9D0F-994723B26C61}" type="datetimeFigureOut">
              <a:rPr kumimoji="1" lang="ja-JP" altLang="en-US" smtClean="0"/>
              <a:t>2025/6/11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36B58-550C-44FE-8D97-B454CF262FE1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1118215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D0859A-3818-49B4-9D0F-994723B26C61}" type="datetimeFigureOut">
              <a:rPr kumimoji="1" lang="ja-JP" altLang="en-US" smtClean="0"/>
              <a:t>2025/6/11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536B58-550C-44FE-8D97-B454CF262FE1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0065258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e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e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1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/>
          <p:cNvSpPr txBox="1"/>
          <p:nvPr/>
        </p:nvSpPr>
        <p:spPr>
          <a:xfrm>
            <a:off x="2561156" y="44624"/>
            <a:ext cx="373261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心不全地域連携診療計画　　</a:t>
            </a: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-4896" y="44624"/>
            <a:ext cx="22218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9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患者氏名：</a:t>
            </a:r>
            <a:endParaRPr kumimoji="1" lang="en-US" altLang="ja-JP" sz="9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9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生年月日：</a:t>
            </a:r>
            <a:endParaRPr kumimoji="1" lang="ja-JP" altLang="en-US" sz="9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0" y="548680"/>
            <a:ext cx="54800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9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入院日　　　　　年　　　月　　　日   ／  </a:t>
            </a:r>
            <a:r>
              <a:rPr lang="ja-JP" altLang="en-US" sz="9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地域連携計画説明日</a:t>
            </a:r>
            <a:r>
              <a:rPr kumimoji="1" lang="ja-JP" altLang="en-US" sz="9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　　年　　　月　　　日</a:t>
            </a:r>
          </a:p>
          <a:p>
            <a:endParaRPr kumimoji="1" lang="ja-JP" altLang="en-US" sz="9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3" name="下矢印 12"/>
          <p:cNvSpPr/>
          <p:nvPr/>
        </p:nvSpPr>
        <p:spPr>
          <a:xfrm rot="10800000">
            <a:off x="6156418" y="2765785"/>
            <a:ext cx="226800" cy="360040"/>
          </a:xfrm>
          <a:prstGeom prst="downArrow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6444208" y="2866392"/>
            <a:ext cx="1861190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700" u="sng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退院</a:t>
            </a:r>
            <a:r>
              <a:rPr kumimoji="1" lang="ja-JP" altLang="en-US" sz="700" u="sng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基準</a:t>
            </a:r>
            <a:r>
              <a:rPr kumimoji="1" lang="ja-JP" altLang="en-US" sz="7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：自宅で日常生活が可能である</a:t>
            </a:r>
          </a:p>
        </p:txBody>
      </p:sp>
      <p:graphicFrame>
        <p:nvGraphicFramePr>
          <p:cNvPr id="4" name="オブジェクト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88664044"/>
              </p:ext>
            </p:extLst>
          </p:nvPr>
        </p:nvGraphicFramePr>
        <p:xfrm>
          <a:off x="212821" y="960099"/>
          <a:ext cx="3959225" cy="5611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ワークシート" r:id="rId3" imgW="6133923" imgH="8696513" progId="Excel.Sheet.12">
                  <p:embed/>
                </p:oleObj>
              </mc:Choice>
              <mc:Fallback>
                <p:oleObj name="ワークシート" r:id="rId3" imgW="6133923" imgH="8696513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12821" y="960099"/>
                        <a:ext cx="3959225" cy="56118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3" name="グループ化 2"/>
          <p:cNvGrpSpPr/>
          <p:nvPr/>
        </p:nvGrpSpPr>
        <p:grpSpPr>
          <a:xfrm>
            <a:off x="4172046" y="932310"/>
            <a:ext cx="1916246" cy="4749022"/>
            <a:chOff x="4383946" y="1046820"/>
            <a:chExt cx="1916246" cy="4749022"/>
          </a:xfrm>
        </p:grpSpPr>
        <p:sp>
          <p:nvSpPr>
            <p:cNvPr id="11" name="右矢印 10"/>
            <p:cNvSpPr/>
            <p:nvPr/>
          </p:nvSpPr>
          <p:spPr>
            <a:xfrm>
              <a:off x="4548638" y="1556792"/>
              <a:ext cx="479501" cy="235723"/>
            </a:xfrm>
            <a:prstGeom prst="rightArrow">
              <a:avLst/>
            </a:prstGeom>
            <a:ln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>
                <a:solidFill>
                  <a:schemeClr val="accent6">
                    <a:lumMod val="60000"/>
                    <a:lumOff val="40000"/>
                  </a:schemeClr>
                </a:solidFill>
              </a:endParaRPr>
            </a:p>
          </p:txBody>
        </p:sp>
        <p:sp>
          <p:nvSpPr>
            <p:cNvPr id="14" name="テキスト ボックス 13"/>
            <p:cNvSpPr txBox="1"/>
            <p:nvPr/>
          </p:nvSpPr>
          <p:spPr>
            <a:xfrm>
              <a:off x="4383946" y="1046820"/>
              <a:ext cx="1628214" cy="4154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r>
                <a:rPr kumimoji="1" lang="ja-JP" altLang="en-US" sz="700" u="sng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退院基準</a:t>
              </a:r>
              <a:r>
                <a:rPr kumimoji="1" lang="ja-JP" altLang="en-US" sz="70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：</a:t>
              </a:r>
              <a:endParaRPr kumimoji="1" lang="en-US" altLang="ja-JP" sz="700" dirty="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  <a:p>
              <a:pPr algn="just"/>
              <a:r>
                <a:rPr kumimoji="1" lang="ja-JP" altLang="en-US" sz="70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自宅で日常生活が</a:t>
              </a:r>
              <a:endParaRPr kumimoji="1" lang="en-US" altLang="ja-JP" sz="700" dirty="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  <a:p>
              <a:pPr algn="just"/>
              <a:r>
                <a:rPr lang="ja-JP" altLang="en-US" sz="70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可能である</a:t>
              </a:r>
              <a:endParaRPr kumimoji="1" lang="ja-JP" altLang="en-US" sz="700" dirty="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  <p:sp>
          <p:nvSpPr>
            <p:cNvPr id="27" name="テキスト ボックス 26"/>
            <p:cNvSpPr txBox="1"/>
            <p:nvPr/>
          </p:nvSpPr>
          <p:spPr>
            <a:xfrm>
              <a:off x="4384395" y="4929177"/>
              <a:ext cx="763669" cy="63094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r>
                <a:rPr lang="ja-JP" altLang="en-US" sz="700" u="sng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転院</a:t>
              </a:r>
              <a:r>
                <a:rPr kumimoji="1" lang="ja-JP" altLang="en-US" sz="700" u="sng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基準</a:t>
              </a:r>
              <a:r>
                <a:rPr kumimoji="1" lang="ja-JP" altLang="en-US" sz="70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：</a:t>
              </a:r>
              <a:endParaRPr lang="en-US" altLang="ja-JP" sz="700" dirty="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  <a:p>
              <a:pPr algn="just"/>
              <a:r>
                <a:rPr kumimoji="1" lang="ja-JP" altLang="en-US" sz="70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改善見込みのある機能のためにリハビリが必要</a:t>
              </a:r>
            </a:p>
          </p:txBody>
        </p:sp>
        <p:sp>
          <p:nvSpPr>
            <p:cNvPr id="15" name="右矢印 10">
              <a:extLst>
                <a:ext uri="{FF2B5EF4-FFF2-40B4-BE49-F238E27FC236}">
                  <a16:creationId xmlns:a16="http://schemas.microsoft.com/office/drawing/2014/main" id="{5B3C5510-7D39-4089-BCF7-E78A8CFFDBBA}"/>
                </a:ext>
              </a:extLst>
            </p:cNvPr>
            <p:cNvSpPr/>
            <p:nvPr/>
          </p:nvSpPr>
          <p:spPr>
            <a:xfrm flipH="1">
              <a:off x="4548638" y="2564904"/>
              <a:ext cx="464640" cy="228417"/>
            </a:xfrm>
            <a:prstGeom prst="rightArrow">
              <a:avLst/>
            </a:prstGeom>
            <a:ln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6" name="右矢印 10">
              <a:extLst>
                <a:ext uri="{FF2B5EF4-FFF2-40B4-BE49-F238E27FC236}">
                  <a16:creationId xmlns:a16="http://schemas.microsoft.com/office/drawing/2014/main" id="{88ADBE37-A365-4C24-802B-A2A9A3ACBC09}"/>
                </a:ext>
              </a:extLst>
            </p:cNvPr>
            <p:cNvSpPr/>
            <p:nvPr/>
          </p:nvSpPr>
          <p:spPr>
            <a:xfrm>
              <a:off x="4548637" y="5560119"/>
              <a:ext cx="479501" cy="235723"/>
            </a:xfrm>
            <a:prstGeom prst="rightArrow">
              <a:avLst/>
            </a:prstGeom>
            <a:solidFill>
              <a:srgbClr val="FFFF00"/>
            </a:solidFill>
            <a:ln>
              <a:solidFill>
                <a:srgbClr val="FF9900"/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>
                <a:solidFill>
                  <a:schemeClr val="accent6">
                    <a:lumMod val="60000"/>
                    <a:lumOff val="40000"/>
                  </a:schemeClr>
                </a:solidFill>
              </a:endParaRPr>
            </a:p>
          </p:txBody>
        </p:sp>
        <p:sp>
          <p:nvSpPr>
            <p:cNvPr id="17" name="テキスト ボックス 16">
              <a:extLst>
                <a:ext uri="{FF2B5EF4-FFF2-40B4-BE49-F238E27FC236}">
                  <a16:creationId xmlns:a16="http://schemas.microsoft.com/office/drawing/2014/main" id="{44194212-F67F-473F-A963-16311337ACAA}"/>
                </a:ext>
              </a:extLst>
            </p:cNvPr>
            <p:cNvSpPr txBox="1"/>
            <p:nvPr/>
          </p:nvSpPr>
          <p:spPr>
            <a:xfrm>
              <a:off x="4383946" y="2003729"/>
              <a:ext cx="1916246" cy="4154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r>
                <a:rPr kumimoji="1" lang="ja-JP" altLang="en-US" sz="700" u="sng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入院基準</a:t>
              </a:r>
              <a:r>
                <a:rPr kumimoji="1" lang="ja-JP" altLang="en-US" sz="70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：</a:t>
              </a:r>
              <a:endParaRPr kumimoji="1" lang="en-US" altLang="ja-JP" sz="700" dirty="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  <a:p>
              <a:pPr algn="just"/>
              <a:r>
                <a:rPr kumimoji="1" lang="ja-JP" altLang="en-US" sz="70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心不全増悪のため</a:t>
              </a:r>
              <a:endParaRPr kumimoji="1" lang="en-US" altLang="ja-JP" sz="700" dirty="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  <a:p>
              <a:pPr algn="just"/>
              <a:r>
                <a:rPr lang="ja-JP" altLang="en-US" sz="70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入院加療が必要</a:t>
              </a:r>
              <a:endParaRPr kumimoji="1" lang="en-US" altLang="ja-JP" sz="700" dirty="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</p:grpSp>
      <p:graphicFrame>
        <p:nvGraphicFramePr>
          <p:cNvPr id="23" name="オブジェクト 22">
            <a:extLst>
              <a:ext uri="{FF2B5EF4-FFF2-40B4-BE49-F238E27FC236}">
                <a16:creationId xmlns:a16="http://schemas.microsoft.com/office/drawing/2014/main" id="{3375F295-07EA-41C9-BD5B-D965C6DC24D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02219883"/>
              </p:ext>
            </p:extLst>
          </p:nvPr>
        </p:nvGraphicFramePr>
        <p:xfrm>
          <a:off x="5032375" y="3198813"/>
          <a:ext cx="3959225" cy="33543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ワークシート" r:id="rId5" imgW="6458216" imgH="5467567" progId="Excel.Sheet.12">
                  <p:embed/>
                </p:oleObj>
              </mc:Choice>
              <mc:Fallback>
                <p:oleObj name="ワークシート" r:id="rId5" imgW="6458216" imgH="5467567" progId="Excel.Sheet.12">
                  <p:embed/>
                  <p:pic>
                    <p:nvPicPr>
                      <p:cNvPr id="4" name="オブジェクト 3">
                        <a:extLst>
                          <a:ext uri="{FF2B5EF4-FFF2-40B4-BE49-F238E27FC236}">
                            <a16:creationId xmlns:a16="http://schemas.microsoft.com/office/drawing/2014/main" id="{E99149A3-B07D-4BF4-8603-8592DA82EFD6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5032375" y="3198813"/>
                        <a:ext cx="3959225" cy="33543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オブジェクト 18">
            <a:extLst>
              <a:ext uri="{FF2B5EF4-FFF2-40B4-BE49-F238E27FC236}">
                <a16:creationId xmlns:a16="http://schemas.microsoft.com/office/drawing/2014/main" id="{3375F295-07EA-41C9-BD5B-D965C6DC24D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87684170"/>
              </p:ext>
            </p:extLst>
          </p:nvPr>
        </p:nvGraphicFramePr>
        <p:xfrm>
          <a:off x="5032375" y="652463"/>
          <a:ext cx="3959225" cy="2039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ワークシート" r:id="rId7" imgW="6458216" imgH="3000286" progId="Excel.Sheet.12">
                  <p:embed/>
                </p:oleObj>
              </mc:Choice>
              <mc:Fallback>
                <p:oleObj name="ワークシート" r:id="rId7" imgW="6458216" imgH="3000286" progId="Excel.Sheet.12">
                  <p:embed/>
                  <p:pic>
                    <p:nvPicPr>
                      <p:cNvPr id="23" name="オブジェクト 22">
                        <a:extLst>
                          <a:ext uri="{FF2B5EF4-FFF2-40B4-BE49-F238E27FC236}">
                            <a16:creationId xmlns:a16="http://schemas.microsoft.com/office/drawing/2014/main" id="{3375F295-07EA-41C9-BD5B-D965C6DC24DF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5032375" y="652463"/>
                        <a:ext cx="3959225" cy="20399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858476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397</TotalTime>
  <Words>74</Words>
  <Application>Microsoft Office PowerPoint</Application>
  <PresentationFormat>画面に合わせる (4:3)</PresentationFormat>
  <Paragraphs>14</Paragraphs>
  <Slides>1</Slides>
  <Notes>1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BIZ UDPゴシック</vt:lpstr>
      <vt:lpstr>Arial</vt:lpstr>
      <vt:lpstr>Calibri</vt:lpstr>
      <vt:lpstr>Office ​​テーマ</vt:lpstr>
      <vt:lpstr>ワークシート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藤田 靖恭</dc:creator>
  <cp:lastModifiedBy>岩淵 一志</cp:lastModifiedBy>
  <cp:revision>100</cp:revision>
  <cp:lastPrinted>2025-03-13T05:08:00Z</cp:lastPrinted>
  <dcterms:modified xsi:type="dcterms:W3CDTF">2025-06-11T02:46:45Z</dcterms:modified>
</cp:coreProperties>
</file>