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9" r:id="rId2"/>
    <p:sldId id="256" r:id="rId3"/>
    <p:sldId id="268" r:id="rId4"/>
    <p:sldId id="264" r:id="rId5"/>
    <p:sldId id="265" r:id="rId6"/>
    <p:sldId id="270" r:id="rId7"/>
    <p:sldId id="271" r:id="rId8"/>
    <p:sldId id="272" r:id="rId9"/>
  </p:sldIdLst>
  <p:sldSz cx="6858000" cy="51435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750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627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41772"/>
            <a:ext cx="58293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2701528"/>
            <a:ext cx="51435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7562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7259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273844"/>
            <a:ext cx="1478756" cy="435887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73844"/>
            <a:ext cx="4350544" cy="435887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88410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101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282305"/>
            <a:ext cx="5915025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3442099"/>
            <a:ext cx="5915025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2915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369219"/>
            <a:ext cx="2914650" cy="326350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7528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273845"/>
            <a:ext cx="5915025" cy="99417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260872"/>
            <a:ext cx="2901255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1878806"/>
            <a:ext cx="2901255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260872"/>
            <a:ext cx="2915543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1878806"/>
            <a:ext cx="2915543" cy="276344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215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0143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85788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740570"/>
            <a:ext cx="3471863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308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42900"/>
            <a:ext cx="2211884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740570"/>
            <a:ext cx="3471863" cy="365521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1543050"/>
            <a:ext cx="2211884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843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273845"/>
            <a:ext cx="5915025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369219"/>
            <a:ext cx="5915025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64CBBE-47B1-416C-8D9C-6F74E22EE2D0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4767264"/>
            <a:ext cx="2314575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4767264"/>
            <a:ext cx="154305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D0FD7-76E7-4160-9B5B-2A06216BB0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710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552700" y="39571"/>
            <a:ext cx="1556338" cy="293573"/>
          </a:xfrm>
        </p:spPr>
        <p:txBody>
          <a:bodyPr anchor="ctr">
            <a:norm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業務実績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-2" y="640515"/>
            <a:ext cx="6040141" cy="293573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 smtClean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</a:t>
            </a:r>
            <a:r>
              <a:rPr lang="ja-JP" altLang="en-US" sz="105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ペロブスカイト太陽電池の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調査や政策立案等、本業務と同様又は類似の業務実績：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2" y="29195"/>
            <a:ext cx="162587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審査要領　様式第１号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2272" y="276646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C92F717B-13C5-A6ED-D135-32EB691F9DBC}"/>
              </a:ext>
            </a:extLst>
          </p:cNvPr>
          <p:cNvSpPr txBox="1">
            <a:spLocks/>
          </p:cNvSpPr>
          <p:nvPr/>
        </p:nvSpPr>
        <p:spPr>
          <a:xfrm>
            <a:off x="5821960" y="29195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1 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F9EEA88-529E-F13B-82C2-AECE7FAFE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2661093"/>
              </p:ext>
            </p:extLst>
          </p:nvPr>
        </p:nvGraphicFramePr>
        <p:xfrm>
          <a:off x="117000" y="920220"/>
          <a:ext cx="6624000" cy="3114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2550">
                  <a:extLst>
                    <a:ext uri="{9D8B030D-6E8A-4147-A177-3AD203B41FA5}">
                      <a16:colId xmlns:a16="http://schemas.microsoft.com/office/drawing/2014/main" val="812574952"/>
                    </a:ext>
                  </a:extLst>
                </a:gridCol>
                <a:gridCol w="1127331">
                  <a:extLst>
                    <a:ext uri="{9D8B030D-6E8A-4147-A177-3AD203B41FA5}">
                      <a16:colId xmlns:a16="http://schemas.microsoft.com/office/drawing/2014/main" val="4158365877"/>
                    </a:ext>
                  </a:extLst>
                </a:gridCol>
                <a:gridCol w="875848">
                  <a:extLst>
                    <a:ext uri="{9D8B030D-6E8A-4147-A177-3AD203B41FA5}">
                      <a16:colId xmlns:a16="http://schemas.microsoft.com/office/drawing/2014/main" val="3876654953"/>
                    </a:ext>
                  </a:extLst>
                </a:gridCol>
                <a:gridCol w="1125952">
                  <a:extLst>
                    <a:ext uri="{9D8B030D-6E8A-4147-A177-3AD203B41FA5}">
                      <a16:colId xmlns:a16="http://schemas.microsoft.com/office/drawing/2014/main" val="2273963174"/>
                    </a:ext>
                  </a:extLst>
                </a:gridCol>
                <a:gridCol w="1802319">
                  <a:extLst>
                    <a:ext uri="{9D8B030D-6E8A-4147-A177-3AD203B41FA5}">
                      <a16:colId xmlns:a16="http://schemas.microsoft.com/office/drawing/2014/main" val="3677346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業務名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発注者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調査箇所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期間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業務概要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76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74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7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50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30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----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—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03876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4664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633448" y="29194"/>
            <a:ext cx="2030818" cy="303949"/>
          </a:xfrm>
        </p:spPr>
        <p:txBody>
          <a:bodyPr anchor="ctr">
            <a:norm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実施体制（１）担当者実績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83890" y="640515"/>
            <a:ext cx="2407640" cy="293573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50" dirty="0">
                <a:latin typeface="ＭＳ Ｐ明朝" panose="02020600040205080304" pitchFamily="18" charset="-128"/>
                <a:ea typeface="ＭＳ Ｐ明朝" panose="02020600040205080304" pitchFamily="18" charset="-128"/>
              </a:rPr>
              <a:t>●</a:t>
            </a:r>
            <a:r>
              <a:rPr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業務担当予定者の類似業務経験：</a:t>
            </a:r>
            <a:endParaRPr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2" y="-2704"/>
            <a:ext cx="1625877" cy="293573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審査要領　様式第２号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2272" y="276646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C92F717B-13C5-A6ED-D135-32EB691F9DBC}"/>
              </a:ext>
            </a:extLst>
          </p:cNvPr>
          <p:cNvSpPr txBox="1">
            <a:spLocks/>
          </p:cNvSpPr>
          <p:nvPr/>
        </p:nvSpPr>
        <p:spPr>
          <a:xfrm>
            <a:off x="5805377" y="29195"/>
            <a:ext cx="1052623" cy="30394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 (1)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EF9EEA88-529E-F13B-82C2-AECE7FAFE8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247826"/>
              </p:ext>
            </p:extLst>
          </p:nvPr>
        </p:nvGraphicFramePr>
        <p:xfrm>
          <a:off x="125389" y="920220"/>
          <a:ext cx="6624000" cy="3540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9156">
                  <a:extLst>
                    <a:ext uri="{9D8B030D-6E8A-4147-A177-3AD203B41FA5}">
                      <a16:colId xmlns:a16="http://schemas.microsoft.com/office/drawing/2014/main" val="812574952"/>
                    </a:ext>
                  </a:extLst>
                </a:gridCol>
                <a:gridCol w="1358214">
                  <a:extLst>
                    <a:ext uri="{9D8B030D-6E8A-4147-A177-3AD203B41FA5}">
                      <a16:colId xmlns:a16="http://schemas.microsoft.com/office/drawing/2014/main" val="4158365877"/>
                    </a:ext>
                  </a:extLst>
                </a:gridCol>
                <a:gridCol w="1055218">
                  <a:extLst>
                    <a:ext uri="{9D8B030D-6E8A-4147-A177-3AD203B41FA5}">
                      <a16:colId xmlns:a16="http://schemas.microsoft.com/office/drawing/2014/main" val="3876654953"/>
                    </a:ext>
                  </a:extLst>
                </a:gridCol>
                <a:gridCol w="2171412">
                  <a:extLst>
                    <a:ext uri="{9D8B030D-6E8A-4147-A177-3AD203B41FA5}">
                      <a16:colId xmlns:a16="http://schemas.microsoft.com/office/drawing/2014/main" val="367734669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担当する業務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担当者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（所属・氏名）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主な資格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実績（類似業務経験）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6762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37444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77762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1146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7723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8768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55011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63080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583400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5085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378267" y="16863"/>
            <a:ext cx="2470428" cy="293573"/>
          </a:xfrm>
        </p:spPr>
        <p:txBody>
          <a:bodyPr anchor="ctr">
            <a:normAutofit/>
          </a:bodyPr>
          <a:lstStyle/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実施体制（２）スケジュール</a:t>
            </a:r>
          </a:p>
        </p:txBody>
      </p:sp>
      <p:sp>
        <p:nvSpPr>
          <p:cNvPr id="5" name="サブタイトル 2"/>
          <p:cNvSpPr txBox="1">
            <a:spLocks/>
          </p:cNvSpPr>
          <p:nvPr/>
        </p:nvSpPr>
        <p:spPr>
          <a:xfrm>
            <a:off x="94580" y="571593"/>
            <a:ext cx="6658887" cy="1609580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●実施体制・スケジュール設定の考え方：</a:t>
            </a:r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2" y="29195"/>
            <a:ext cx="1625877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審査要領　様式第３号</a:t>
            </a:r>
          </a:p>
        </p:txBody>
      </p:sp>
      <p:grpSp>
        <p:nvGrpSpPr>
          <p:cNvPr id="12" name="グループ化 11"/>
          <p:cNvGrpSpPr/>
          <p:nvPr/>
        </p:nvGrpSpPr>
        <p:grpSpPr>
          <a:xfrm>
            <a:off x="82272" y="276646"/>
            <a:ext cx="2623185" cy="293573"/>
            <a:chOff x="585216" y="610771"/>
            <a:chExt cx="4663440" cy="521906"/>
          </a:xfrm>
        </p:grpSpPr>
        <p:sp>
          <p:nvSpPr>
            <p:cNvPr id="4" name="サブタイトル 2"/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11" name="直線コネクタ 10"/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6" name="正方形/長方形 15"/>
          <p:cNvSpPr/>
          <p:nvPr/>
        </p:nvSpPr>
        <p:spPr>
          <a:xfrm>
            <a:off x="72112" y="552566"/>
            <a:ext cx="6724927" cy="162860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506919"/>
              </p:ext>
            </p:extLst>
          </p:nvPr>
        </p:nvGraphicFramePr>
        <p:xfrm>
          <a:off x="184023" y="2566389"/>
          <a:ext cx="6588001" cy="1679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86855">
                  <a:extLst>
                    <a:ext uri="{9D8B030D-6E8A-4147-A177-3AD203B41FA5}">
                      <a16:colId xmlns:a16="http://schemas.microsoft.com/office/drawing/2014/main" val="2169913604"/>
                    </a:ext>
                  </a:extLst>
                </a:gridCol>
                <a:gridCol w="704139">
                  <a:extLst>
                    <a:ext uri="{9D8B030D-6E8A-4147-A177-3AD203B41FA5}">
                      <a16:colId xmlns:a16="http://schemas.microsoft.com/office/drawing/2014/main" val="3961600358"/>
                    </a:ext>
                  </a:extLst>
                </a:gridCol>
                <a:gridCol w="1175663">
                  <a:extLst>
                    <a:ext uri="{9D8B030D-6E8A-4147-A177-3AD203B41FA5}">
                      <a16:colId xmlns:a16="http://schemas.microsoft.com/office/drawing/2014/main" val="3236160602"/>
                    </a:ext>
                  </a:extLst>
                </a:gridCol>
                <a:gridCol w="451736">
                  <a:extLst>
                    <a:ext uri="{9D8B030D-6E8A-4147-A177-3AD203B41FA5}">
                      <a16:colId xmlns:a16="http://schemas.microsoft.com/office/drawing/2014/main" val="2356242227"/>
                    </a:ext>
                  </a:extLst>
                </a:gridCol>
                <a:gridCol w="451735">
                  <a:extLst>
                    <a:ext uri="{9D8B030D-6E8A-4147-A177-3AD203B41FA5}">
                      <a16:colId xmlns:a16="http://schemas.microsoft.com/office/drawing/2014/main" val="968765792"/>
                    </a:ext>
                  </a:extLst>
                </a:gridCol>
                <a:gridCol w="433521">
                  <a:extLst>
                    <a:ext uri="{9D8B030D-6E8A-4147-A177-3AD203B41FA5}">
                      <a16:colId xmlns:a16="http://schemas.microsoft.com/office/drawing/2014/main" val="3294369610"/>
                    </a:ext>
                  </a:extLst>
                </a:gridCol>
                <a:gridCol w="557810">
                  <a:extLst>
                    <a:ext uri="{9D8B030D-6E8A-4147-A177-3AD203B41FA5}">
                      <a16:colId xmlns:a16="http://schemas.microsoft.com/office/drawing/2014/main" val="299128392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1446396830"/>
                    </a:ext>
                  </a:extLst>
                </a:gridCol>
                <a:gridCol w="513271">
                  <a:extLst>
                    <a:ext uri="{9D8B030D-6E8A-4147-A177-3AD203B41FA5}">
                      <a16:colId xmlns:a16="http://schemas.microsoft.com/office/drawing/2014/main" val="3167863535"/>
                    </a:ext>
                  </a:extLst>
                </a:gridCol>
              </a:tblGrid>
              <a:tr h="21600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調査項目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配置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人数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配置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予定者名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スケジュール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2899031"/>
                  </a:ext>
                </a:extLst>
              </a:tr>
              <a:tr h="2160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latin typeface="ＭＳ Ｐ明朝" panose="02020600040205080304" pitchFamily="18" charset="-128"/>
                        <a:ea typeface="ＭＳ Ｐ明朝" panose="02020600040205080304" pitchFamily="18" charset="-128"/>
                      </a:endParaRPr>
                    </a:p>
                  </a:txBody>
                  <a:tcPr anchor="ctr"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8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9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12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</a:t>
                      </a:r>
                      <a:r>
                        <a:rPr kumimoji="1" lang="ja-JP" altLang="en-US" sz="800" dirty="0" smtClean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endParaRPr kumimoji="1" lang="ja-JP" altLang="en-US" sz="8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0105634"/>
                  </a:ext>
                </a:extLst>
              </a:tr>
              <a:tr h="199762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96584058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2717037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0348775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0219574"/>
                  </a:ext>
                </a:extLst>
              </a:tr>
              <a:tr h="216000"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073278"/>
                  </a:ext>
                </a:extLst>
              </a:tr>
            </a:tbl>
          </a:graphicData>
        </a:graphic>
      </p:graphicFrame>
      <p:sp>
        <p:nvSpPr>
          <p:cNvPr id="19" name="正方形/長方形 18"/>
          <p:cNvSpPr/>
          <p:nvPr/>
        </p:nvSpPr>
        <p:spPr>
          <a:xfrm>
            <a:off x="82272" y="2240010"/>
            <a:ext cx="6724927" cy="224478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サブタイトル 2"/>
          <p:cNvSpPr txBox="1">
            <a:spLocks/>
          </p:cNvSpPr>
          <p:nvPr/>
        </p:nvSpPr>
        <p:spPr>
          <a:xfrm>
            <a:off x="94580" y="2305029"/>
            <a:ext cx="1260495" cy="223595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 fontScale="85000"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r>
              <a: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●スケジュール：</a:t>
            </a:r>
            <a:endParaRPr lang="en-US" altLang="ja-JP" sz="13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l">
              <a:lnSpc>
                <a:spcPct val="110000"/>
              </a:lnSpc>
            </a:pPr>
            <a:endParaRPr lang="en-US" altLang="ja-JP" sz="130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C92F717B-13C5-A6ED-D135-32EB691F9DBC}"/>
              </a:ext>
            </a:extLst>
          </p:cNvPr>
          <p:cNvSpPr txBox="1">
            <a:spLocks/>
          </p:cNvSpPr>
          <p:nvPr/>
        </p:nvSpPr>
        <p:spPr>
          <a:xfrm>
            <a:off x="5805182" y="29195"/>
            <a:ext cx="1052818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 (2)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26333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サブタイトル 2"/>
          <p:cNvSpPr txBox="1">
            <a:spLocks/>
          </p:cNvSpPr>
          <p:nvPr/>
        </p:nvSpPr>
        <p:spPr>
          <a:xfrm>
            <a:off x="175749" y="928962"/>
            <a:ext cx="6506501" cy="2953204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サブタイトル 2"/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様式第４号</a:t>
            </a: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5"/>
            <a:ext cx="6724927" cy="414136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FD853438-DB3B-F852-134D-73964BD96465}"/>
              </a:ext>
            </a:extLst>
          </p:cNvPr>
          <p:cNvGrpSpPr/>
          <p:nvPr/>
        </p:nvGrpSpPr>
        <p:grpSpPr>
          <a:xfrm>
            <a:off x="82273" y="381901"/>
            <a:ext cx="2623185" cy="293573"/>
            <a:chOff x="585216" y="610771"/>
            <a:chExt cx="4663440" cy="521906"/>
          </a:xfrm>
        </p:grpSpPr>
        <p:sp>
          <p:nvSpPr>
            <p:cNvPr id="6" name="サブタイトル 2">
              <a:extLst>
                <a:ext uri="{FF2B5EF4-FFF2-40B4-BE49-F238E27FC236}">
                  <a16:creationId xmlns:a16="http://schemas.microsoft.com/office/drawing/2014/main" id="{67A84AD5-E9C0-7049-CDC4-DBD49E82C22B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8" name="直線コネクタ 7">
              <a:extLst>
                <a:ext uri="{FF2B5EF4-FFF2-40B4-BE49-F238E27FC236}">
                  <a16:creationId xmlns:a16="http://schemas.microsoft.com/office/drawing/2014/main" id="{8285133B-47DF-7E21-2DB1-35A1F7154F80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4" name="サブタイトル 2">
            <a:extLst>
              <a:ext uri="{FF2B5EF4-FFF2-40B4-BE49-F238E27FC236}">
                <a16:creationId xmlns:a16="http://schemas.microsoft.com/office/drawing/2014/main" id="{52E410C3-9495-BECD-753C-FBEBB7A3DA4A}"/>
              </a:ext>
            </a:extLst>
          </p:cNvPr>
          <p:cNvSpPr txBox="1">
            <a:spLocks/>
          </p:cNvSpPr>
          <p:nvPr/>
        </p:nvSpPr>
        <p:spPr>
          <a:xfrm>
            <a:off x="2510754" y="44289"/>
            <a:ext cx="2489083" cy="2935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調査方針（全体像）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サブタイトル 2">
            <a:extLst>
              <a:ext uri="{FF2B5EF4-FFF2-40B4-BE49-F238E27FC236}">
                <a16:creationId xmlns:a16="http://schemas.microsoft.com/office/drawing/2014/main" id="{ACD7E7E1-DD11-CF5D-1AA2-5D04F9858A53}"/>
              </a:ext>
            </a:extLst>
          </p:cNvPr>
          <p:cNvSpPr txBox="1">
            <a:spLocks/>
          </p:cNvSpPr>
          <p:nvPr/>
        </p:nvSpPr>
        <p:spPr>
          <a:xfrm>
            <a:off x="5750233" y="52487"/>
            <a:ext cx="1062046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 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62180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61387" y="103981"/>
            <a:ext cx="3611174" cy="370607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提案内容（１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ペロブスカイト太陽電池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関する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情報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収集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・調査候補地の選定</a:t>
            </a:r>
            <a:endParaRPr lang="ja-JP" altLang="en-US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38152" y="853532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5"/>
            <a:ext cx="6724927" cy="4267201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様式第５号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(1)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0490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57861" y="-79342"/>
            <a:ext cx="4439330" cy="587962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調査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地の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決定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20371" y="849889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43396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様式第６号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(2)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05452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221006" y="139096"/>
            <a:ext cx="3667604" cy="493168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県内における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ペロブスカイト太陽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  電池の導入ポテンシャル調査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20371" y="849889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43396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様式第７号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(3)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30164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2089695" y="54444"/>
            <a:ext cx="3732265" cy="493168"/>
          </a:xfrm>
        </p:spPr>
        <p:txBody>
          <a:bodyPr anchor="ctr">
            <a:noAutofit/>
          </a:bodyPr>
          <a:lstStyle/>
          <a:p>
            <a:pPr>
              <a:lnSpc>
                <a:spcPct val="50000"/>
              </a:lnSpc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提案内容（</a:t>
            </a:r>
            <a:r>
              <a:rPr lang="en-US" altLang="ja-JP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）調査結果のまとめ、導入に向けた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ct val="50000"/>
              </a:lnSpc>
            </a:pP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 ポテンシャル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と施策の提案</a:t>
            </a:r>
            <a:endParaRPr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サブタイトル 2"/>
          <p:cNvSpPr txBox="1">
            <a:spLocks/>
          </p:cNvSpPr>
          <p:nvPr/>
        </p:nvSpPr>
        <p:spPr>
          <a:xfrm>
            <a:off x="120371" y="849889"/>
            <a:ext cx="6658887" cy="1142862"/>
          </a:xfrm>
          <a:prstGeom prst="rect">
            <a:avLst/>
          </a:prstGeom>
          <a:ln w="6350">
            <a:noFill/>
          </a:ln>
        </p:spPr>
        <p:txBody>
          <a:bodyPr vert="horz" lIns="51435" tIns="25718" rIns="51435" bIns="25718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10000"/>
              </a:lnSpc>
            </a:pPr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l"/>
            <a:endParaRPr lang="en-US" altLang="ja-JP" sz="1050" dirty="0"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72112" y="749416"/>
            <a:ext cx="6724927" cy="4339640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サブタイトル 2">
            <a:extLst>
              <a:ext uri="{FF2B5EF4-FFF2-40B4-BE49-F238E27FC236}">
                <a16:creationId xmlns:a16="http://schemas.microsoft.com/office/drawing/2014/main" id="{A58DE150-5464-5627-BC9B-4FE7B357C26F}"/>
              </a:ext>
            </a:extLst>
          </p:cNvPr>
          <p:cNvSpPr txBox="1">
            <a:spLocks/>
          </p:cNvSpPr>
          <p:nvPr/>
        </p:nvSpPr>
        <p:spPr>
          <a:xfrm>
            <a:off x="82273" y="29195"/>
            <a:ext cx="1369022" cy="214645"/>
          </a:xfrm>
          <a:prstGeom prst="rect">
            <a:avLst/>
          </a:prstGeom>
        </p:spPr>
        <p:txBody>
          <a:bodyPr vert="horz" lIns="51435" tIns="25718" rIns="51435" bIns="25718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rPr>
              <a:t>審査要領　様式第８号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32B5E5A7-2682-A475-E440-CF7781402ACE}"/>
              </a:ext>
            </a:extLst>
          </p:cNvPr>
          <p:cNvGrpSpPr/>
          <p:nvPr/>
        </p:nvGrpSpPr>
        <p:grpSpPr>
          <a:xfrm>
            <a:off x="82273" y="400078"/>
            <a:ext cx="2623185" cy="293573"/>
            <a:chOff x="585216" y="610771"/>
            <a:chExt cx="4663440" cy="521906"/>
          </a:xfrm>
        </p:grpSpPr>
        <p:sp>
          <p:nvSpPr>
            <p:cNvPr id="8" name="サブタイトル 2">
              <a:extLst>
                <a:ext uri="{FF2B5EF4-FFF2-40B4-BE49-F238E27FC236}">
                  <a16:creationId xmlns:a16="http://schemas.microsoft.com/office/drawing/2014/main" id="{3FC8675C-5939-F8BE-8B32-84E8B6DC7CA5}"/>
                </a:ext>
              </a:extLst>
            </p:cNvPr>
            <p:cNvSpPr txBox="1">
              <a:spLocks/>
            </p:cNvSpPr>
            <p:nvPr/>
          </p:nvSpPr>
          <p:spPr>
            <a:xfrm>
              <a:off x="585216" y="610771"/>
              <a:ext cx="4663440" cy="521906"/>
            </a:xfrm>
            <a:prstGeom prst="rect">
              <a:avLst/>
            </a:prstGeom>
          </p:spPr>
          <p:txBody>
            <a:bodyPr vert="horz" lIns="51435" tIns="25718" rIns="51435" bIns="25718" rtlCol="0" anchor="ctr">
              <a:normAutofit/>
            </a:bodyPr>
            <a:lstStyle>
              <a:lvl1pPr marL="0" indent="0" algn="ctr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kumimoji="1"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kumimoji="1"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ja-JP" altLang="en-US" sz="10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提案者：　　</a:t>
              </a:r>
            </a:p>
          </p:txBody>
        </p:sp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377D0394-2179-ECDC-6A69-5DED94A3C3A8}"/>
                </a:ext>
              </a:extLst>
            </p:cNvPr>
            <p:cNvCxnSpPr/>
            <p:nvPr/>
          </p:nvCxnSpPr>
          <p:spPr>
            <a:xfrm>
              <a:off x="585216" y="996696"/>
              <a:ext cx="4535424" cy="0"/>
            </a:xfrm>
            <a:prstGeom prst="line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サブタイトル 2">
            <a:extLst>
              <a:ext uri="{FF2B5EF4-FFF2-40B4-BE49-F238E27FC236}">
                <a16:creationId xmlns:a16="http://schemas.microsoft.com/office/drawing/2014/main" id="{B4E5F27D-B8FD-0A87-DA4F-ADB3856816D6}"/>
              </a:ext>
            </a:extLst>
          </p:cNvPr>
          <p:cNvSpPr txBox="1">
            <a:spLocks/>
          </p:cNvSpPr>
          <p:nvPr/>
        </p:nvSpPr>
        <p:spPr>
          <a:xfrm>
            <a:off x="5821960" y="54444"/>
            <a:ext cx="1036040" cy="214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kumimoji="1"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評価項目 </a:t>
            </a:r>
            <a:r>
              <a:rPr lang="en-US" altLang="ja-JP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4 (4)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41348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398</TotalTime>
  <Words>357</Words>
  <Application>Microsoft Office PowerPoint</Application>
  <PresentationFormat>ユーザー設定</PresentationFormat>
  <Paragraphs>80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7" baseType="lpstr">
      <vt:lpstr>Meiryo UI</vt:lpstr>
      <vt:lpstr>ＭＳ Ｐ明朝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清松 美穂</dc:creator>
  <cp:lastModifiedBy>佐久間 健二</cp:lastModifiedBy>
  <cp:revision>60</cp:revision>
  <cp:lastPrinted>2022-06-07T09:20:22Z</cp:lastPrinted>
  <dcterms:created xsi:type="dcterms:W3CDTF">2022-06-02T07:46:58Z</dcterms:created>
  <dcterms:modified xsi:type="dcterms:W3CDTF">2025-06-23T00:00:34Z</dcterms:modified>
</cp:coreProperties>
</file>