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AED"/>
    <a:srgbClr val="CCD2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18" autoAdjust="0"/>
    <p:restoredTop sz="94660"/>
  </p:normalViewPr>
  <p:slideViewPr>
    <p:cSldViewPr snapToGrid="0">
      <p:cViewPr varScale="1">
        <p:scale>
          <a:sx n="90" d="100"/>
          <a:sy n="90" d="100"/>
        </p:scale>
        <p:origin x="53" y="26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1F07126-A76D-41C4-8645-A71699D96BDB}" type="datetimeFigureOut">
              <a:rPr kumimoji="1" lang="ja-JP" altLang="en-US" smtClean="0"/>
              <a:t>2025/6/17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4024929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F07126-A76D-41C4-8645-A71699D96BDB}" type="datetimeFigureOut">
              <a:rPr kumimoji="1" lang="ja-JP" altLang="en-US" smtClean="0"/>
              <a:t>2025/6/17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1421044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F07126-A76D-41C4-8645-A71699D96BDB}" type="datetimeFigureOut">
              <a:rPr kumimoji="1" lang="ja-JP" altLang="en-US" smtClean="0"/>
              <a:t>2025/6/17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2262156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F07126-A76D-41C4-8645-A71699D96BDB}" type="datetimeFigureOut">
              <a:rPr kumimoji="1" lang="ja-JP" altLang="en-US" smtClean="0"/>
              <a:t>2025/6/17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386384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1F07126-A76D-41C4-8645-A71699D96BDB}" type="datetimeFigureOut">
              <a:rPr kumimoji="1" lang="ja-JP" altLang="en-US" smtClean="0"/>
              <a:t>2025/6/17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1163057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1F07126-A76D-41C4-8645-A71699D96BDB}" type="datetimeFigureOut">
              <a:rPr kumimoji="1" lang="ja-JP" altLang="en-US" smtClean="0"/>
              <a:t>2025/6/17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1490317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1F07126-A76D-41C4-8645-A71699D96BDB}" type="datetimeFigureOut">
              <a:rPr kumimoji="1" lang="ja-JP" altLang="en-US" smtClean="0"/>
              <a:t>2025/6/17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2079377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1F07126-A76D-41C4-8645-A71699D96BDB}" type="datetimeFigureOut">
              <a:rPr kumimoji="1" lang="ja-JP" altLang="en-US" smtClean="0"/>
              <a:t>2025/6/17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465685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F07126-A76D-41C4-8645-A71699D96BDB}" type="datetimeFigureOut">
              <a:rPr kumimoji="1" lang="ja-JP" altLang="en-US" smtClean="0"/>
              <a:t>2025/6/17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66241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F07126-A76D-41C4-8645-A71699D96BDB}" type="datetimeFigureOut">
              <a:rPr kumimoji="1" lang="ja-JP" altLang="en-US" smtClean="0"/>
              <a:t>2025/6/17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1277508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F07126-A76D-41C4-8645-A71699D96BDB}" type="datetimeFigureOut">
              <a:rPr kumimoji="1" lang="ja-JP" altLang="en-US" smtClean="0"/>
              <a:t>2025/6/17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184052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1F07126-A76D-41C4-8645-A71699D96BDB}" type="datetimeFigureOut">
              <a:rPr kumimoji="1" lang="ja-JP" altLang="en-US" smtClean="0"/>
              <a:t>2025/6/17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8531496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0C3458-243A-4345-DE34-EBEFBBFCDA0A}"/>
              </a:ext>
            </a:extLst>
          </p:cNvPr>
          <p:cNvSpPr>
            <a:spLocks noGrp="1"/>
          </p:cNvSpPr>
          <p:nvPr>
            <p:ph type="ctrTitle"/>
          </p:nvPr>
        </p:nvSpPr>
        <p:spPr>
          <a:xfrm>
            <a:off x="742950" y="295905"/>
            <a:ext cx="8420100" cy="413707"/>
          </a:xfrm>
        </p:spPr>
        <p:txBody>
          <a:bodyPr>
            <a:normAutofit/>
          </a:bodyPr>
          <a:lstStyle/>
          <a:p>
            <a:r>
              <a:rPr kumimoji="1" lang="en-US" altLang="ja-JP" sz="1800" dirty="0">
                <a:latin typeface="BIZ UDゴシック" panose="020B0400000000000000" pitchFamily="49" charset="-128"/>
                <a:ea typeface="BIZ UDゴシック" panose="020B0400000000000000" pitchFamily="49" charset="-128"/>
              </a:rPr>
              <a:t>F-REI</a:t>
            </a:r>
            <a:r>
              <a:rPr kumimoji="1" lang="ja-JP" altLang="en-US" sz="1800" dirty="0">
                <a:latin typeface="BIZ UDゴシック" panose="020B0400000000000000" pitchFamily="49" charset="-128"/>
                <a:ea typeface="BIZ UDゴシック" panose="020B0400000000000000" pitchFamily="49" charset="-128"/>
              </a:rPr>
              <a:t>と地域との連携モデル創出事業業務委託　企画提案書（</a:t>
            </a:r>
            <a:r>
              <a:rPr kumimoji="1" lang="en-US" altLang="ja-JP" sz="1800" dirty="0">
                <a:latin typeface="BIZ UDゴシック" panose="020B0400000000000000" pitchFamily="49" charset="-128"/>
                <a:ea typeface="BIZ UDゴシック" panose="020B0400000000000000" pitchFamily="49" charset="-128"/>
              </a:rPr>
              <a:t>PPT</a:t>
            </a:r>
            <a:r>
              <a:rPr kumimoji="1" lang="ja-JP" altLang="en-US" sz="1800" dirty="0">
                <a:latin typeface="BIZ UDゴシック" panose="020B0400000000000000" pitchFamily="49" charset="-128"/>
                <a:ea typeface="BIZ UDゴシック" panose="020B0400000000000000" pitchFamily="49" charset="-128"/>
              </a:rPr>
              <a:t>版）</a:t>
            </a:r>
          </a:p>
        </p:txBody>
      </p:sp>
      <p:sp>
        <p:nvSpPr>
          <p:cNvPr id="3" name="字幕 2">
            <a:extLst>
              <a:ext uri="{FF2B5EF4-FFF2-40B4-BE49-F238E27FC236}">
                <a16:creationId xmlns:a16="http://schemas.microsoft.com/office/drawing/2014/main" id="{E2923F04-EBAA-D349-CE95-F5872F6D925A}"/>
              </a:ext>
            </a:extLst>
          </p:cNvPr>
          <p:cNvSpPr>
            <a:spLocks noGrp="1"/>
          </p:cNvSpPr>
          <p:nvPr>
            <p:ph type="subTitle" idx="1"/>
          </p:nvPr>
        </p:nvSpPr>
        <p:spPr>
          <a:xfrm>
            <a:off x="5929319" y="831227"/>
            <a:ext cx="3338512" cy="312737"/>
          </a:xfrm>
        </p:spPr>
        <p:txBody>
          <a:bodyPr>
            <a:normAutofit/>
          </a:bodyPr>
          <a:lstStyle/>
          <a:p>
            <a:pPr algn="r"/>
            <a:r>
              <a:rPr kumimoji="1" lang="ja-JP" altLang="en-US" sz="1200" dirty="0">
                <a:latin typeface="BIZ UDゴシック" panose="020B0400000000000000" pitchFamily="49" charset="-128"/>
                <a:ea typeface="BIZ UDゴシック" panose="020B0400000000000000" pitchFamily="49" charset="-128"/>
              </a:rPr>
              <a:t>提出日　　令和　　年　　月　　日</a:t>
            </a:r>
          </a:p>
        </p:txBody>
      </p:sp>
      <p:graphicFrame>
        <p:nvGraphicFramePr>
          <p:cNvPr id="17" name="表 16">
            <a:extLst>
              <a:ext uri="{FF2B5EF4-FFF2-40B4-BE49-F238E27FC236}">
                <a16:creationId xmlns:a16="http://schemas.microsoft.com/office/drawing/2014/main" id="{72096240-F617-B13D-7C74-74A34A2BAE3D}"/>
              </a:ext>
            </a:extLst>
          </p:cNvPr>
          <p:cNvGraphicFramePr>
            <a:graphicFrameLocks noGrp="1"/>
          </p:cNvGraphicFramePr>
          <p:nvPr>
            <p:extLst>
              <p:ext uri="{D42A27DB-BD31-4B8C-83A1-F6EECF244321}">
                <p14:modId xmlns:p14="http://schemas.microsoft.com/office/powerpoint/2010/main" val="2657864576"/>
              </p:ext>
            </p:extLst>
          </p:nvPr>
        </p:nvGraphicFramePr>
        <p:xfrm>
          <a:off x="812800" y="1111260"/>
          <a:ext cx="8345170" cy="1439998"/>
        </p:xfrm>
        <a:graphic>
          <a:graphicData uri="http://schemas.openxmlformats.org/drawingml/2006/table">
            <a:tbl>
              <a:tblPr firstRow="1" firstCol="1" bandRow="1">
                <a:tableStyleId>{5940675A-B579-460E-94D1-54222C63F5DA}</a:tableStyleId>
              </a:tblPr>
              <a:tblGrid>
                <a:gridCol w="2166012">
                  <a:extLst>
                    <a:ext uri="{9D8B030D-6E8A-4147-A177-3AD203B41FA5}">
                      <a16:colId xmlns:a16="http://schemas.microsoft.com/office/drawing/2014/main" val="3605548149"/>
                    </a:ext>
                  </a:extLst>
                </a:gridCol>
                <a:gridCol w="6179158">
                  <a:extLst>
                    <a:ext uri="{9D8B030D-6E8A-4147-A177-3AD203B41FA5}">
                      <a16:colId xmlns:a16="http://schemas.microsoft.com/office/drawing/2014/main" val="4253624155"/>
                    </a:ext>
                  </a:extLst>
                </a:gridCol>
              </a:tblGrid>
              <a:tr h="205714">
                <a:tc>
                  <a:txBody>
                    <a:bodyPr/>
                    <a:lstStyle/>
                    <a:p>
                      <a:pPr algn="just">
                        <a:buNone/>
                      </a:pPr>
                      <a:r>
                        <a:rPr lang="ja-JP" sz="1200" b="0" kern="100" dirty="0">
                          <a:solidFill>
                            <a:schemeClr val="bg1"/>
                          </a:solidFill>
                          <a:effectLst/>
                          <a:latin typeface="BIZ UDゴシック" panose="020B0400000000000000" pitchFamily="49" charset="-128"/>
                          <a:ea typeface="BIZ UDゴシック" panose="020B0400000000000000" pitchFamily="49" charset="-128"/>
                        </a:rPr>
                        <a:t>事業（取組）の名称</a:t>
                      </a:r>
                      <a:endParaRPr lang="ja-JP" sz="105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en-US" sz="1200" kern="100" dirty="0">
                          <a:effectLst/>
                          <a:latin typeface="BIZ UDゴシック" panose="020B0400000000000000" pitchFamily="49" charset="-128"/>
                          <a:ea typeface="BIZ UDゴシック" panose="020B0400000000000000" pitchFamily="49" charset="-128"/>
                        </a:rPr>
                        <a:t> </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4200072618"/>
                  </a:ext>
                </a:extLst>
              </a:tr>
              <a:tr h="205714">
                <a:tc>
                  <a:txBody>
                    <a:bodyPr/>
                    <a:lstStyle/>
                    <a:p>
                      <a:pPr algn="just">
                        <a:buNone/>
                      </a:pPr>
                      <a:r>
                        <a:rPr lang="ja-JP" sz="1200" b="0" kern="100" dirty="0">
                          <a:solidFill>
                            <a:schemeClr val="bg1"/>
                          </a:solidFill>
                          <a:effectLst/>
                          <a:latin typeface="BIZ UDゴシック" panose="020B0400000000000000" pitchFamily="49" charset="-128"/>
                          <a:ea typeface="BIZ UDゴシック" panose="020B0400000000000000" pitchFamily="49" charset="-128"/>
                        </a:rPr>
                        <a:t>事業実施期間</a:t>
                      </a:r>
                      <a:endParaRPr lang="ja-JP" sz="105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ja-JP" sz="1200" kern="100" dirty="0">
                          <a:effectLst/>
                          <a:latin typeface="BIZ UDゴシック" panose="020B0400000000000000" pitchFamily="49" charset="-128"/>
                          <a:ea typeface="BIZ UDゴシック" panose="020B0400000000000000" pitchFamily="49" charset="-128"/>
                        </a:rPr>
                        <a:t>委託契約締結の日から　　　　令和　　年　　月　　日　まで　（見込み）</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CD2D8"/>
                    </a:solidFill>
                  </a:tcPr>
                </a:tc>
                <a:extLst>
                  <a:ext uri="{0D108BD9-81ED-4DB2-BD59-A6C34878D82A}">
                    <a16:rowId xmlns:a16="http://schemas.microsoft.com/office/drawing/2014/main" val="241830893"/>
                  </a:ext>
                </a:extLst>
              </a:tr>
              <a:tr h="205714">
                <a:tc>
                  <a:txBody>
                    <a:bodyPr/>
                    <a:lstStyle/>
                    <a:p>
                      <a:pPr algn="just">
                        <a:buNone/>
                      </a:pPr>
                      <a:r>
                        <a:rPr lang="ja-JP" sz="1200" b="0" kern="100" dirty="0">
                          <a:solidFill>
                            <a:schemeClr val="bg1"/>
                          </a:solidFill>
                          <a:effectLst/>
                          <a:latin typeface="BIZ UDゴシック" panose="020B0400000000000000" pitchFamily="49" charset="-128"/>
                          <a:ea typeface="BIZ UDゴシック" panose="020B0400000000000000" pitchFamily="49" charset="-128"/>
                        </a:rPr>
                        <a:t>事業実施者</a:t>
                      </a:r>
                      <a:r>
                        <a:rPr lang="ja-JP" altLang="en-US" sz="1200" b="0" kern="100" dirty="0">
                          <a:solidFill>
                            <a:schemeClr val="bg1"/>
                          </a:solidFill>
                          <a:effectLst/>
                          <a:latin typeface="BIZ UDゴシック" panose="020B0400000000000000" pitchFamily="49" charset="-128"/>
                          <a:ea typeface="BIZ UDゴシック" panose="020B0400000000000000" pitchFamily="49" charset="-128"/>
                        </a:rPr>
                        <a:t>（企業・団体）</a:t>
                      </a:r>
                      <a:r>
                        <a:rPr lang="ja-JP" sz="1200" b="0" kern="100" dirty="0">
                          <a:solidFill>
                            <a:schemeClr val="bg1"/>
                          </a:solidFill>
                          <a:effectLst/>
                          <a:latin typeface="BIZ UDゴシック" panose="020B0400000000000000" pitchFamily="49" charset="-128"/>
                          <a:ea typeface="BIZ UDゴシック" panose="020B0400000000000000" pitchFamily="49" charset="-128"/>
                        </a:rPr>
                        <a:t>名</a:t>
                      </a:r>
                      <a:endParaRPr lang="ja-JP" sz="105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en-US" sz="1200" kern="100" dirty="0">
                          <a:effectLst/>
                          <a:latin typeface="BIZ UDゴシック" panose="020B0400000000000000" pitchFamily="49" charset="-128"/>
                          <a:ea typeface="BIZ UDゴシック" panose="020B0400000000000000" pitchFamily="49" charset="-128"/>
                        </a:rPr>
                        <a:t> </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2736857639"/>
                  </a:ext>
                </a:extLst>
              </a:tr>
              <a:tr h="205714">
                <a:tc>
                  <a:txBody>
                    <a:bodyPr/>
                    <a:lstStyle/>
                    <a:p>
                      <a:pPr algn="just">
                        <a:buNone/>
                      </a:pPr>
                      <a:r>
                        <a:rPr lang="ja-JP" sz="1200" b="0" kern="100" dirty="0">
                          <a:solidFill>
                            <a:schemeClr val="bg1"/>
                          </a:solidFill>
                          <a:effectLst/>
                          <a:latin typeface="BIZ UDゴシック" panose="020B0400000000000000" pitchFamily="49" charset="-128"/>
                          <a:ea typeface="BIZ UDゴシック" panose="020B0400000000000000" pitchFamily="49" charset="-128"/>
                        </a:rPr>
                        <a:t>代表者（役職・氏名）</a:t>
                      </a:r>
                      <a:endParaRPr lang="ja-JP" sz="105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en-US" sz="1200" kern="100" dirty="0">
                          <a:effectLst/>
                          <a:latin typeface="BIZ UDゴシック" panose="020B0400000000000000" pitchFamily="49" charset="-128"/>
                          <a:ea typeface="BIZ UDゴシック" panose="020B0400000000000000" pitchFamily="49" charset="-128"/>
                        </a:rPr>
                        <a:t> </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CD2D8"/>
                    </a:solidFill>
                  </a:tcPr>
                </a:tc>
                <a:extLst>
                  <a:ext uri="{0D108BD9-81ED-4DB2-BD59-A6C34878D82A}">
                    <a16:rowId xmlns:a16="http://schemas.microsoft.com/office/drawing/2014/main" val="1513051767"/>
                  </a:ext>
                </a:extLst>
              </a:tr>
              <a:tr h="205714">
                <a:tc>
                  <a:txBody>
                    <a:bodyPr/>
                    <a:lstStyle/>
                    <a:p>
                      <a:pPr algn="just">
                        <a:buNone/>
                      </a:pPr>
                      <a:r>
                        <a:rPr lang="ja-JP" sz="1200" b="0" kern="100" dirty="0">
                          <a:solidFill>
                            <a:schemeClr val="bg1"/>
                          </a:solidFill>
                          <a:effectLst/>
                          <a:latin typeface="BIZ UDゴシック" panose="020B0400000000000000" pitchFamily="49" charset="-128"/>
                          <a:ea typeface="BIZ UDゴシック" panose="020B0400000000000000" pitchFamily="49" charset="-128"/>
                        </a:rPr>
                        <a:t>担当者（部署・役職・氏名）</a:t>
                      </a:r>
                      <a:endParaRPr lang="ja-JP" sz="105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en-US" sz="1200" kern="100" dirty="0">
                          <a:effectLst/>
                          <a:latin typeface="BIZ UDゴシック" panose="020B0400000000000000" pitchFamily="49" charset="-128"/>
                          <a:ea typeface="BIZ UDゴシック" panose="020B0400000000000000" pitchFamily="49" charset="-128"/>
                        </a:rPr>
                        <a:t> </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3992278645"/>
                  </a:ext>
                </a:extLst>
              </a:tr>
              <a:tr h="205714">
                <a:tc>
                  <a:txBody>
                    <a:bodyPr/>
                    <a:lstStyle/>
                    <a:p>
                      <a:pPr algn="just">
                        <a:buNone/>
                      </a:pPr>
                      <a:r>
                        <a:rPr lang="ja-JP" sz="1200" b="0" kern="100">
                          <a:solidFill>
                            <a:schemeClr val="bg1"/>
                          </a:solidFill>
                          <a:effectLst/>
                          <a:latin typeface="BIZ UDゴシック" panose="020B0400000000000000" pitchFamily="49" charset="-128"/>
                          <a:ea typeface="BIZ UDゴシック" panose="020B0400000000000000" pitchFamily="49" charset="-128"/>
                        </a:rPr>
                        <a:t>連絡先（</a:t>
                      </a:r>
                      <a:r>
                        <a:rPr lang="en-US" sz="1200" b="0" kern="100">
                          <a:solidFill>
                            <a:schemeClr val="bg1"/>
                          </a:solidFill>
                          <a:effectLst/>
                          <a:latin typeface="BIZ UDゴシック" panose="020B0400000000000000" pitchFamily="49" charset="-128"/>
                          <a:ea typeface="BIZ UDゴシック" panose="020B0400000000000000" pitchFamily="49" charset="-128"/>
                        </a:rPr>
                        <a:t>TEL</a:t>
                      </a:r>
                      <a:r>
                        <a:rPr lang="ja-JP" sz="1200" b="0" kern="100">
                          <a:solidFill>
                            <a:schemeClr val="bg1"/>
                          </a:solidFill>
                          <a:effectLst/>
                          <a:latin typeface="BIZ UDゴシック" panose="020B0400000000000000" pitchFamily="49" charset="-128"/>
                          <a:ea typeface="BIZ UDゴシック" panose="020B0400000000000000" pitchFamily="49" charset="-128"/>
                        </a:rPr>
                        <a:t>）</a:t>
                      </a:r>
                      <a:endParaRPr lang="ja-JP" sz="1050" b="0" kern="10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en-US" sz="1200" kern="100" dirty="0">
                          <a:effectLst/>
                          <a:latin typeface="BIZ UDゴシック" panose="020B0400000000000000" pitchFamily="49" charset="-128"/>
                          <a:ea typeface="BIZ UDゴシック" panose="020B0400000000000000" pitchFamily="49" charset="-128"/>
                        </a:rPr>
                        <a:t> </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CD2D8"/>
                    </a:solidFill>
                  </a:tcPr>
                </a:tc>
                <a:extLst>
                  <a:ext uri="{0D108BD9-81ED-4DB2-BD59-A6C34878D82A}">
                    <a16:rowId xmlns:a16="http://schemas.microsoft.com/office/drawing/2014/main" val="1871833710"/>
                  </a:ext>
                </a:extLst>
              </a:tr>
              <a:tr h="205714">
                <a:tc>
                  <a:txBody>
                    <a:bodyPr/>
                    <a:lstStyle/>
                    <a:p>
                      <a:pPr algn="just">
                        <a:buNone/>
                      </a:pPr>
                      <a:r>
                        <a:rPr lang="ja-JP" sz="1200" b="0" kern="100" dirty="0">
                          <a:solidFill>
                            <a:schemeClr val="bg1"/>
                          </a:solidFill>
                          <a:effectLst/>
                          <a:latin typeface="BIZ UDゴシック" panose="020B0400000000000000" pitchFamily="49" charset="-128"/>
                          <a:ea typeface="BIZ UDゴシック" panose="020B0400000000000000" pitchFamily="49" charset="-128"/>
                        </a:rPr>
                        <a:t>連絡先（メールアドレス）</a:t>
                      </a:r>
                      <a:endParaRPr lang="ja-JP" sz="105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en-US" sz="1200" kern="100" dirty="0">
                          <a:effectLst/>
                          <a:latin typeface="BIZ UDゴシック" panose="020B0400000000000000" pitchFamily="49" charset="-128"/>
                          <a:ea typeface="BIZ UDゴシック" panose="020B0400000000000000" pitchFamily="49" charset="-128"/>
                        </a:rPr>
                        <a:t> </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3036002106"/>
                  </a:ext>
                </a:extLst>
              </a:tr>
            </a:tbl>
          </a:graphicData>
        </a:graphic>
      </p:graphicFrame>
      <p:graphicFrame>
        <p:nvGraphicFramePr>
          <p:cNvPr id="18" name="表 17">
            <a:extLst>
              <a:ext uri="{FF2B5EF4-FFF2-40B4-BE49-F238E27FC236}">
                <a16:creationId xmlns:a16="http://schemas.microsoft.com/office/drawing/2014/main" id="{BEBF0ADB-E40F-FA23-C07B-73AC13333B64}"/>
              </a:ext>
            </a:extLst>
          </p:cNvPr>
          <p:cNvGraphicFramePr>
            <a:graphicFrameLocks noGrp="1"/>
          </p:cNvGraphicFramePr>
          <p:nvPr>
            <p:extLst>
              <p:ext uri="{D42A27DB-BD31-4B8C-83A1-F6EECF244321}">
                <p14:modId xmlns:p14="http://schemas.microsoft.com/office/powerpoint/2010/main" val="289313399"/>
              </p:ext>
            </p:extLst>
          </p:nvPr>
        </p:nvGraphicFramePr>
        <p:xfrm>
          <a:off x="812800" y="3086579"/>
          <a:ext cx="8345170" cy="1280160"/>
        </p:xfrm>
        <a:graphic>
          <a:graphicData uri="http://schemas.openxmlformats.org/drawingml/2006/table">
            <a:tbl>
              <a:tblPr firstRow="1" firstCol="1" bandRow="1">
                <a:tableStyleId>{5C22544A-7EE6-4342-B048-85BDC9FD1C3A}</a:tableStyleId>
              </a:tblPr>
              <a:tblGrid>
                <a:gridCol w="8345170">
                  <a:extLst>
                    <a:ext uri="{9D8B030D-6E8A-4147-A177-3AD203B41FA5}">
                      <a16:colId xmlns:a16="http://schemas.microsoft.com/office/drawing/2014/main" val="1218516193"/>
                    </a:ext>
                  </a:extLst>
                </a:gridCol>
              </a:tblGrid>
              <a:tr h="757895">
                <a:tc>
                  <a:txBody>
                    <a:bodyPr/>
                    <a:lstStyle/>
                    <a:p>
                      <a:pPr algn="just">
                        <a:buNone/>
                      </a:pPr>
                      <a:r>
                        <a:rPr lang="ja-JP" sz="1200" b="0" kern="100" dirty="0">
                          <a:effectLst/>
                          <a:latin typeface="BIZ UDゴシック" panose="020B0400000000000000" pitchFamily="49" charset="-128"/>
                          <a:ea typeface="BIZ UDゴシック" panose="020B0400000000000000" pitchFamily="49" charset="-128"/>
                        </a:rPr>
                        <a:t>（※提案するテーマの番号を丸で囲んでください。）</a:t>
                      </a:r>
                    </a:p>
                    <a:p>
                      <a:pPr marL="0" lvl="0" indent="0" algn="just">
                        <a:buFont typeface="+mj-ea"/>
                        <a:buNone/>
                      </a:pPr>
                      <a:r>
                        <a:rPr lang="ja-JP" altLang="en-US" sz="1200" b="0" kern="100" dirty="0">
                          <a:effectLst/>
                          <a:latin typeface="BIZ UDゴシック" panose="020B0400000000000000" pitchFamily="49" charset="-128"/>
                          <a:ea typeface="BIZ UDゴシック" panose="020B0400000000000000" pitchFamily="49" charset="-128"/>
                        </a:rPr>
                        <a:t>①　</a:t>
                      </a:r>
                      <a:r>
                        <a:rPr lang="en-US" sz="1200" b="0" kern="100" dirty="0">
                          <a:effectLst/>
                          <a:latin typeface="BIZ UDゴシック" panose="020B0400000000000000" pitchFamily="49" charset="-128"/>
                          <a:ea typeface="BIZ UDゴシック" panose="020B0400000000000000" pitchFamily="49" charset="-128"/>
                        </a:rPr>
                        <a:t>F-REI</a:t>
                      </a:r>
                      <a:r>
                        <a:rPr lang="ja-JP" sz="1200" b="0" kern="100" dirty="0">
                          <a:effectLst/>
                          <a:latin typeface="BIZ UDゴシック" panose="020B0400000000000000" pitchFamily="49" charset="-128"/>
                          <a:ea typeface="BIZ UDゴシック" panose="020B0400000000000000" pitchFamily="49" charset="-128"/>
                        </a:rPr>
                        <a:t>の研究開発の理解促進</a:t>
                      </a:r>
                      <a:endParaRPr lang="en-US" altLang="ja-JP" sz="1200" b="0" kern="100" dirty="0">
                        <a:effectLst/>
                        <a:latin typeface="BIZ UDゴシック" panose="020B0400000000000000" pitchFamily="49" charset="-128"/>
                        <a:ea typeface="BIZ UDゴシック" panose="020B0400000000000000" pitchFamily="49" charset="-128"/>
                      </a:endParaRPr>
                    </a:p>
                    <a:p>
                      <a:pPr marL="0" lvl="0" indent="0" algn="just">
                        <a:buFont typeface="+mj-ea"/>
                        <a:buNone/>
                      </a:pPr>
                      <a:endParaRPr lang="en-US" sz="1200" b="0" kern="100" dirty="0">
                        <a:effectLst/>
                        <a:latin typeface="BIZ UDゴシック" panose="020B0400000000000000" pitchFamily="49" charset="-128"/>
                        <a:ea typeface="BIZ UDゴシック" panose="020B0400000000000000" pitchFamily="49" charset="-128"/>
                      </a:endParaRPr>
                    </a:p>
                    <a:p>
                      <a:pPr marL="0" lvl="0" indent="0" algn="just">
                        <a:buFont typeface="+mj-ea"/>
                        <a:buNone/>
                      </a:pPr>
                      <a:r>
                        <a:rPr lang="ja-JP" altLang="en-US" sz="1200" b="0" kern="100" dirty="0">
                          <a:effectLst/>
                          <a:latin typeface="BIZ UDゴシック" panose="020B0400000000000000" pitchFamily="49" charset="-128"/>
                          <a:ea typeface="BIZ UDゴシック" panose="020B0400000000000000" pitchFamily="49" charset="-128"/>
                        </a:rPr>
                        <a:t>②　</a:t>
                      </a:r>
                      <a:r>
                        <a:rPr lang="en-US" sz="1200" b="0" kern="100" dirty="0">
                          <a:effectLst/>
                          <a:latin typeface="BIZ UDゴシック" panose="020B0400000000000000" pitchFamily="49" charset="-128"/>
                          <a:ea typeface="BIZ UDゴシック" panose="020B0400000000000000" pitchFamily="49" charset="-128"/>
                        </a:rPr>
                        <a:t>F-REI</a:t>
                      </a:r>
                      <a:r>
                        <a:rPr lang="ja-JP" sz="1200" b="0" kern="100" dirty="0">
                          <a:effectLst/>
                          <a:latin typeface="BIZ UDゴシック" panose="020B0400000000000000" pitchFamily="49" charset="-128"/>
                          <a:ea typeface="BIZ UDゴシック" panose="020B0400000000000000" pitchFamily="49" charset="-128"/>
                        </a:rPr>
                        <a:t>と連携した産業人材育成</a:t>
                      </a:r>
                      <a:endParaRPr lang="en-US" altLang="ja-JP" sz="1200" b="0" kern="100" dirty="0">
                        <a:effectLst/>
                        <a:latin typeface="BIZ UDゴシック" panose="020B0400000000000000" pitchFamily="49" charset="-128"/>
                        <a:ea typeface="BIZ UDゴシック" panose="020B0400000000000000" pitchFamily="49" charset="-128"/>
                      </a:endParaRPr>
                    </a:p>
                    <a:p>
                      <a:pPr marL="0" lvl="0" indent="0" algn="just">
                        <a:buFont typeface="+mj-ea"/>
                        <a:buNone/>
                      </a:pPr>
                      <a:endParaRPr lang="en-US" sz="1200" b="0" kern="100" dirty="0">
                        <a:effectLst/>
                        <a:latin typeface="BIZ UDゴシック" panose="020B0400000000000000" pitchFamily="49" charset="-128"/>
                        <a:ea typeface="BIZ UDゴシック" panose="020B0400000000000000" pitchFamily="49" charset="-128"/>
                      </a:endParaRPr>
                    </a:p>
                    <a:p>
                      <a:pPr marL="0" lvl="0" indent="0" algn="just">
                        <a:buFont typeface="+mj-ea"/>
                        <a:buNone/>
                      </a:pPr>
                      <a:r>
                        <a:rPr lang="ja-JP" altLang="en-US" sz="1200" b="0" kern="100" dirty="0">
                          <a:effectLst/>
                          <a:latin typeface="BIZ UDゴシック" panose="020B0400000000000000" pitchFamily="49" charset="-128"/>
                          <a:ea typeface="BIZ UDゴシック" panose="020B0400000000000000" pitchFamily="49" charset="-128"/>
                        </a:rPr>
                        <a:t>③　</a:t>
                      </a:r>
                      <a:r>
                        <a:rPr lang="en-US" sz="1200" b="0" kern="100" dirty="0">
                          <a:effectLst/>
                          <a:latin typeface="BIZ UDゴシック" panose="020B0400000000000000" pitchFamily="49" charset="-128"/>
                          <a:ea typeface="BIZ UDゴシック" panose="020B0400000000000000" pitchFamily="49" charset="-128"/>
                        </a:rPr>
                        <a:t>F-REI</a:t>
                      </a:r>
                      <a:r>
                        <a:rPr lang="ja-JP" sz="1200" b="0" kern="100" dirty="0">
                          <a:effectLst/>
                          <a:latin typeface="BIZ UDゴシック" panose="020B0400000000000000" pitchFamily="49" charset="-128"/>
                          <a:ea typeface="BIZ UDゴシック" panose="020B0400000000000000" pitchFamily="49" charset="-128"/>
                        </a:rPr>
                        <a:t>の立地を踏まえた地域振興</a:t>
                      </a:r>
                      <a:endParaRPr lang="en-US" altLang="ja-JP" sz="1200" b="0" kern="100" dirty="0">
                        <a:effectLst/>
                        <a:latin typeface="BIZ UDゴシック" panose="020B0400000000000000" pitchFamily="49" charset="-128"/>
                        <a:ea typeface="BIZ UDゴシック" panose="020B0400000000000000" pitchFamily="49" charset="-128"/>
                      </a:endParaRPr>
                    </a:p>
                    <a:p>
                      <a:pPr marL="0" lvl="0" indent="0" algn="just">
                        <a:buFont typeface="+mj-ea"/>
                        <a:buNone/>
                      </a:pPr>
                      <a:endParaRPr lang="ja-JP"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0060787"/>
                  </a:ext>
                </a:extLst>
              </a:tr>
            </a:tbl>
          </a:graphicData>
        </a:graphic>
      </p:graphicFrame>
      <p:sp>
        <p:nvSpPr>
          <p:cNvPr id="19" name="楕円 18">
            <a:extLst>
              <a:ext uri="{FF2B5EF4-FFF2-40B4-BE49-F238E27FC236}">
                <a16:creationId xmlns:a16="http://schemas.microsoft.com/office/drawing/2014/main" id="{EA4A91BA-A770-37B3-46B7-3C15EBBBD5BE}"/>
              </a:ext>
            </a:extLst>
          </p:cNvPr>
          <p:cNvSpPr/>
          <p:nvPr/>
        </p:nvSpPr>
        <p:spPr>
          <a:xfrm>
            <a:off x="419100" y="3429000"/>
            <a:ext cx="323850" cy="287338"/>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BIZ UDゴシック" panose="020B0400000000000000" pitchFamily="49" charset="-128"/>
              <a:ea typeface="BIZ UDゴシック" panose="020B0400000000000000" pitchFamily="49" charset="-128"/>
            </a:endParaRPr>
          </a:p>
        </p:txBody>
      </p:sp>
      <p:sp>
        <p:nvSpPr>
          <p:cNvPr id="20" name="字幕 2">
            <a:extLst>
              <a:ext uri="{FF2B5EF4-FFF2-40B4-BE49-F238E27FC236}">
                <a16:creationId xmlns:a16="http://schemas.microsoft.com/office/drawing/2014/main" id="{0D4E217A-A055-8762-BFCC-8BDF703071C4}"/>
              </a:ext>
            </a:extLst>
          </p:cNvPr>
          <p:cNvSpPr txBox="1">
            <a:spLocks/>
          </p:cNvSpPr>
          <p:nvPr/>
        </p:nvSpPr>
        <p:spPr>
          <a:xfrm>
            <a:off x="693668" y="2792763"/>
            <a:ext cx="5796890" cy="31273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200" dirty="0">
                <a:latin typeface="BIZ UDゴシック" panose="020B0400000000000000" pitchFamily="49" charset="-128"/>
                <a:ea typeface="BIZ UDゴシック" panose="020B0400000000000000" pitchFamily="49" charset="-128"/>
              </a:rPr>
              <a:t>企画提案内容　（必要に応じて、図や画像を用いて作成してください）</a:t>
            </a:r>
          </a:p>
        </p:txBody>
      </p:sp>
      <p:graphicFrame>
        <p:nvGraphicFramePr>
          <p:cNvPr id="21" name="表 20">
            <a:extLst>
              <a:ext uri="{FF2B5EF4-FFF2-40B4-BE49-F238E27FC236}">
                <a16:creationId xmlns:a16="http://schemas.microsoft.com/office/drawing/2014/main" id="{BB764E45-6A36-1DDD-5053-29EAF37E3629}"/>
              </a:ext>
            </a:extLst>
          </p:cNvPr>
          <p:cNvGraphicFramePr>
            <a:graphicFrameLocks noGrp="1"/>
          </p:cNvGraphicFramePr>
          <p:nvPr>
            <p:extLst>
              <p:ext uri="{D42A27DB-BD31-4B8C-83A1-F6EECF244321}">
                <p14:modId xmlns:p14="http://schemas.microsoft.com/office/powerpoint/2010/main" val="3503735177"/>
              </p:ext>
            </p:extLst>
          </p:nvPr>
        </p:nvGraphicFramePr>
        <p:xfrm>
          <a:off x="812800" y="4384080"/>
          <a:ext cx="8345170" cy="2011680"/>
        </p:xfrm>
        <a:graphic>
          <a:graphicData uri="http://schemas.openxmlformats.org/drawingml/2006/table">
            <a:tbl>
              <a:tblPr firstRow="1" firstCol="1" bandRow="1">
                <a:tableStyleId>{5940675A-B579-460E-94D1-54222C63F5DA}</a:tableStyleId>
              </a:tblPr>
              <a:tblGrid>
                <a:gridCol w="2166012">
                  <a:extLst>
                    <a:ext uri="{9D8B030D-6E8A-4147-A177-3AD203B41FA5}">
                      <a16:colId xmlns:a16="http://schemas.microsoft.com/office/drawing/2014/main" val="2506516238"/>
                    </a:ext>
                  </a:extLst>
                </a:gridCol>
                <a:gridCol w="6179158">
                  <a:extLst>
                    <a:ext uri="{9D8B030D-6E8A-4147-A177-3AD203B41FA5}">
                      <a16:colId xmlns:a16="http://schemas.microsoft.com/office/drawing/2014/main" val="997117134"/>
                    </a:ext>
                  </a:extLst>
                </a:gridCol>
              </a:tblGrid>
              <a:tr h="205714">
                <a:tc>
                  <a:txBody>
                    <a:bodyPr/>
                    <a:lstStyle/>
                    <a:p>
                      <a:pPr algn="just">
                        <a:buNone/>
                      </a:pPr>
                      <a:r>
                        <a:rPr lang="ja-JP" sz="1200" b="0" kern="100" dirty="0">
                          <a:solidFill>
                            <a:schemeClr val="bg1"/>
                          </a:solidFill>
                          <a:effectLst/>
                          <a:latin typeface="BIZ UDゴシック" panose="020B0400000000000000" pitchFamily="49" charset="-128"/>
                          <a:ea typeface="BIZ UDゴシック" panose="020B0400000000000000" pitchFamily="49" charset="-128"/>
                        </a:rPr>
                        <a:t>事業</a:t>
                      </a:r>
                      <a:r>
                        <a:rPr lang="ja-JP" altLang="en-US" sz="1200" b="0" kern="100" dirty="0">
                          <a:solidFill>
                            <a:schemeClr val="bg1"/>
                          </a:solidFill>
                          <a:effectLst/>
                          <a:latin typeface="BIZ UDゴシック" panose="020B0400000000000000" pitchFamily="49" charset="-128"/>
                          <a:ea typeface="BIZ UDゴシック" panose="020B0400000000000000" pitchFamily="49" charset="-128"/>
                        </a:rPr>
                        <a:t>の目的、概要</a:t>
                      </a:r>
                      <a:endParaRPr lang="en-US" altLang="ja-JP" sz="1200" b="0" kern="100" dirty="0">
                        <a:solidFill>
                          <a:schemeClr val="bg1"/>
                        </a:solidFill>
                        <a:effectLst/>
                        <a:latin typeface="BIZ UDゴシック" panose="020B0400000000000000" pitchFamily="49" charset="-128"/>
                        <a:ea typeface="BIZ UDゴシック" panose="020B0400000000000000" pitchFamily="49" charset="-128"/>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ja-JP" altLang="en-US" sz="1200" kern="100" dirty="0">
                          <a:effectLst/>
                          <a:latin typeface="BIZ UDゴシック" panose="020B0400000000000000" pitchFamily="49" charset="-128"/>
                          <a:ea typeface="BIZ UDゴシック" panose="020B0400000000000000" pitchFamily="49" charset="-128"/>
                        </a:rPr>
                        <a:t>（</a:t>
                      </a:r>
                      <a:r>
                        <a:rPr lang="en-US" altLang="ja-JP" sz="1200" kern="100" dirty="0">
                          <a:effectLst/>
                          <a:latin typeface="BIZ UDゴシック" panose="020B0400000000000000" pitchFamily="49" charset="-128"/>
                          <a:ea typeface="BIZ UDゴシック" panose="020B0400000000000000" pitchFamily="49" charset="-128"/>
                        </a:rPr>
                        <a:t>※</a:t>
                      </a:r>
                      <a:r>
                        <a:rPr lang="ja-JP" altLang="en-US" sz="1200" kern="100" dirty="0">
                          <a:effectLst/>
                          <a:latin typeface="BIZ UDゴシック" panose="020B0400000000000000" pitchFamily="49" charset="-128"/>
                          <a:ea typeface="BIZ UDゴシック" panose="020B0400000000000000" pitchFamily="49" charset="-128"/>
                        </a:rPr>
                        <a:t>どのような目的を達成するため、</a:t>
                      </a:r>
                      <a:r>
                        <a:rPr lang="en-US" altLang="ja-JP" sz="1200" kern="100" dirty="0">
                          <a:effectLst/>
                          <a:latin typeface="BIZ UDゴシック" panose="020B0400000000000000" pitchFamily="49" charset="-128"/>
                          <a:ea typeface="BIZ UDゴシック" panose="020B0400000000000000" pitchFamily="49" charset="-128"/>
                        </a:rPr>
                        <a:t>F-REI</a:t>
                      </a:r>
                      <a:r>
                        <a:rPr lang="ja-JP" altLang="en-US" sz="1200" kern="100" dirty="0">
                          <a:effectLst/>
                          <a:latin typeface="BIZ UDゴシック" panose="020B0400000000000000" pitchFamily="49" charset="-128"/>
                          <a:ea typeface="BIZ UDゴシック" panose="020B0400000000000000" pitchFamily="49" charset="-128"/>
                        </a:rPr>
                        <a:t>とどのように連携した取組を行うのか、記載してください。）</a:t>
                      </a:r>
                      <a:endParaRPr lang="en-US" altLang="ja-JP" sz="1200" kern="100" dirty="0">
                        <a:effectLst/>
                        <a:latin typeface="BIZ UDゴシック" panose="020B0400000000000000" pitchFamily="49" charset="-128"/>
                        <a:ea typeface="BIZ UDゴシック" panose="020B0400000000000000" pitchFamily="49" charset="-128"/>
                      </a:endParaRPr>
                    </a:p>
                    <a:p>
                      <a:pPr algn="just">
                        <a:buNone/>
                      </a:pPr>
                      <a:r>
                        <a:rPr lang="en-US" altLang="ja-JP" sz="1200" kern="100" dirty="0">
                          <a:effectLst/>
                          <a:latin typeface="BIZ UDゴシック" panose="020B0400000000000000" pitchFamily="49" charset="-128"/>
                          <a:ea typeface="BIZ UDゴシック" panose="020B0400000000000000" pitchFamily="49" charset="-128"/>
                        </a:rPr>
                        <a:t>【</a:t>
                      </a:r>
                      <a:r>
                        <a:rPr lang="ja-JP" altLang="en-US" sz="1200" kern="100" dirty="0">
                          <a:effectLst/>
                          <a:latin typeface="BIZ UDゴシック" panose="020B0400000000000000" pitchFamily="49" charset="-128"/>
                          <a:ea typeface="BIZ UDゴシック" panose="020B0400000000000000" pitchFamily="49" charset="-128"/>
                        </a:rPr>
                        <a:t>目的</a:t>
                      </a:r>
                      <a:r>
                        <a:rPr lang="en-US" altLang="ja-JP" sz="1200" kern="100" dirty="0">
                          <a:effectLst/>
                          <a:latin typeface="BIZ UDゴシック" panose="020B0400000000000000" pitchFamily="49" charset="-128"/>
                          <a:ea typeface="BIZ UDゴシック" panose="020B0400000000000000" pitchFamily="49" charset="-128"/>
                        </a:rPr>
                        <a:t>】</a:t>
                      </a:r>
                    </a:p>
                    <a:p>
                      <a:pPr algn="just">
                        <a:buNone/>
                      </a:pPr>
                      <a:endParaRPr lang="en-US" sz="1200" kern="100" dirty="0">
                        <a:effectLst/>
                        <a:latin typeface="BIZ UDゴシック" panose="020B0400000000000000" pitchFamily="49" charset="-128"/>
                        <a:ea typeface="BIZ UDゴシック" panose="020B0400000000000000" pitchFamily="49" charset="-128"/>
                      </a:endParaRPr>
                    </a:p>
                    <a:p>
                      <a:pPr algn="just">
                        <a:buNone/>
                      </a:pPr>
                      <a:endParaRPr lang="en-US" sz="1200" kern="100" dirty="0">
                        <a:effectLst/>
                        <a:latin typeface="BIZ UDゴシック" panose="020B0400000000000000" pitchFamily="49" charset="-128"/>
                        <a:ea typeface="BIZ UDゴシック" panose="020B0400000000000000" pitchFamily="49" charset="-128"/>
                      </a:endParaRPr>
                    </a:p>
                    <a:p>
                      <a:pPr algn="just">
                        <a:buNone/>
                      </a:pPr>
                      <a:endParaRPr lang="en-US" sz="1200" kern="100" dirty="0">
                        <a:effectLst/>
                        <a:latin typeface="BIZ UDゴシック" panose="020B0400000000000000" pitchFamily="49" charset="-128"/>
                        <a:ea typeface="BIZ UDゴシック" panose="020B0400000000000000" pitchFamily="49" charset="-128"/>
                      </a:endParaRPr>
                    </a:p>
                    <a:p>
                      <a:pPr algn="just">
                        <a:buNone/>
                      </a:pPr>
                      <a:r>
                        <a:rPr lang="en-US" altLang="ja-JP" sz="1200" kern="100" dirty="0">
                          <a:effectLst/>
                          <a:latin typeface="BIZ UDゴシック" panose="020B0400000000000000" pitchFamily="49" charset="-128"/>
                          <a:ea typeface="BIZ UDゴシック" panose="020B0400000000000000" pitchFamily="49" charset="-128"/>
                        </a:rPr>
                        <a:t>【</a:t>
                      </a:r>
                      <a:r>
                        <a:rPr lang="ja-JP" altLang="en-US" sz="1200" kern="100" dirty="0">
                          <a:effectLst/>
                          <a:latin typeface="BIZ UDゴシック" panose="020B0400000000000000" pitchFamily="49" charset="-128"/>
                          <a:ea typeface="BIZ UDゴシック" panose="020B0400000000000000" pitchFamily="49" charset="-128"/>
                        </a:rPr>
                        <a:t>概要</a:t>
                      </a:r>
                      <a:r>
                        <a:rPr lang="en-US" altLang="ja-JP" sz="1200" kern="100" dirty="0">
                          <a:effectLst/>
                          <a:latin typeface="BIZ UDゴシック" panose="020B0400000000000000" pitchFamily="49" charset="-128"/>
                          <a:ea typeface="BIZ UDゴシック" panose="020B0400000000000000" pitchFamily="49" charset="-128"/>
                        </a:rPr>
                        <a:t>】</a:t>
                      </a:r>
                    </a:p>
                    <a:p>
                      <a:pPr algn="just">
                        <a:buNone/>
                      </a:pPr>
                      <a:endParaRPr lang="en-US" sz="1200" kern="100" dirty="0">
                        <a:effectLst/>
                        <a:latin typeface="BIZ UDゴシック" panose="020B0400000000000000" pitchFamily="49" charset="-128"/>
                        <a:ea typeface="BIZ UDゴシック" panose="020B0400000000000000" pitchFamily="49" charset="-128"/>
                      </a:endParaRPr>
                    </a:p>
                    <a:p>
                      <a:pPr algn="just">
                        <a:buNone/>
                      </a:pPr>
                      <a:endParaRPr lang="en-US" sz="1200" kern="100" dirty="0">
                        <a:effectLst/>
                        <a:latin typeface="BIZ UDゴシック" panose="020B0400000000000000" pitchFamily="49" charset="-128"/>
                        <a:ea typeface="BIZ UDゴシック" panose="020B0400000000000000" pitchFamily="49" charset="-128"/>
                      </a:endParaRPr>
                    </a:p>
                    <a:p>
                      <a:pPr algn="just">
                        <a:buNone/>
                      </a:pPr>
                      <a:endParaRPr lang="en-US" sz="1200" kern="100" dirty="0">
                        <a:effectLst/>
                        <a:latin typeface="BIZ UDゴシック" panose="020B0400000000000000" pitchFamily="49" charset="-128"/>
                        <a:ea typeface="BIZ UDゴシック" panose="020B0400000000000000" pitchFamily="49" charset="-128"/>
                      </a:endParaRPr>
                    </a:p>
                    <a:p>
                      <a:pPr algn="just">
                        <a:buNone/>
                      </a:pPr>
                      <a:r>
                        <a:rPr lang="en-US" sz="1200" kern="100" dirty="0">
                          <a:effectLst/>
                          <a:latin typeface="BIZ UDゴシック" panose="020B0400000000000000" pitchFamily="49" charset="-128"/>
                          <a:ea typeface="BIZ UDゴシック" panose="020B0400000000000000" pitchFamily="49" charset="-128"/>
                        </a:rPr>
                        <a:t> </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1204509507"/>
                  </a:ext>
                </a:extLst>
              </a:tr>
            </a:tbl>
          </a:graphicData>
        </a:graphic>
      </p:graphicFrame>
      <p:sp>
        <p:nvSpPr>
          <p:cNvPr id="22" name="字幕 2">
            <a:extLst>
              <a:ext uri="{FF2B5EF4-FFF2-40B4-BE49-F238E27FC236}">
                <a16:creationId xmlns:a16="http://schemas.microsoft.com/office/drawing/2014/main" id="{A524DBC0-46FE-06CF-F902-6C61197EC0CB}"/>
              </a:ext>
            </a:extLst>
          </p:cNvPr>
          <p:cNvSpPr txBox="1">
            <a:spLocks/>
          </p:cNvSpPr>
          <p:nvPr/>
        </p:nvSpPr>
        <p:spPr>
          <a:xfrm>
            <a:off x="717432" y="149503"/>
            <a:ext cx="2833580" cy="226355"/>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050" dirty="0">
                <a:latin typeface="ＭＳ 明朝" panose="02020609040205080304" pitchFamily="17" charset="-128"/>
                <a:ea typeface="ＭＳ 明朝" panose="02020609040205080304" pitchFamily="17" charset="-128"/>
              </a:rPr>
              <a:t>（企画提案書フォーマット）</a:t>
            </a:r>
          </a:p>
        </p:txBody>
      </p:sp>
    </p:spTree>
    <p:extLst>
      <p:ext uri="{BB962C8B-B14F-4D97-AF65-F5344CB8AC3E}">
        <p14:creationId xmlns:p14="http://schemas.microsoft.com/office/powerpoint/2010/main" val="3677477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1E386-4A7C-5C8C-261A-3E2BEB5A8036}"/>
            </a:ext>
          </a:extLst>
        </p:cNvPr>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312303D-F11E-8E37-DE40-ADBFC69C7199}"/>
              </a:ext>
            </a:extLst>
          </p:cNvPr>
          <p:cNvGraphicFramePr>
            <a:graphicFrameLocks noGrp="1"/>
          </p:cNvGraphicFramePr>
          <p:nvPr>
            <p:extLst>
              <p:ext uri="{D42A27DB-BD31-4B8C-83A1-F6EECF244321}">
                <p14:modId xmlns:p14="http://schemas.microsoft.com/office/powerpoint/2010/main" val="3180987974"/>
              </p:ext>
            </p:extLst>
          </p:nvPr>
        </p:nvGraphicFramePr>
        <p:xfrm>
          <a:off x="681038" y="433558"/>
          <a:ext cx="8345170" cy="6035040"/>
        </p:xfrm>
        <a:graphic>
          <a:graphicData uri="http://schemas.openxmlformats.org/drawingml/2006/table">
            <a:tbl>
              <a:tblPr firstRow="1" firstCol="1" bandRow="1">
                <a:tableStyleId>{5940675A-B579-460E-94D1-54222C63F5DA}</a:tableStyleId>
              </a:tblPr>
              <a:tblGrid>
                <a:gridCol w="2112650">
                  <a:extLst>
                    <a:ext uri="{9D8B030D-6E8A-4147-A177-3AD203B41FA5}">
                      <a16:colId xmlns:a16="http://schemas.microsoft.com/office/drawing/2014/main" val="700411180"/>
                    </a:ext>
                  </a:extLst>
                </a:gridCol>
                <a:gridCol w="6232520">
                  <a:extLst>
                    <a:ext uri="{9D8B030D-6E8A-4147-A177-3AD203B41FA5}">
                      <a16:colId xmlns:a16="http://schemas.microsoft.com/office/drawing/2014/main" val="2404327163"/>
                    </a:ext>
                  </a:extLst>
                </a:gridCol>
              </a:tblGrid>
              <a:tr h="205714">
                <a:tc>
                  <a:txBody>
                    <a:bodyPr/>
                    <a:lstStyle/>
                    <a:p>
                      <a:pPr algn="just">
                        <a:buNone/>
                      </a:pPr>
                      <a:r>
                        <a:rPr lang="ja-JP" altLang="en-US"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rPr>
                        <a:t>事業内容（詳細）</a:t>
                      </a:r>
                      <a:endParaRPr lang="ja-JP"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ja-JP" altLang="en-US" sz="1200" kern="100" dirty="0">
                          <a:effectLst/>
                          <a:latin typeface="BIZ UDゴシック" panose="020B0400000000000000" pitchFamily="49" charset="-128"/>
                          <a:ea typeface="BIZ UDゴシック" panose="020B0400000000000000" pitchFamily="49" charset="-128"/>
                        </a:rPr>
                        <a:t>（</a:t>
                      </a:r>
                      <a:r>
                        <a:rPr lang="en-US" altLang="ja-JP" sz="1200" kern="100" dirty="0">
                          <a:effectLst/>
                          <a:latin typeface="BIZ UDゴシック" panose="020B0400000000000000" pitchFamily="49" charset="-128"/>
                          <a:ea typeface="BIZ UDゴシック" panose="020B0400000000000000" pitchFamily="49" charset="-128"/>
                        </a:rPr>
                        <a:t>※</a:t>
                      </a:r>
                      <a:r>
                        <a:rPr lang="ja-JP" altLang="en-US" sz="1200" kern="100" dirty="0">
                          <a:effectLst/>
                          <a:latin typeface="BIZ UDゴシック" panose="020B0400000000000000" pitchFamily="49" charset="-128"/>
                          <a:ea typeface="BIZ UDゴシック" panose="020B0400000000000000" pitchFamily="49" charset="-128"/>
                        </a:rPr>
                        <a:t>取組の全体の内容が分かるよう記載してください。以下の４項目以外も必要に応じて項目を追加しながら作成してください。）</a:t>
                      </a:r>
                      <a:endParaRPr lang="en-US" altLang="ja-JP" sz="1200" kern="100" dirty="0">
                        <a:effectLst/>
                        <a:latin typeface="BIZ UDゴシック" panose="020B0400000000000000" pitchFamily="49" charset="-128"/>
                        <a:ea typeface="BIZ UDゴシック" panose="020B0400000000000000" pitchFamily="49" charset="-128"/>
                      </a:endParaRPr>
                    </a:p>
                    <a:p>
                      <a:pPr algn="just">
                        <a:buNone/>
                      </a:pPr>
                      <a:r>
                        <a:rPr lang="en-US" altLang="ja-JP" sz="1200" kern="100" dirty="0">
                          <a:effectLst/>
                          <a:latin typeface="BIZ UDゴシック" panose="020B0400000000000000" pitchFamily="49" charset="-128"/>
                          <a:ea typeface="BIZ UDゴシック" panose="020B0400000000000000" pitchFamily="49" charset="-128"/>
                        </a:rPr>
                        <a:t>【</a:t>
                      </a:r>
                      <a:r>
                        <a:rPr lang="ja-JP" altLang="en-US" sz="1200" kern="100" dirty="0">
                          <a:effectLst/>
                          <a:latin typeface="BIZ UDゴシック" panose="020B0400000000000000" pitchFamily="49" charset="-128"/>
                          <a:ea typeface="BIZ UDゴシック" panose="020B0400000000000000" pitchFamily="49" charset="-128"/>
                        </a:rPr>
                        <a:t>対象者</a:t>
                      </a:r>
                      <a:r>
                        <a:rPr lang="en-US" altLang="ja-JP" sz="1200" kern="100" dirty="0">
                          <a:effectLst/>
                          <a:latin typeface="BIZ UDゴシック" panose="020B0400000000000000" pitchFamily="49" charset="-128"/>
                          <a:ea typeface="BIZ UDゴシック" panose="020B0400000000000000" pitchFamily="49" charset="-128"/>
                        </a:rPr>
                        <a:t>】</a:t>
                      </a:r>
                    </a:p>
                    <a:p>
                      <a:pPr algn="just">
                        <a:buNone/>
                      </a:pPr>
                      <a:endParaRPr lang="en-US" altLang="ja-JP" sz="1200" kern="100" dirty="0">
                        <a:effectLst/>
                        <a:latin typeface="BIZ UDゴシック" panose="020B0400000000000000" pitchFamily="49" charset="-128"/>
                        <a:ea typeface="BIZ UDゴシック" panose="020B0400000000000000" pitchFamily="49" charset="-128"/>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endParaRPr>
                    </a:p>
                    <a:p>
                      <a:pPr algn="just">
                        <a:buNone/>
                      </a:pPr>
                      <a:r>
                        <a:rPr lang="en-US" altLang="ja-JP" sz="1200" kern="100" dirty="0">
                          <a:effectLst/>
                          <a:latin typeface="BIZ UDゴシック" panose="020B0400000000000000" pitchFamily="49" charset="-128"/>
                          <a:ea typeface="BIZ UDゴシック" panose="020B0400000000000000" pitchFamily="49" charset="-128"/>
                        </a:rPr>
                        <a:t>【</a:t>
                      </a:r>
                      <a:r>
                        <a:rPr lang="ja-JP" altLang="en-US" sz="1200" kern="100" dirty="0">
                          <a:effectLst/>
                          <a:latin typeface="BIZ UDゴシック" panose="020B0400000000000000" pitchFamily="49" charset="-128"/>
                          <a:ea typeface="BIZ UDゴシック" panose="020B0400000000000000" pitchFamily="49" charset="-128"/>
                        </a:rPr>
                        <a:t>実施時期</a:t>
                      </a:r>
                      <a:r>
                        <a:rPr lang="en-US" altLang="ja-JP" sz="1200" kern="100" dirty="0">
                          <a:effectLst/>
                          <a:latin typeface="BIZ UDゴシック" panose="020B0400000000000000" pitchFamily="49" charset="-128"/>
                          <a:ea typeface="BIZ UDゴシック" panose="020B0400000000000000" pitchFamily="49" charset="-128"/>
                        </a:rPr>
                        <a:t>】</a:t>
                      </a:r>
                    </a:p>
                    <a:p>
                      <a:pPr algn="just">
                        <a:buNone/>
                      </a:pPr>
                      <a:endParaRPr lang="en-US" altLang="ja-JP" sz="1200" kern="100" dirty="0">
                        <a:effectLst/>
                        <a:latin typeface="BIZ UDゴシック" panose="020B0400000000000000" pitchFamily="49" charset="-128"/>
                        <a:ea typeface="BIZ UDゴシック" panose="020B0400000000000000" pitchFamily="49" charset="-128"/>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endParaRPr>
                    </a:p>
                    <a:p>
                      <a:pPr algn="just">
                        <a:buNone/>
                      </a:pPr>
                      <a:r>
                        <a:rPr lang="en-US" altLang="ja-JP" sz="1200" kern="100" dirty="0">
                          <a:effectLst/>
                          <a:latin typeface="BIZ UDゴシック" panose="020B0400000000000000" pitchFamily="49" charset="-128"/>
                          <a:ea typeface="BIZ UDゴシック" panose="020B0400000000000000" pitchFamily="49" charset="-128"/>
                        </a:rPr>
                        <a:t>【</a:t>
                      </a:r>
                      <a:r>
                        <a:rPr lang="ja-JP" altLang="en-US" sz="1200" kern="100" dirty="0">
                          <a:effectLst/>
                          <a:latin typeface="BIZ UDゴシック" panose="020B0400000000000000" pitchFamily="49" charset="-128"/>
                          <a:ea typeface="BIZ UDゴシック" panose="020B0400000000000000" pitchFamily="49" charset="-128"/>
                        </a:rPr>
                        <a:t>実施場所</a:t>
                      </a:r>
                      <a:r>
                        <a:rPr lang="en-US" altLang="ja-JP" sz="1200" kern="100" dirty="0">
                          <a:effectLst/>
                          <a:latin typeface="BIZ UDゴシック" panose="020B0400000000000000" pitchFamily="49" charset="-128"/>
                          <a:ea typeface="BIZ UDゴシック" panose="020B0400000000000000" pitchFamily="49" charset="-128"/>
                        </a:rPr>
                        <a:t>】</a:t>
                      </a:r>
                    </a:p>
                    <a:p>
                      <a:pPr algn="just">
                        <a:buNone/>
                      </a:pPr>
                      <a:endParaRPr lang="en-US" altLang="ja-JP" sz="1200" kern="100" dirty="0">
                        <a:effectLst/>
                        <a:latin typeface="BIZ UDゴシック" panose="020B0400000000000000" pitchFamily="49" charset="-128"/>
                        <a:ea typeface="BIZ UDゴシック" panose="020B0400000000000000" pitchFamily="49" charset="-128"/>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endParaRPr>
                    </a:p>
                    <a:p>
                      <a:pPr algn="just">
                        <a:buNone/>
                      </a:pPr>
                      <a:r>
                        <a:rPr lang="en-US" altLang="ja-JP" sz="1200" kern="100" dirty="0">
                          <a:effectLst/>
                          <a:latin typeface="BIZ UDゴシック" panose="020B0400000000000000" pitchFamily="49" charset="-128"/>
                          <a:ea typeface="BIZ UDゴシック" panose="020B0400000000000000" pitchFamily="49" charset="-128"/>
                        </a:rPr>
                        <a:t>【F-REI</a:t>
                      </a:r>
                      <a:r>
                        <a:rPr lang="ja-JP" altLang="en-US" sz="1200" kern="100" dirty="0">
                          <a:effectLst/>
                          <a:latin typeface="BIZ UDゴシック" panose="020B0400000000000000" pitchFamily="49" charset="-128"/>
                          <a:ea typeface="BIZ UDゴシック" panose="020B0400000000000000" pitchFamily="49" charset="-128"/>
                        </a:rPr>
                        <a:t>と連携する内容の詳細</a:t>
                      </a:r>
                      <a:r>
                        <a:rPr lang="en-US" altLang="ja-JP" sz="1200" kern="100" dirty="0">
                          <a:effectLst/>
                          <a:latin typeface="BIZ UDゴシック" panose="020B0400000000000000" pitchFamily="49" charset="-128"/>
                          <a:ea typeface="BIZ UDゴシック" panose="020B0400000000000000" pitchFamily="49" charset="-128"/>
                        </a:rPr>
                        <a:t>】</a:t>
                      </a:r>
                    </a:p>
                    <a:p>
                      <a:pPr algn="just">
                        <a:buNone/>
                      </a:pPr>
                      <a:endParaRPr lang="en-US" sz="1200" kern="100" dirty="0">
                        <a:effectLst/>
                        <a:latin typeface="BIZ UDゴシック" panose="020B0400000000000000" pitchFamily="49" charset="-128"/>
                        <a:ea typeface="BIZ UDゴシック" panose="020B0400000000000000" pitchFamily="49" charset="-128"/>
                      </a:endParaRPr>
                    </a:p>
                    <a:p>
                      <a:pPr algn="just">
                        <a:buNone/>
                      </a:pPr>
                      <a:endParaRPr lang="en-US" sz="1200" kern="100" dirty="0">
                        <a:effectLst/>
                        <a:latin typeface="BIZ UDゴシック" panose="020B0400000000000000" pitchFamily="49" charset="-128"/>
                        <a:ea typeface="BIZ UDゴシック" panose="020B0400000000000000" pitchFamily="49" charset="-128"/>
                      </a:endParaRPr>
                    </a:p>
                    <a:p>
                      <a:pPr algn="just">
                        <a:buNone/>
                      </a:pPr>
                      <a:endParaRPr lang="en-US" sz="1200" kern="100" dirty="0">
                        <a:effectLst/>
                        <a:latin typeface="BIZ UDゴシック" panose="020B0400000000000000" pitchFamily="49" charset="-128"/>
                        <a:ea typeface="BIZ UDゴシック" panose="020B0400000000000000" pitchFamily="49" charset="-128"/>
                      </a:endParaRPr>
                    </a:p>
                    <a:p>
                      <a:pPr algn="just">
                        <a:buNone/>
                      </a:pPr>
                      <a:r>
                        <a:rPr lang="en-US" sz="1200" kern="100" dirty="0">
                          <a:effectLst/>
                          <a:latin typeface="BIZ UDゴシック" panose="020B0400000000000000" pitchFamily="49" charset="-128"/>
                          <a:ea typeface="BIZ UDゴシック" panose="020B0400000000000000" pitchFamily="49" charset="-128"/>
                        </a:rPr>
                        <a:t> </a:t>
                      </a: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650108625"/>
                  </a:ext>
                </a:extLst>
              </a:tr>
              <a:tr h="205714">
                <a:tc>
                  <a:txBody>
                    <a:bodyPr/>
                    <a:lstStyle/>
                    <a:p>
                      <a:pPr algn="just">
                        <a:buNone/>
                      </a:pPr>
                      <a:r>
                        <a:rPr lang="ja-JP" altLang="en-US"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rPr>
                        <a:t>実施工程（スケジュール）</a:t>
                      </a:r>
                      <a:endParaRPr lang="ja-JP"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準備期間、取組の実施（開催）時期、取組の完了時期などが分かるように記載してください。）</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2470342138"/>
                  </a:ext>
                </a:extLst>
              </a:tr>
            </a:tbl>
          </a:graphicData>
        </a:graphic>
      </p:graphicFrame>
    </p:spTree>
    <p:extLst>
      <p:ext uri="{BB962C8B-B14F-4D97-AF65-F5344CB8AC3E}">
        <p14:creationId xmlns:p14="http://schemas.microsoft.com/office/powerpoint/2010/main" val="1568501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466568-3DF9-5EFE-A97A-A81EB5FF9AFE}"/>
            </a:ext>
          </a:extLst>
        </p:cNvPr>
        <p:cNvGrpSpPr/>
        <p:nvPr/>
      </p:nvGrpSpPr>
      <p:grpSpPr>
        <a:xfrm>
          <a:off x="0" y="0"/>
          <a:ext cx="0" cy="0"/>
          <a:chOff x="0" y="0"/>
          <a:chExt cx="0" cy="0"/>
        </a:xfrm>
      </p:grpSpPr>
      <p:graphicFrame>
        <p:nvGraphicFramePr>
          <p:cNvPr id="31" name="表 30">
            <a:extLst>
              <a:ext uri="{FF2B5EF4-FFF2-40B4-BE49-F238E27FC236}">
                <a16:creationId xmlns:a16="http://schemas.microsoft.com/office/drawing/2014/main" id="{0579AAB6-50FC-29FC-F6C5-89B6EEE04110}"/>
              </a:ext>
            </a:extLst>
          </p:cNvPr>
          <p:cNvGraphicFramePr>
            <a:graphicFrameLocks noGrp="1"/>
          </p:cNvGraphicFramePr>
          <p:nvPr>
            <p:extLst>
              <p:ext uri="{D42A27DB-BD31-4B8C-83A1-F6EECF244321}">
                <p14:modId xmlns:p14="http://schemas.microsoft.com/office/powerpoint/2010/main" val="4070526872"/>
              </p:ext>
            </p:extLst>
          </p:nvPr>
        </p:nvGraphicFramePr>
        <p:xfrm>
          <a:off x="681038" y="552197"/>
          <a:ext cx="8345170" cy="5852160"/>
        </p:xfrm>
        <a:graphic>
          <a:graphicData uri="http://schemas.openxmlformats.org/drawingml/2006/table">
            <a:tbl>
              <a:tblPr firstRow="1" firstCol="1" bandRow="1">
                <a:tableStyleId>{5940675A-B579-460E-94D1-54222C63F5DA}</a:tableStyleId>
              </a:tblPr>
              <a:tblGrid>
                <a:gridCol w="2107041">
                  <a:extLst>
                    <a:ext uri="{9D8B030D-6E8A-4147-A177-3AD203B41FA5}">
                      <a16:colId xmlns:a16="http://schemas.microsoft.com/office/drawing/2014/main" val="2541568448"/>
                    </a:ext>
                  </a:extLst>
                </a:gridCol>
                <a:gridCol w="6238129">
                  <a:extLst>
                    <a:ext uri="{9D8B030D-6E8A-4147-A177-3AD203B41FA5}">
                      <a16:colId xmlns:a16="http://schemas.microsoft.com/office/drawing/2014/main" val="4050340469"/>
                    </a:ext>
                  </a:extLst>
                </a:gridCol>
              </a:tblGrid>
              <a:tr h="205714">
                <a:tc>
                  <a:txBody>
                    <a:bodyPr/>
                    <a:lstStyle/>
                    <a:p>
                      <a:pPr algn="just">
                        <a:buNone/>
                      </a:pPr>
                      <a:r>
                        <a:rPr lang="ja-JP" altLang="en-US"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rPr>
                        <a:t>実施体制</a:t>
                      </a:r>
                      <a:endParaRPr lang="ja-JP"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（例）</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3172007295"/>
                  </a:ext>
                </a:extLst>
              </a:tr>
              <a:tr h="20571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bg1"/>
                          </a:solidFill>
                          <a:effectLst/>
                          <a:latin typeface="BIZ UDゴシック" panose="020B0400000000000000" pitchFamily="49" charset="-128"/>
                          <a:ea typeface="BIZ UDゴシック" panose="020B0400000000000000" pitchFamily="49" charset="-128"/>
                          <a:cs typeface="+mn-cs"/>
                        </a:rPr>
                        <a:t>過去の類似事業の実績</a:t>
                      </a: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該当あれば記載してください。）</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1802681575"/>
                  </a:ext>
                </a:extLst>
              </a:tr>
              <a:tr h="205714">
                <a:tc>
                  <a:txBody>
                    <a:bodyPr/>
                    <a:lstStyle/>
                    <a:p>
                      <a:pPr algn="just">
                        <a:buNone/>
                      </a:pPr>
                      <a:r>
                        <a:rPr lang="ja-JP" altLang="en-US"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rPr>
                        <a:t>事業の効果</a:t>
                      </a:r>
                      <a:endParaRPr lang="ja-JP"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取組を行うことで地域（又は</a:t>
                      </a:r>
                      <a:r>
                        <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F-REI</a:t>
                      </a: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）にどのような効果があると見込まれるか記載してください。）</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409883860"/>
                  </a:ext>
                </a:extLst>
              </a:tr>
              <a:tr h="205714">
                <a:tc>
                  <a:txBody>
                    <a:bodyPr/>
                    <a:lstStyle/>
                    <a:p>
                      <a:pPr algn="just">
                        <a:buNone/>
                      </a:pPr>
                      <a:r>
                        <a:rPr lang="ja-JP" altLang="en-US"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rPr>
                        <a:t>目標達成度</a:t>
                      </a:r>
                      <a:endParaRPr lang="ja-JP"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取組に関して、目標達成度を把握するための指標や数値について記載してください。）</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2065137930"/>
                  </a:ext>
                </a:extLst>
              </a:tr>
            </a:tbl>
          </a:graphicData>
        </a:graphic>
      </p:graphicFrame>
      <p:grpSp>
        <p:nvGrpSpPr>
          <p:cNvPr id="62" name="グループ化 61">
            <a:extLst>
              <a:ext uri="{FF2B5EF4-FFF2-40B4-BE49-F238E27FC236}">
                <a16:creationId xmlns:a16="http://schemas.microsoft.com/office/drawing/2014/main" id="{057C000B-33A0-3653-883C-CEA9802E4C83}"/>
              </a:ext>
            </a:extLst>
          </p:cNvPr>
          <p:cNvGrpSpPr/>
          <p:nvPr/>
        </p:nvGrpSpPr>
        <p:grpSpPr>
          <a:xfrm>
            <a:off x="2912131" y="1016049"/>
            <a:ext cx="6076126" cy="2346399"/>
            <a:chOff x="2912131" y="1129648"/>
            <a:chExt cx="6076126" cy="2346399"/>
          </a:xfrm>
        </p:grpSpPr>
        <p:grpSp>
          <p:nvGrpSpPr>
            <p:cNvPr id="32" name="グループ化 31">
              <a:extLst>
                <a:ext uri="{FF2B5EF4-FFF2-40B4-BE49-F238E27FC236}">
                  <a16:creationId xmlns:a16="http://schemas.microsoft.com/office/drawing/2014/main" id="{BDC09198-9CD0-3661-088A-90D16CEE9F4A}"/>
                </a:ext>
              </a:extLst>
            </p:cNvPr>
            <p:cNvGrpSpPr/>
            <p:nvPr/>
          </p:nvGrpSpPr>
          <p:grpSpPr>
            <a:xfrm>
              <a:off x="2929344" y="1129648"/>
              <a:ext cx="1971675" cy="638175"/>
              <a:chOff x="0" y="-76200"/>
              <a:chExt cx="1971675" cy="638175"/>
            </a:xfrm>
          </p:grpSpPr>
          <p:sp>
            <p:nvSpPr>
              <p:cNvPr id="33" name="正方形/長方形 32">
                <a:extLst>
                  <a:ext uri="{FF2B5EF4-FFF2-40B4-BE49-F238E27FC236}">
                    <a16:creationId xmlns:a16="http://schemas.microsoft.com/office/drawing/2014/main" id="{6847F579-3B05-6ABF-8A30-D869DCCF41F8}"/>
                  </a:ext>
                </a:extLst>
              </p:cNvPr>
              <p:cNvSpPr/>
              <p:nvPr/>
            </p:nvSpPr>
            <p:spPr>
              <a:xfrm>
                <a:off x="0" y="142875"/>
                <a:ext cx="1971675" cy="4191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200" kern="10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（所属・氏名）</a:t>
                </a:r>
                <a:endParaRPr lang="ja-JP" sz="1050" kern="10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34" name="正方形/長方形 33">
                <a:extLst>
                  <a:ext uri="{FF2B5EF4-FFF2-40B4-BE49-F238E27FC236}">
                    <a16:creationId xmlns:a16="http://schemas.microsoft.com/office/drawing/2014/main" id="{9496E742-DC26-4BCD-7DC9-16B03208BED4}"/>
                  </a:ext>
                </a:extLst>
              </p:cNvPr>
              <p:cNvSpPr/>
              <p:nvPr/>
            </p:nvSpPr>
            <p:spPr>
              <a:xfrm>
                <a:off x="428625" y="-76200"/>
                <a:ext cx="1080000" cy="304800"/>
              </a:xfrm>
              <a:prstGeom prst="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総括責任者</a:t>
                </a:r>
              </a:p>
            </p:txBody>
          </p:sp>
        </p:grpSp>
        <p:grpSp>
          <p:nvGrpSpPr>
            <p:cNvPr id="39" name="グループ化 38">
              <a:extLst>
                <a:ext uri="{FF2B5EF4-FFF2-40B4-BE49-F238E27FC236}">
                  <a16:creationId xmlns:a16="http://schemas.microsoft.com/office/drawing/2014/main" id="{CD2BE66D-C58F-75AF-FECF-55E75771F74B}"/>
                </a:ext>
              </a:extLst>
            </p:cNvPr>
            <p:cNvGrpSpPr/>
            <p:nvPr/>
          </p:nvGrpSpPr>
          <p:grpSpPr>
            <a:xfrm>
              <a:off x="2912131" y="2837872"/>
              <a:ext cx="1971675" cy="638175"/>
              <a:chOff x="0" y="-76200"/>
              <a:chExt cx="1971675" cy="638175"/>
            </a:xfrm>
          </p:grpSpPr>
          <p:sp>
            <p:nvSpPr>
              <p:cNvPr id="40" name="正方形/長方形 39">
                <a:extLst>
                  <a:ext uri="{FF2B5EF4-FFF2-40B4-BE49-F238E27FC236}">
                    <a16:creationId xmlns:a16="http://schemas.microsoft.com/office/drawing/2014/main" id="{9AAC813C-2D79-97B2-DA0D-11D1EDDFE613}"/>
                  </a:ext>
                </a:extLst>
              </p:cNvPr>
              <p:cNvSpPr/>
              <p:nvPr/>
            </p:nvSpPr>
            <p:spPr>
              <a:xfrm>
                <a:off x="0" y="142875"/>
                <a:ext cx="1971675" cy="4191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2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（所属・氏名）</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41" name="正方形/長方形 40">
                <a:extLst>
                  <a:ext uri="{FF2B5EF4-FFF2-40B4-BE49-F238E27FC236}">
                    <a16:creationId xmlns:a16="http://schemas.microsoft.com/office/drawing/2014/main" id="{76220327-559D-9FC8-581E-A04F67284D20}"/>
                  </a:ext>
                </a:extLst>
              </p:cNvPr>
              <p:cNvSpPr/>
              <p:nvPr/>
            </p:nvSpPr>
            <p:spPr>
              <a:xfrm>
                <a:off x="428625" y="-76200"/>
                <a:ext cx="1080000" cy="304800"/>
              </a:xfrm>
              <a:prstGeom prst="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○○担当</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grpSp>
        <p:grpSp>
          <p:nvGrpSpPr>
            <p:cNvPr id="42" name="グループ化 41">
              <a:extLst>
                <a:ext uri="{FF2B5EF4-FFF2-40B4-BE49-F238E27FC236}">
                  <a16:creationId xmlns:a16="http://schemas.microsoft.com/office/drawing/2014/main" id="{D063A24A-CED3-E39D-5C5F-80BA7AA18DDD}"/>
                </a:ext>
              </a:extLst>
            </p:cNvPr>
            <p:cNvGrpSpPr/>
            <p:nvPr/>
          </p:nvGrpSpPr>
          <p:grpSpPr>
            <a:xfrm>
              <a:off x="4962412" y="2837872"/>
              <a:ext cx="1971675" cy="638175"/>
              <a:chOff x="0" y="-76200"/>
              <a:chExt cx="1971675" cy="638175"/>
            </a:xfrm>
          </p:grpSpPr>
          <p:sp>
            <p:nvSpPr>
              <p:cNvPr id="43" name="正方形/長方形 42">
                <a:extLst>
                  <a:ext uri="{FF2B5EF4-FFF2-40B4-BE49-F238E27FC236}">
                    <a16:creationId xmlns:a16="http://schemas.microsoft.com/office/drawing/2014/main" id="{562D589D-72F2-853F-12CC-CF9E3E8EF3BB}"/>
                  </a:ext>
                </a:extLst>
              </p:cNvPr>
              <p:cNvSpPr/>
              <p:nvPr/>
            </p:nvSpPr>
            <p:spPr>
              <a:xfrm>
                <a:off x="0" y="142875"/>
                <a:ext cx="1971675" cy="4191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200" kern="10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（所属・氏名）</a:t>
                </a:r>
                <a:endParaRPr lang="ja-JP" sz="1050" kern="10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44" name="正方形/長方形 43">
                <a:extLst>
                  <a:ext uri="{FF2B5EF4-FFF2-40B4-BE49-F238E27FC236}">
                    <a16:creationId xmlns:a16="http://schemas.microsoft.com/office/drawing/2014/main" id="{559B613C-DEAB-029B-26A4-F44A5758F992}"/>
                  </a:ext>
                </a:extLst>
              </p:cNvPr>
              <p:cNvSpPr/>
              <p:nvPr/>
            </p:nvSpPr>
            <p:spPr>
              <a:xfrm>
                <a:off x="428625" y="-76200"/>
                <a:ext cx="1080000" cy="304800"/>
              </a:xfrm>
              <a:prstGeom prst="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○○担当</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grpSp>
        <p:cxnSp>
          <p:nvCxnSpPr>
            <p:cNvPr id="46" name="直線コネクタ 45">
              <a:extLst>
                <a:ext uri="{FF2B5EF4-FFF2-40B4-BE49-F238E27FC236}">
                  <a16:creationId xmlns:a16="http://schemas.microsoft.com/office/drawing/2014/main" id="{BF0B3EDC-08BB-F5BE-5598-CD7E3CE4A090}"/>
                </a:ext>
              </a:extLst>
            </p:cNvPr>
            <p:cNvCxnSpPr>
              <a:stCxn id="33" idx="2"/>
            </p:cNvCxnSpPr>
            <p:nvPr/>
          </p:nvCxnSpPr>
          <p:spPr>
            <a:xfrm flipH="1">
              <a:off x="3915181" y="1767823"/>
              <a:ext cx="1" cy="107004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6307096B-092B-E6C9-363B-322982EA25F5}"/>
                </a:ext>
              </a:extLst>
            </p:cNvPr>
            <p:cNvGrpSpPr/>
            <p:nvPr/>
          </p:nvGrpSpPr>
          <p:grpSpPr>
            <a:xfrm>
              <a:off x="2929344" y="1986898"/>
              <a:ext cx="1971675" cy="638175"/>
              <a:chOff x="0" y="-76200"/>
              <a:chExt cx="1971675" cy="638175"/>
            </a:xfrm>
          </p:grpSpPr>
          <p:sp>
            <p:nvSpPr>
              <p:cNvPr id="37" name="正方形/長方形 36">
                <a:extLst>
                  <a:ext uri="{FF2B5EF4-FFF2-40B4-BE49-F238E27FC236}">
                    <a16:creationId xmlns:a16="http://schemas.microsoft.com/office/drawing/2014/main" id="{B3252E3F-0594-5CC1-585D-1A3178FF3FE5}"/>
                  </a:ext>
                </a:extLst>
              </p:cNvPr>
              <p:cNvSpPr/>
              <p:nvPr/>
            </p:nvSpPr>
            <p:spPr>
              <a:xfrm>
                <a:off x="0" y="142875"/>
                <a:ext cx="1971675" cy="4191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200" kern="10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（所属・氏名）</a:t>
                </a:r>
                <a:endParaRPr lang="ja-JP" sz="1050" kern="10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38" name="正方形/長方形 37">
                <a:extLst>
                  <a:ext uri="{FF2B5EF4-FFF2-40B4-BE49-F238E27FC236}">
                    <a16:creationId xmlns:a16="http://schemas.microsoft.com/office/drawing/2014/main" id="{D7F340B7-A8DE-1871-4861-A4A5B654EDF6}"/>
                  </a:ext>
                </a:extLst>
              </p:cNvPr>
              <p:cNvSpPr/>
              <p:nvPr/>
            </p:nvSpPr>
            <p:spPr>
              <a:xfrm>
                <a:off x="428625" y="-76200"/>
                <a:ext cx="1080000" cy="304800"/>
              </a:xfrm>
              <a:prstGeom prst="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事務担当者</a:t>
                </a:r>
                <a:endParaRPr lang="en-US"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algn="ctr"/>
                <a:r>
                  <a:rPr lang="ja-JP" altLang="en-US"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（窓口）</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grpSp>
        <p:grpSp>
          <p:nvGrpSpPr>
            <p:cNvPr id="47" name="グループ化 46">
              <a:extLst>
                <a:ext uri="{FF2B5EF4-FFF2-40B4-BE49-F238E27FC236}">
                  <a16:creationId xmlns:a16="http://schemas.microsoft.com/office/drawing/2014/main" id="{70356E3B-5B97-2125-8D3A-009CE5982454}"/>
                </a:ext>
              </a:extLst>
            </p:cNvPr>
            <p:cNvGrpSpPr/>
            <p:nvPr/>
          </p:nvGrpSpPr>
          <p:grpSpPr>
            <a:xfrm>
              <a:off x="7016582" y="2837872"/>
              <a:ext cx="1971675" cy="638175"/>
              <a:chOff x="0" y="-76200"/>
              <a:chExt cx="1971675" cy="638175"/>
            </a:xfrm>
          </p:grpSpPr>
          <p:sp>
            <p:nvSpPr>
              <p:cNvPr id="48" name="正方形/長方形 47">
                <a:extLst>
                  <a:ext uri="{FF2B5EF4-FFF2-40B4-BE49-F238E27FC236}">
                    <a16:creationId xmlns:a16="http://schemas.microsoft.com/office/drawing/2014/main" id="{96B28373-BE97-55CA-4ABA-3BFC4733B09D}"/>
                  </a:ext>
                </a:extLst>
              </p:cNvPr>
              <p:cNvSpPr/>
              <p:nvPr/>
            </p:nvSpPr>
            <p:spPr>
              <a:xfrm>
                <a:off x="0" y="142875"/>
                <a:ext cx="1971675" cy="4191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200" kern="10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（所属・氏名）</a:t>
                </a:r>
                <a:endParaRPr lang="ja-JP" sz="1050" kern="10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49" name="正方形/長方形 48">
                <a:extLst>
                  <a:ext uri="{FF2B5EF4-FFF2-40B4-BE49-F238E27FC236}">
                    <a16:creationId xmlns:a16="http://schemas.microsoft.com/office/drawing/2014/main" id="{01C2B417-E3CF-8287-182A-997C0506354B}"/>
                  </a:ext>
                </a:extLst>
              </p:cNvPr>
              <p:cNvSpPr/>
              <p:nvPr/>
            </p:nvSpPr>
            <p:spPr>
              <a:xfrm>
                <a:off x="428625" y="-76200"/>
                <a:ext cx="1080000" cy="304800"/>
              </a:xfrm>
              <a:prstGeom prst="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○○担当</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grpSp>
        <p:cxnSp>
          <p:nvCxnSpPr>
            <p:cNvPr id="50" name="直線コネクタ 49">
              <a:extLst>
                <a:ext uri="{FF2B5EF4-FFF2-40B4-BE49-F238E27FC236}">
                  <a16:creationId xmlns:a16="http://schemas.microsoft.com/office/drawing/2014/main" id="{80864750-E78B-C09E-CAA6-792D91A10D39}"/>
                </a:ext>
              </a:extLst>
            </p:cNvPr>
            <p:cNvCxnSpPr>
              <a:cxnSpLocks/>
            </p:cNvCxnSpPr>
            <p:nvPr/>
          </p:nvCxnSpPr>
          <p:spPr>
            <a:xfrm flipH="1">
              <a:off x="3915180" y="2726611"/>
              <a:ext cx="4104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3E968BB1-8A94-9B98-0A85-D704B34372FD}"/>
                </a:ext>
              </a:extLst>
            </p:cNvPr>
            <p:cNvCxnSpPr/>
            <p:nvPr/>
          </p:nvCxnSpPr>
          <p:spPr>
            <a:xfrm flipH="1">
              <a:off x="5948248" y="2721561"/>
              <a:ext cx="1" cy="1080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3" name="直線コネクタ 52">
              <a:extLst>
                <a:ext uri="{FF2B5EF4-FFF2-40B4-BE49-F238E27FC236}">
                  <a16:creationId xmlns:a16="http://schemas.microsoft.com/office/drawing/2014/main" id="{59BB333E-CD13-795E-BB6C-35C5081AB2F0}"/>
                </a:ext>
              </a:extLst>
            </p:cNvPr>
            <p:cNvCxnSpPr/>
            <p:nvPr/>
          </p:nvCxnSpPr>
          <p:spPr>
            <a:xfrm flipH="1">
              <a:off x="8010016" y="2729779"/>
              <a:ext cx="1" cy="1080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54" name="グループ化 53">
            <a:extLst>
              <a:ext uri="{FF2B5EF4-FFF2-40B4-BE49-F238E27FC236}">
                <a16:creationId xmlns:a16="http://schemas.microsoft.com/office/drawing/2014/main" id="{9D1D6C62-6600-A112-37B6-D68614F82160}"/>
              </a:ext>
            </a:extLst>
          </p:cNvPr>
          <p:cNvGrpSpPr/>
          <p:nvPr/>
        </p:nvGrpSpPr>
        <p:grpSpPr>
          <a:xfrm>
            <a:off x="6129062" y="773160"/>
            <a:ext cx="1971675" cy="638175"/>
            <a:chOff x="0" y="-76200"/>
            <a:chExt cx="1971675" cy="638175"/>
          </a:xfrm>
        </p:grpSpPr>
        <p:sp>
          <p:nvSpPr>
            <p:cNvPr id="55" name="正方形/長方形 54">
              <a:extLst>
                <a:ext uri="{FF2B5EF4-FFF2-40B4-BE49-F238E27FC236}">
                  <a16:creationId xmlns:a16="http://schemas.microsoft.com/office/drawing/2014/main" id="{0179C0F4-E382-9267-65BF-2829A922A9A2}"/>
                </a:ext>
              </a:extLst>
            </p:cNvPr>
            <p:cNvSpPr/>
            <p:nvPr/>
          </p:nvSpPr>
          <p:spPr>
            <a:xfrm>
              <a:off x="0" y="142875"/>
              <a:ext cx="1971675" cy="4191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2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○○部</a:t>
              </a:r>
              <a:r>
                <a:rPr lang="ja-JP" sz="12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課・チーム</a:t>
              </a:r>
              <a:r>
                <a:rPr lang="ja-JP" sz="12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56" name="正方形/長方形 55">
              <a:extLst>
                <a:ext uri="{FF2B5EF4-FFF2-40B4-BE49-F238E27FC236}">
                  <a16:creationId xmlns:a16="http://schemas.microsoft.com/office/drawing/2014/main" id="{502EE466-3749-5CF4-9873-F3CD83DF50AE}"/>
                </a:ext>
              </a:extLst>
            </p:cNvPr>
            <p:cNvSpPr/>
            <p:nvPr/>
          </p:nvSpPr>
          <p:spPr>
            <a:xfrm>
              <a:off x="428625" y="-76200"/>
              <a:ext cx="1080000" cy="304800"/>
            </a:xfrm>
            <a:prstGeom prst="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alt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F-REI</a:t>
              </a:r>
            </a:p>
            <a:p>
              <a:pPr algn="ctr"/>
              <a:r>
                <a:rPr lang="ja-JP" altLang="en-US"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（○○担当）</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grpSp>
      <p:grpSp>
        <p:nvGrpSpPr>
          <p:cNvPr id="57" name="グループ化 56">
            <a:extLst>
              <a:ext uri="{FF2B5EF4-FFF2-40B4-BE49-F238E27FC236}">
                <a16:creationId xmlns:a16="http://schemas.microsoft.com/office/drawing/2014/main" id="{DF83CF13-5963-A8B5-396D-D6F717EA0D05}"/>
              </a:ext>
            </a:extLst>
          </p:cNvPr>
          <p:cNvGrpSpPr/>
          <p:nvPr/>
        </p:nvGrpSpPr>
        <p:grpSpPr>
          <a:xfrm>
            <a:off x="6129062" y="1493018"/>
            <a:ext cx="1971675" cy="638175"/>
            <a:chOff x="0" y="-76200"/>
            <a:chExt cx="1971675" cy="638175"/>
          </a:xfrm>
        </p:grpSpPr>
        <p:sp>
          <p:nvSpPr>
            <p:cNvPr id="58" name="正方形/長方形 57">
              <a:extLst>
                <a:ext uri="{FF2B5EF4-FFF2-40B4-BE49-F238E27FC236}">
                  <a16:creationId xmlns:a16="http://schemas.microsoft.com/office/drawing/2014/main" id="{C263CA44-FD83-D52B-9529-8CC5D7456248}"/>
                </a:ext>
              </a:extLst>
            </p:cNvPr>
            <p:cNvSpPr/>
            <p:nvPr/>
          </p:nvSpPr>
          <p:spPr>
            <a:xfrm>
              <a:off x="0" y="142875"/>
              <a:ext cx="1971675" cy="4191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2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○○部</a:t>
              </a:r>
              <a:r>
                <a:rPr lang="ja-JP" sz="12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課・チーム</a:t>
              </a:r>
              <a:r>
                <a:rPr lang="ja-JP" sz="12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59" name="正方形/長方形 58">
              <a:extLst>
                <a:ext uri="{FF2B5EF4-FFF2-40B4-BE49-F238E27FC236}">
                  <a16:creationId xmlns:a16="http://schemas.microsoft.com/office/drawing/2014/main" id="{4171DEC1-4782-105A-6FC2-0FC3CF34760B}"/>
                </a:ext>
              </a:extLst>
            </p:cNvPr>
            <p:cNvSpPr/>
            <p:nvPr/>
          </p:nvSpPr>
          <p:spPr>
            <a:xfrm>
              <a:off x="428625" y="-76200"/>
              <a:ext cx="1080000" cy="304800"/>
            </a:xfrm>
            <a:prstGeom prst="rect">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関係機関</a:t>
              </a:r>
              <a:endParaRPr lang="en-US" alt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ctr"/>
              <a:r>
                <a:rPr lang="ja-JP" altLang="en-US"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（○○担当）</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grpSp>
    </p:spTree>
    <p:extLst>
      <p:ext uri="{BB962C8B-B14F-4D97-AF65-F5344CB8AC3E}">
        <p14:creationId xmlns:p14="http://schemas.microsoft.com/office/powerpoint/2010/main" val="170340501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83</TotalTime>
  <Words>414</Words>
  <Application>Microsoft Office PowerPoint</Application>
  <PresentationFormat>A4 210 x 297 mm</PresentationFormat>
  <Paragraphs>109</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BIZ UDゴシック</vt:lpstr>
      <vt:lpstr>ＭＳ 明朝</vt:lpstr>
      <vt:lpstr>Aptos</vt:lpstr>
      <vt:lpstr>Aptos Display</vt:lpstr>
      <vt:lpstr>Arial</vt:lpstr>
      <vt:lpstr>Office テーマ</vt:lpstr>
      <vt:lpstr>F-REIと地域との連携モデル創出事業業務委託　企画提案書（PPT版）</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山城 美香</dc:creator>
  <cp:lastModifiedBy>山城 美香</cp:lastModifiedBy>
  <cp:revision>3</cp:revision>
  <dcterms:created xsi:type="dcterms:W3CDTF">2025-06-12T05:26:26Z</dcterms:created>
  <dcterms:modified xsi:type="dcterms:W3CDTF">2025-06-17T05:11:34Z</dcterms:modified>
</cp:coreProperties>
</file>