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6" r:id="rId3"/>
  </p:sldIdLst>
  <p:sldSz cx="7559675"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90"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90" d="100"/>
          <a:sy n="90" d="100"/>
        </p:scale>
        <p:origin x="44" y="-444"/>
      </p:cViewPr>
      <p:guideLst>
        <p:guide orient="horz" pos="3390"/>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4-03-04T00:41:16.506"/>
    </inkml:context>
    <inkml:brush xml:id="br0">
      <inkml:brushProperty name="width" value="0.16667" units="cm"/>
      <inkml:brushProperty name="height" value="0.16667" units="cm"/>
      <inkml:brushProperty name="color" value="#FFFFFF"/>
      <inkml:brushProperty name="fitToCurve" value="1"/>
    </inkml:brush>
  </inkml:definitions>
  <inkml:traceGroup>
    <inkml:annotationXML>
      <emma:emma xmlns:emma="http://www.w3.org/2003/04/emma" version="1.0">
        <emma:interpretation id="{013DF5E9-703D-4AF1-8DBD-4FB08C3374FB}" emma:medium="tactile" emma:mode="ink">
          <msink:context xmlns:msink="http://schemas.microsoft.com/ink/2010/main" type="inkDrawing" rotatedBoundingBox="-7242,3535 -7227,3535 -7227,3550 -7242,3550" shapeName="Other"/>
        </emma:interpretation>
      </emma:emma>
    </inkml:annotationXML>
    <inkml:trace contextRef="#ctx0" brushRef="#br0">0 0 0</inkml:trace>
  </inkml:traceGroup>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98C5F82-BF04-4050-955C-57BAA3AA2F89}"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B8CD4A-F1AE-49EB-A90E-32F7663A13C6}" type="slidenum">
              <a:rPr kumimoji="1" lang="ja-JP" altLang="en-US" smtClean="0"/>
              <a:t>‹#›</a:t>
            </a:fld>
            <a:endParaRPr kumimoji="1" lang="ja-JP" altLang="en-US"/>
          </a:p>
        </p:txBody>
      </p:sp>
    </p:spTree>
    <p:extLst>
      <p:ext uri="{BB962C8B-B14F-4D97-AF65-F5344CB8AC3E}">
        <p14:creationId xmlns:p14="http://schemas.microsoft.com/office/powerpoint/2010/main" val="1738569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8C5F82-BF04-4050-955C-57BAA3AA2F89}"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B8CD4A-F1AE-49EB-A90E-32F7663A13C6}" type="slidenum">
              <a:rPr kumimoji="1" lang="ja-JP" altLang="en-US" smtClean="0"/>
              <a:t>‹#›</a:t>
            </a:fld>
            <a:endParaRPr kumimoji="1" lang="ja-JP" altLang="en-US"/>
          </a:p>
        </p:txBody>
      </p:sp>
    </p:spTree>
    <p:extLst>
      <p:ext uri="{BB962C8B-B14F-4D97-AF65-F5344CB8AC3E}">
        <p14:creationId xmlns:p14="http://schemas.microsoft.com/office/powerpoint/2010/main" val="4103080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8C5F82-BF04-4050-955C-57BAA3AA2F89}"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B8CD4A-F1AE-49EB-A90E-32F7663A13C6}" type="slidenum">
              <a:rPr kumimoji="1" lang="ja-JP" altLang="en-US" smtClean="0"/>
              <a:t>‹#›</a:t>
            </a:fld>
            <a:endParaRPr kumimoji="1" lang="ja-JP" altLang="en-US"/>
          </a:p>
        </p:txBody>
      </p:sp>
    </p:spTree>
    <p:extLst>
      <p:ext uri="{BB962C8B-B14F-4D97-AF65-F5344CB8AC3E}">
        <p14:creationId xmlns:p14="http://schemas.microsoft.com/office/powerpoint/2010/main" val="3778613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8C5F82-BF04-4050-955C-57BAA3AA2F89}"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B8CD4A-F1AE-49EB-A90E-32F7663A13C6}" type="slidenum">
              <a:rPr kumimoji="1" lang="ja-JP" altLang="en-US" smtClean="0"/>
              <a:t>‹#›</a:t>
            </a:fld>
            <a:endParaRPr kumimoji="1" lang="ja-JP" altLang="en-US"/>
          </a:p>
        </p:txBody>
      </p:sp>
    </p:spTree>
    <p:extLst>
      <p:ext uri="{BB962C8B-B14F-4D97-AF65-F5344CB8AC3E}">
        <p14:creationId xmlns:p14="http://schemas.microsoft.com/office/powerpoint/2010/main" val="2149900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98C5F82-BF04-4050-955C-57BAA3AA2F89}"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B8CD4A-F1AE-49EB-A90E-32F7663A13C6}" type="slidenum">
              <a:rPr kumimoji="1" lang="ja-JP" altLang="en-US" smtClean="0"/>
              <a:t>‹#›</a:t>
            </a:fld>
            <a:endParaRPr kumimoji="1" lang="ja-JP" altLang="en-US"/>
          </a:p>
        </p:txBody>
      </p:sp>
    </p:spTree>
    <p:extLst>
      <p:ext uri="{BB962C8B-B14F-4D97-AF65-F5344CB8AC3E}">
        <p14:creationId xmlns:p14="http://schemas.microsoft.com/office/powerpoint/2010/main" val="1270329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98C5F82-BF04-4050-955C-57BAA3AA2F89}" type="datetimeFigureOut">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B8CD4A-F1AE-49EB-A90E-32F7663A13C6}" type="slidenum">
              <a:rPr kumimoji="1" lang="ja-JP" altLang="en-US" smtClean="0"/>
              <a:t>‹#›</a:t>
            </a:fld>
            <a:endParaRPr kumimoji="1" lang="ja-JP" altLang="en-US"/>
          </a:p>
        </p:txBody>
      </p:sp>
    </p:spTree>
    <p:extLst>
      <p:ext uri="{BB962C8B-B14F-4D97-AF65-F5344CB8AC3E}">
        <p14:creationId xmlns:p14="http://schemas.microsoft.com/office/powerpoint/2010/main" val="257347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98C5F82-BF04-4050-955C-57BAA3AA2F89}" type="datetimeFigureOut">
              <a:rPr kumimoji="1" lang="ja-JP" altLang="en-US" smtClean="0"/>
              <a:t>2025/3/28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B8CD4A-F1AE-49EB-A90E-32F7663A13C6}" type="slidenum">
              <a:rPr kumimoji="1" lang="ja-JP" altLang="en-US" smtClean="0"/>
              <a:t>‹#›</a:t>
            </a:fld>
            <a:endParaRPr kumimoji="1" lang="ja-JP" altLang="en-US"/>
          </a:p>
        </p:txBody>
      </p:sp>
    </p:spTree>
    <p:extLst>
      <p:ext uri="{BB962C8B-B14F-4D97-AF65-F5344CB8AC3E}">
        <p14:creationId xmlns:p14="http://schemas.microsoft.com/office/powerpoint/2010/main" val="1536814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98C5F82-BF04-4050-955C-57BAA3AA2F89}" type="datetimeFigureOut">
              <a:rPr kumimoji="1" lang="ja-JP" altLang="en-US" smtClean="0"/>
              <a:t>2025/3/28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B8CD4A-F1AE-49EB-A90E-32F7663A13C6}" type="slidenum">
              <a:rPr kumimoji="1" lang="ja-JP" altLang="en-US" smtClean="0"/>
              <a:t>‹#›</a:t>
            </a:fld>
            <a:endParaRPr kumimoji="1" lang="ja-JP" altLang="en-US"/>
          </a:p>
        </p:txBody>
      </p:sp>
    </p:spTree>
    <p:extLst>
      <p:ext uri="{BB962C8B-B14F-4D97-AF65-F5344CB8AC3E}">
        <p14:creationId xmlns:p14="http://schemas.microsoft.com/office/powerpoint/2010/main" val="3766242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8C5F82-BF04-4050-955C-57BAA3AA2F89}" type="datetimeFigureOut">
              <a:rPr kumimoji="1" lang="ja-JP" altLang="en-US" smtClean="0"/>
              <a:t>2025/3/28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B8CD4A-F1AE-49EB-A90E-32F7663A13C6}" type="slidenum">
              <a:rPr kumimoji="1" lang="ja-JP" altLang="en-US" smtClean="0"/>
              <a:t>‹#›</a:t>
            </a:fld>
            <a:endParaRPr kumimoji="1" lang="ja-JP" altLang="en-US"/>
          </a:p>
        </p:txBody>
      </p:sp>
    </p:spTree>
    <p:extLst>
      <p:ext uri="{BB962C8B-B14F-4D97-AF65-F5344CB8AC3E}">
        <p14:creationId xmlns:p14="http://schemas.microsoft.com/office/powerpoint/2010/main" val="1431808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8C5F82-BF04-4050-955C-57BAA3AA2F89}" type="datetimeFigureOut">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B8CD4A-F1AE-49EB-A90E-32F7663A13C6}" type="slidenum">
              <a:rPr kumimoji="1" lang="ja-JP" altLang="en-US" smtClean="0"/>
              <a:t>‹#›</a:t>
            </a:fld>
            <a:endParaRPr kumimoji="1" lang="ja-JP" altLang="en-US"/>
          </a:p>
        </p:txBody>
      </p:sp>
    </p:spTree>
    <p:extLst>
      <p:ext uri="{BB962C8B-B14F-4D97-AF65-F5344CB8AC3E}">
        <p14:creationId xmlns:p14="http://schemas.microsoft.com/office/powerpoint/2010/main" val="1330718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8C5F82-BF04-4050-955C-57BAA3AA2F89}" type="datetimeFigureOut">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B8CD4A-F1AE-49EB-A90E-32F7663A13C6}" type="slidenum">
              <a:rPr kumimoji="1" lang="ja-JP" altLang="en-US" smtClean="0"/>
              <a:t>‹#›</a:t>
            </a:fld>
            <a:endParaRPr kumimoji="1" lang="ja-JP" altLang="en-US"/>
          </a:p>
        </p:txBody>
      </p:sp>
    </p:spTree>
    <p:extLst>
      <p:ext uri="{BB962C8B-B14F-4D97-AF65-F5344CB8AC3E}">
        <p14:creationId xmlns:p14="http://schemas.microsoft.com/office/powerpoint/2010/main" val="4225415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598C5F82-BF04-4050-955C-57BAA3AA2F89}" type="datetimeFigureOut">
              <a:rPr kumimoji="1" lang="ja-JP" altLang="en-US" smtClean="0"/>
              <a:t>2025/3/28</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50B8CD4A-F1AE-49EB-A90E-32F7663A13C6}" type="slidenum">
              <a:rPr kumimoji="1" lang="ja-JP" altLang="en-US" smtClean="0"/>
              <a:t>‹#›</a:t>
            </a:fld>
            <a:endParaRPr kumimoji="1" lang="ja-JP" altLang="en-US"/>
          </a:p>
        </p:txBody>
      </p:sp>
    </p:spTree>
    <p:extLst>
      <p:ext uri="{BB962C8B-B14F-4D97-AF65-F5344CB8AC3E}">
        <p14:creationId xmlns:p14="http://schemas.microsoft.com/office/powerpoint/2010/main" val="392030727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customXml" Target="../ink/ink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4.png"/><Relationship Id="rId7" Type="http://schemas.microsoft.com/office/2007/relationships/hdphoto" Target="../media/hdphoto2.wdp"/><Relationship Id="rId12" Type="http://schemas.microsoft.com/office/2007/relationships/hdphoto" Target="../media/hdphoto4.wdp"/><Relationship Id="rId2"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8.png"/><Relationship Id="rId5" Type="http://schemas.microsoft.com/office/2007/relationships/hdphoto" Target="../media/hdphoto1.wdp"/><Relationship Id="rId10" Type="http://schemas.openxmlformats.org/officeDocument/2006/relationships/image" Target="../media/image2.png"/><Relationship Id="rId4" Type="http://schemas.openxmlformats.org/officeDocument/2006/relationships/image" Target="../media/image5.png"/><Relationship Id="rId9" Type="http://schemas.microsoft.com/office/2007/relationships/hdphoto" Target="../media/hdphoto3.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570106" cy="5050680"/>
          </a:xfrm>
          <a:prstGeom prst="rect">
            <a:avLst/>
          </a:prstGeom>
        </p:spPr>
      </p:pic>
      <p:sp>
        <p:nvSpPr>
          <p:cNvPr id="11" name="テキスト ボックス 10"/>
          <p:cNvSpPr txBox="1"/>
          <p:nvPr/>
        </p:nvSpPr>
        <p:spPr>
          <a:xfrm>
            <a:off x="-17918" y="4458811"/>
            <a:ext cx="7561773" cy="892552"/>
          </a:xfrm>
          <a:prstGeom prst="rect">
            <a:avLst/>
          </a:prstGeom>
          <a:solidFill>
            <a:schemeClr val="accent6">
              <a:lumMod val="75000"/>
            </a:schemeClr>
          </a:solidFill>
          <a:ln>
            <a:noFill/>
          </a:ln>
        </p:spPr>
        <p:txBody>
          <a:bodyPr wrap="square" rtlCol="0">
            <a:spAutoFit/>
          </a:bodyPr>
          <a:lstStyle/>
          <a:p>
            <a:pPr algn="ctr"/>
            <a:r>
              <a:rPr kumimoji="1" lang="ja-JP" altLang="en-US" sz="2800" b="1" dirty="0">
                <a:solidFill>
                  <a:schemeClr val="bg1"/>
                </a:solidFill>
                <a:latin typeface="メイリオ" panose="020B0604030504040204" pitchFamily="50" charset="-128"/>
                <a:ea typeface="メイリオ" panose="020B0604030504040204" pitchFamily="50" charset="-128"/>
              </a:rPr>
              <a:t>がん治療</a:t>
            </a:r>
            <a:r>
              <a:rPr kumimoji="1" lang="ja-JP" altLang="en-US" sz="1400" b="1" dirty="0">
                <a:solidFill>
                  <a:schemeClr val="bg1"/>
                </a:solidFill>
                <a:latin typeface="メイリオ" panose="020B0604030504040204" pitchFamily="50" charset="-128"/>
                <a:ea typeface="メイリオ" panose="020B0604030504040204" pitchFamily="50" charset="-128"/>
              </a:rPr>
              <a:t>に</a:t>
            </a:r>
            <a:r>
              <a:rPr kumimoji="1" lang="ja-JP" altLang="en-US" sz="2800" b="1" dirty="0">
                <a:solidFill>
                  <a:schemeClr val="bg1"/>
                </a:solidFill>
                <a:latin typeface="メイリオ" panose="020B0604030504040204" pitchFamily="50" charset="-128"/>
                <a:ea typeface="メイリオ" panose="020B0604030504040204" pitchFamily="50" charset="-128"/>
              </a:rPr>
              <a:t>伴う</a:t>
            </a:r>
            <a:endParaRPr kumimoji="1" lang="en-US" altLang="ja-JP" sz="28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2400" b="1" dirty="0">
                <a:solidFill>
                  <a:schemeClr val="bg1"/>
                </a:solidFill>
                <a:latin typeface="メイリオ" panose="020B0604030504040204" pitchFamily="50" charset="-128"/>
                <a:ea typeface="メイリオ" panose="020B0604030504040204" pitchFamily="50" charset="-128"/>
              </a:rPr>
              <a:t>ウィッグ、乳房補整具 </a:t>
            </a:r>
            <a:r>
              <a:rPr kumimoji="1" lang="ja-JP" altLang="ja-JP" sz="1400" b="1" dirty="0">
                <a:solidFill>
                  <a:schemeClr val="bg1"/>
                </a:solidFill>
                <a:latin typeface="メイリオ" panose="020B0604030504040204" pitchFamily="50" charset="-128"/>
                <a:ea typeface="メイリオ" panose="020B0604030504040204" pitchFamily="50" charset="-128"/>
              </a:rPr>
              <a:t>の</a:t>
            </a:r>
            <a:r>
              <a:rPr kumimoji="1" lang="ja-JP" altLang="ja-JP" sz="2400" b="1" dirty="0">
                <a:solidFill>
                  <a:schemeClr val="bg1"/>
                </a:solidFill>
                <a:latin typeface="メイリオ" panose="020B0604030504040204" pitchFamily="50" charset="-128"/>
                <a:ea typeface="メイリオ" panose="020B0604030504040204" pitchFamily="50" charset="-128"/>
              </a:rPr>
              <a:t>購入費用</a:t>
            </a:r>
            <a:r>
              <a:rPr kumimoji="1" lang="ja-JP" altLang="ja-JP" sz="1400" b="1" dirty="0">
                <a:solidFill>
                  <a:schemeClr val="bg1"/>
                </a:solidFill>
                <a:latin typeface="メイリオ" panose="020B0604030504040204" pitchFamily="50" charset="-128"/>
                <a:ea typeface="メイリオ" panose="020B0604030504040204" pitchFamily="50" charset="-128"/>
              </a:rPr>
              <a:t>の</a:t>
            </a:r>
            <a:r>
              <a:rPr kumimoji="1" lang="ja-JP" altLang="ja-JP" sz="2400" b="1" dirty="0">
                <a:solidFill>
                  <a:schemeClr val="bg1"/>
                </a:solidFill>
                <a:latin typeface="メイリオ" panose="020B0604030504040204" pitchFamily="50" charset="-128"/>
                <a:ea typeface="メイリオ" panose="020B0604030504040204" pitchFamily="50" charset="-128"/>
              </a:rPr>
              <a:t>一部</a:t>
            </a:r>
            <a:r>
              <a:rPr kumimoji="1" lang="ja-JP" altLang="ja-JP" sz="1400" b="1" dirty="0">
                <a:solidFill>
                  <a:schemeClr val="bg1"/>
                </a:solidFill>
                <a:latin typeface="メイリオ" panose="020B0604030504040204" pitchFamily="50" charset="-128"/>
                <a:ea typeface="メイリオ" panose="020B0604030504040204" pitchFamily="50" charset="-128"/>
              </a:rPr>
              <a:t>を</a:t>
            </a:r>
            <a:r>
              <a:rPr kumimoji="1" lang="ja-JP" altLang="ja-JP" sz="2400" b="1" dirty="0">
                <a:solidFill>
                  <a:schemeClr val="bg1"/>
                </a:solidFill>
                <a:latin typeface="メイリオ" panose="020B0604030504040204" pitchFamily="50" charset="-128"/>
                <a:ea typeface="メイリオ" panose="020B0604030504040204" pitchFamily="50" charset="-128"/>
              </a:rPr>
              <a:t>補助します</a:t>
            </a:r>
            <a:endParaRPr kumimoji="1" lang="en-US" altLang="ja-JP" sz="2400" b="1" dirty="0">
              <a:solidFill>
                <a:schemeClr val="bg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956702584"/>
              </p:ext>
            </p:extLst>
          </p:nvPr>
        </p:nvGraphicFramePr>
        <p:xfrm>
          <a:off x="204710" y="5581072"/>
          <a:ext cx="7194380" cy="1033044"/>
        </p:xfrm>
        <a:graphic>
          <a:graphicData uri="http://schemas.openxmlformats.org/drawingml/2006/table">
            <a:tbl>
              <a:tblPr firstRow="1" bandRow="1">
                <a:tableStyleId>{912C8C85-51F0-491E-9774-3900AFEF0FD7}</a:tableStyleId>
              </a:tblPr>
              <a:tblGrid>
                <a:gridCol w="2540673">
                  <a:extLst>
                    <a:ext uri="{9D8B030D-6E8A-4147-A177-3AD203B41FA5}">
                      <a16:colId xmlns:a16="http://schemas.microsoft.com/office/drawing/2014/main" val="381521780"/>
                    </a:ext>
                  </a:extLst>
                </a:gridCol>
                <a:gridCol w="4653707">
                  <a:extLst>
                    <a:ext uri="{9D8B030D-6E8A-4147-A177-3AD203B41FA5}">
                      <a16:colId xmlns:a16="http://schemas.microsoft.com/office/drawing/2014/main" val="2960760663"/>
                    </a:ext>
                  </a:extLst>
                </a:gridCol>
              </a:tblGrid>
              <a:tr h="314336">
                <a:tc>
                  <a:txBody>
                    <a:bodyPr/>
                    <a:lstStyle/>
                    <a:p>
                      <a:r>
                        <a:rPr kumimoji="1" lang="ja-JP" altLang="en-US" sz="1600" kern="1200" dirty="0"/>
                        <a:t>対象となるもの</a:t>
                      </a:r>
                      <a:endParaRPr kumimoji="1" lang="ja-JP" altLang="en-US" sz="1600" b="1" kern="1200" dirty="0">
                        <a:solidFill>
                          <a:schemeClr val="tx1"/>
                        </a:solidFill>
                        <a:latin typeface="+mn-lt"/>
                        <a:ea typeface="+mn-ea"/>
                        <a:cs typeface="+mn-cs"/>
                      </a:endParaRPr>
                    </a:p>
                  </a:txBody>
                  <a:tcPr marL="80189" marR="80189" marT="40094" marB="40094">
                    <a:lnR w="12700" cap="flat" cmpd="sng" algn="ctr">
                      <a:solidFill>
                        <a:schemeClr val="bg1"/>
                      </a:solidFill>
                      <a:prstDash val="solid"/>
                      <a:round/>
                      <a:headEnd type="none" w="med" len="med"/>
                      <a:tailEnd type="none" w="med" len="med"/>
                    </a:lnR>
                    <a:solidFill>
                      <a:schemeClr val="accent6">
                        <a:lumMod val="75000"/>
                      </a:schemeClr>
                    </a:solidFill>
                  </a:tcPr>
                </a:tc>
                <a:tc>
                  <a:txBody>
                    <a:bodyPr/>
                    <a:lstStyle/>
                    <a:p>
                      <a:r>
                        <a:rPr kumimoji="1" lang="ja-JP" altLang="en-US" sz="1600" dirty="0"/>
                        <a:t>補助上限額／１回</a:t>
                      </a:r>
                      <a:endParaRPr kumimoji="1" lang="ja-JP" altLang="en-US" sz="1600" b="1" dirty="0">
                        <a:solidFill>
                          <a:schemeClr val="tx1"/>
                        </a:solidFill>
                      </a:endParaRPr>
                    </a:p>
                  </a:txBody>
                  <a:tcPr marL="80189" marR="80189" marT="40094" marB="40094">
                    <a:lnL w="12700" cap="flat" cmpd="sng" algn="ctr">
                      <a:solidFill>
                        <a:schemeClr val="bg1"/>
                      </a:solidFill>
                      <a:prstDash val="solid"/>
                      <a:round/>
                      <a:headEnd type="none" w="med" len="med"/>
                      <a:tailEnd type="none" w="med" len="med"/>
                    </a:lnL>
                    <a:solidFill>
                      <a:schemeClr val="accent6">
                        <a:lumMod val="75000"/>
                      </a:schemeClr>
                    </a:solidFill>
                  </a:tcPr>
                </a:tc>
                <a:extLst>
                  <a:ext uri="{0D108BD9-81ED-4DB2-BD59-A6C34878D82A}">
                    <a16:rowId xmlns:a16="http://schemas.microsoft.com/office/drawing/2014/main" val="3417455203"/>
                  </a:ext>
                </a:extLst>
              </a:tr>
              <a:tr h="324549">
                <a:tc>
                  <a:txBody>
                    <a:bodyPr/>
                    <a:lstStyle/>
                    <a:p>
                      <a:r>
                        <a:rPr kumimoji="1" lang="ja-JP" altLang="en-US" sz="1400" b="1" kern="1200" dirty="0">
                          <a:solidFill>
                            <a:schemeClr val="tx1">
                              <a:lumMod val="85000"/>
                              <a:lumOff val="15000"/>
                            </a:schemeClr>
                          </a:solidFill>
                        </a:rPr>
                        <a:t>　  </a:t>
                      </a:r>
                      <a:r>
                        <a:rPr kumimoji="1" lang="ja-JP" altLang="en-US" sz="1800" b="1" kern="1200" dirty="0">
                          <a:solidFill>
                            <a:schemeClr val="tx1">
                              <a:lumMod val="85000"/>
                              <a:lumOff val="15000"/>
                            </a:schemeClr>
                          </a:solidFill>
                        </a:rPr>
                        <a:t>ウィッグ</a:t>
                      </a:r>
                      <a:endParaRPr kumimoji="1" lang="ja-JP" altLang="en-US" sz="1800" b="1" kern="1200" dirty="0">
                        <a:solidFill>
                          <a:schemeClr val="tx1">
                            <a:lumMod val="85000"/>
                            <a:lumOff val="15000"/>
                          </a:schemeClr>
                        </a:solidFill>
                        <a:latin typeface="+mn-lt"/>
                        <a:ea typeface="+mn-ea"/>
                        <a:cs typeface="+mn-cs"/>
                      </a:endParaRPr>
                    </a:p>
                  </a:txBody>
                  <a:tcPr marL="80189" marR="80189" marT="40094" marB="40094">
                    <a:lnR w="12700" cap="flat" cmpd="sng" algn="ctr">
                      <a:solidFill>
                        <a:schemeClr val="accent6"/>
                      </a:solidFill>
                      <a:prstDash val="solid"/>
                      <a:round/>
                      <a:headEnd type="none" w="med" len="med"/>
                      <a:tailEnd type="none" w="med" len="med"/>
                    </a:lnR>
                  </a:tcPr>
                </a:tc>
                <a:tc>
                  <a:txBody>
                    <a:bodyPr/>
                    <a:lstStyle/>
                    <a:p>
                      <a:r>
                        <a:rPr kumimoji="1" lang="ja-JP" altLang="en-US" sz="1600" b="1" baseline="0" dirty="0">
                          <a:solidFill>
                            <a:schemeClr val="tx1">
                              <a:lumMod val="85000"/>
                              <a:lumOff val="15000"/>
                            </a:schemeClr>
                          </a:solidFill>
                        </a:rPr>
                        <a:t> </a:t>
                      </a:r>
                      <a:r>
                        <a:rPr kumimoji="1" lang="ja-JP" altLang="en-US" sz="1800" b="1" dirty="0">
                          <a:solidFill>
                            <a:schemeClr val="tx1">
                              <a:lumMod val="85000"/>
                              <a:lumOff val="15000"/>
                            </a:schemeClr>
                          </a:solidFill>
                        </a:rPr>
                        <a:t>２万円</a:t>
                      </a:r>
                      <a:r>
                        <a:rPr kumimoji="1" lang="ja-JP" altLang="en-US" sz="1200" dirty="0">
                          <a:solidFill>
                            <a:schemeClr val="tx1">
                              <a:lumMod val="85000"/>
                              <a:lumOff val="15000"/>
                            </a:schemeClr>
                          </a:solidFill>
                        </a:rPr>
                        <a:t>　</a:t>
                      </a:r>
                      <a:r>
                        <a:rPr kumimoji="1" lang="en-US" altLang="ja-JP" sz="1050" dirty="0">
                          <a:solidFill>
                            <a:schemeClr val="tx1">
                              <a:lumMod val="85000"/>
                              <a:lumOff val="15000"/>
                            </a:schemeClr>
                          </a:solidFill>
                          <a:latin typeface="+mn-ea"/>
                          <a:ea typeface="+mn-ea"/>
                        </a:rPr>
                        <a:t>※1※3</a:t>
                      </a:r>
                      <a:endParaRPr kumimoji="1" lang="ja-JP" altLang="en-US" sz="1200" b="1" dirty="0">
                        <a:solidFill>
                          <a:schemeClr val="tx1">
                            <a:lumMod val="85000"/>
                            <a:lumOff val="15000"/>
                          </a:schemeClr>
                        </a:solidFill>
                        <a:latin typeface="+mn-ea"/>
                        <a:ea typeface="+mn-ea"/>
                      </a:endParaRPr>
                    </a:p>
                  </a:txBody>
                  <a:tcPr marL="80189" marR="80189" marT="40094" marB="40094">
                    <a:lnL w="12700" cap="flat" cmpd="sng" algn="ctr">
                      <a:solidFill>
                        <a:schemeClr val="accent6"/>
                      </a:solidFill>
                      <a:prstDash val="solid"/>
                      <a:round/>
                      <a:headEnd type="none" w="med" len="med"/>
                      <a:tailEnd type="none" w="med" len="med"/>
                    </a:lnL>
                  </a:tcPr>
                </a:tc>
                <a:extLst>
                  <a:ext uri="{0D108BD9-81ED-4DB2-BD59-A6C34878D82A}">
                    <a16:rowId xmlns:a16="http://schemas.microsoft.com/office/drawing/2014/main" val="311156308"/>
                  </a:ext>
                </a:extLst>
              </a:tr>
              <a:tr h="341000">
                <a:tc>
                  <a:txBody>
                    <a:bodyPr/>
                    <a:lstStyle/>
                    <a:p>
                      <a:r>
                        <a:rPr kumimoji="1" lang="ja-JP" altLang="en-US" sz="1400" b="1" baseline="0" dirty="0">
                          <a:solidFill>
                            <a:schemeClr val="tx1">
                              <a:lumMod val="85000"/>
                              <a:lumOff val="15000"/>
                            </a:schemeClr>
                          </a:solidFill>
                        </a:rPr>
                        <a:t> 　  </a:t>
                      </a:r>
                      <a:r>
                        <a:rPr kumimoji="1" lang="ja-JP" altLang="en-US" sz="1800" b="1" dirty="0">
                          <a:solidFill>
                            <a:schemeClr val="tx1">
                              <a:lumMod val="85000"/>
                              <a:lumOff val="15000"/>
                            </a:schemeClr>
                          </a:solidFill>
                        </a:rPr>
                        <a:t>乳房補整具</a:t>
                      </a:r>
                    </a:p>
                  </a:txBody>
                  <a:tcPr marL="80189" marR="80189" marT="40094" marB="40094">
                    <a:lnR w="12700" cap="flat" cmpd="sng" algn="ctr">
                      <a:solidFill>
                        <a:schemeClr val="accent6"/>
                      </a:solidFill>
                      <a:prstDash val="solid"/>
                      <a:round/>
                      <a:headEnd type="none" w="med" len="med"/>
                      <a:tailEnd type="none" w="med" len="med"/>
                    </a:lnR>
                  </a:tcPr>
                </a:tc>
                <a:tc>
                  <a:txBody>
                    <a:bodyPr/>
                    <a:lstStyle/>
                    <a:p>
                      <a:pPr marL="0" algn="l" defTabSz="755934" rtl="0" eaLnBrk="1" latinLnBrk="0" hangingPunct="1"/>
                      <a:r>
                        <a:rPr kumimoji="1" lang="ja-JP" altLang="en-US" sz="1600" b="1" dirty="0">
                          <a:solidFill>
                            <a:schemeClr val="tx1">
                              <a:lumMod val="85000"/>
                              <a:lumOff val="15000"/>
                            </a:schemeClr>
                          </a:solidFill>
                        </a:rPr>
                        <a:t> </a:t>
                      </a:r>
                      <a:r>
                        <a:rPr kumimoji="1" lang="ja-JP" altLang="en-US" sz="1800" b="1" kern="1200" dirty="0">
                          <a:solidFill>
                            <a:schemeClr val="tx1">
                              <a:lumMod val="85000"/>
                              <a:lumOff val="15000"/>
                            </a:schemeClr>
                          </a:solidFill>
                          <a:latin typeface="+mn-lt"/>
                          <a:ea typeface="+mn-ea"/>
                          <a:cs typeface="+mn-cs"/>
                        </a:rPr>
                        <a:t>１万円</a:t>
                      </a:r>
                      <a:r>
                        <a:rPr kumimoji="1" lang="en-US" altLang="ja-JP" sz="1200" kern="1200" dirty="0">
                          <a:solidFill>
                            <a:schemeClr val="tx1">
                              <a:lumMod val="85000"/>
                              <a:lumOff val="15000"/>
                            </a:schemeClr>
                          </a:solidFill>
                          <a:latin typeface="+mn-lt"/>
                          <a:ea typeface="+mn-ea"/>
                          <a:cs typeface="+mn-cs"/>
                        </a:rPr>
                        <a:t>(</a:t>
                      </a:r>
                      <a:r>
                        <a:rPr kumimoji="1" lang="ja-JP" altLang="en-US" sz="1200" kern="1200" dirty="0">
                          <a:solidFill>
                            <a:schemeClr val="tx1">
                              <a:lumMod val="85000"/>
                              <a:lumOff val="15000"/>
                            </a:schemeClr>
                          </a:solidFill>
                          <a:latin typeface="+mn-lt"/>
                          <a:ea typeface="+mn-ea"/>
                          <a:cs typeface="+mn-cs"/>
                        </a:rPr>
                        <a:t>左右各１万円ずつ</a:t>
                      </a:r>
                      <a:r>
                        <a:rPr kumimoji="1" lang="en-US" altLang="ja-JP" sz="1200" kern="1200" dirty="0">
                          <a:solidFill>
                            <a:schemeClr val="tx1">
                              <a:lumMod val="85000"/>
                              <a:lumOff val="15000"/>
                            </a:schemeClr>
                          </a:solidFill>
                          <a:latin typeface="+mn-lt"/>
                          <a:ea typeface="+mn-ea"/>
                          <a:cs typeface="+mn-cs"/>
                        </a:rPr>
                        <a:t>)</a:t>
                      </a:r>
                      <a:r>
                        <a:rPr kumimoji="1" lang="en-US" altLang="ja-JP" sz="1050" kern="1200" dirty="0">
                          <a:solidFill>
                            <a:schemeClr val="tx1">
                              <a:lumMod val="85000"/>
                              <a:lumOff val="15000"/>
                            </a:schemeClr>
                          </a:solidFill>
                          <a:latin typeface="+mn-ea"/>
                          <a:ea typeface="+mn-ea"/>
                          <a:cs typeface="+mn-cs"/>
                        </a:rPr>
                        <a:t>※2※3</a:t>
                      </a:r>
                      <a:endParaRPr kumimoji="1" lang="ja-JP" altLang="en-US" sz="1200" kern="1200" dirty="0">
                        <a:solidFill>
                          <a:schemeClr val="tx1">
                            <a:lumMod val="85000"/>
                            <a:lumOff val="15000"/>
                          </a:schemeClr>
                        </a:solidFill>
                        <a:latin typeface="+mn-ea"/>
                        <a:ea typeface="+mn-ea"/>
                        <a:cs typeface="+mn-cs"/>
                      </a:endParaRPr>
                    </a:p>
                  </a:txBody>
                  <a:tcPr marL="80189" marR="80189" marT="40094" marB="40094">
                    <a:lnL w="12700" cap="flat" cmpd="sng" algn="ctr">
                      <a:solidFill>
                        <a:schemeClr val="accent6"/>
                      </a:solidFill>
                      <a:prstDash val="solid"/>
                      <a:round/>
                      <a:headEnd type="none" w="med" len="med"/>
                      <a:tailEnd type="none" w="med" len="med"/>
                    </a:lnL>
                  </a:tcPr>
                </a:tc>
                <a:extLst>
                  <a:ext uri="{0D108BD9-81ED-4DB2-BD59-A6C34878D82A}">
                    <a16:rowId xmlns:a16="http://schemas.microsoft.com/office/drawing/2014/main" val="3993946543"/>
                  </a:ext>
                </a:extLst>
              </a:tr>
            </a:tbl>
          </a:graphicData>
        </a:graphic>
      </p:graphicFrame>
      <p:sp>
        <p:nvSpPr>
          <p:cNvPr id="14" name="テキスト ボックス 13"/>
          <p:cNvSpPr txBox="1"/>
          <p:nvPr/>
        </p:nvSpPr>
        <p:spPr>
          <a:xfrm>
            <a:off x="204710" y="7490895"/>
            <a:ext cx="7211158" cy="338554"/>
          </a:xfrm>
          <a:prstGeom prst="rect">
            <a:avLst/>
          </a:prstGeom>
          <a:solidFill>
            <a:schemeClr val="accent6">
              <a:lumMod val="75000"/>
            </a:schemeClr>
          </a:solidFill>
          <a:ln>
            <a:noFill/>
          </a:ln>
        </p:spPr>
        <p:txBody>
          <a:bodyPr wrap="square" rtlCol="0">
            <a:spAutoFit/>
          </a:bodyPr>
          <a:lstStyle/>
          <a:p>
            <a:r>
              <a:rPr kumimoji="1" lang="ja-JP" altLang="en-US" sz="1600" b="1" dirty="0">
                <a:solidFill>
                  <a:schemeClr val="bg1"/>
                </a:solidFill>
              </a:rPr>
              <a:t>対象者（全ての項目を満たす方）</a:t>
            </a:r>
          </a:p>
        </p:txBody>
      </p:sp>
      <p:grpSp>
        <p:nvGrpSpPr>
          <p:cNvPr id="15" name="グループ化 14"/>
          <p:cNvGrpSpPr/>
          <p:nvPr/>
        </p:nvGrpSpPr>
        <p:grpSpPr>
          <a:xfrm>
            <a:off x="388118" y="7856492"/>
            <a:ext cx="7151571" cy="1902662"/>
            <a:chOff x="-291293" y="4395020"/>
            <a:chExt cx="8155021" cy="2169627"/>
          </a:xfrm>
        </p:grpSpPr>
        <p:sp>
          <p:nvSpPr>
            <p:cNvPr id="16" name="テキスト ボックス 15"/>
            <p:cNvSpPr txBox="1"/>
            <p:nvPr/>
          </p:nvSpPr>
          <p:spPr>
            <a:xfrm>
              <a:off x="-291293" y="4395020"/>
              <a:ext cx="7318397" cy="1105527"/>
            </a:xfrm>
            <a:prstGeom prst="rect">
              <a:avLst/>
            </a:prstGeom>
            <a:noFill/>
          </p:spPr>
          <p:txBody>
            <a:bodyPr wrap="square" rtlCol="0">
              <a:spAutoFit/>
            </a:bodyPr>
            <a:lstStyle/>
            <a:p>
              <a:pPr hangingPunct="0"/>
              <a:r>
                <a:rPr lang="ja-JP" altLang="en-US" sz="1052" dirty="0"/>
                <a:t>　</a:t>
              </a:r>
              <a:r>
                <a:rPr lang="ja-JP" altLang="en-US" sz="1200" dirty="0"/>
                <a:t>★</a:t>
              </a:r>
              <a:r>
                <a:rPr lang="ja-JP" altLang="en-US" sz="1200" b="1" dirty="0"/>
                <a:t>ウィッグの場合</a:t>
              </a:r>
              <a:endParaRPr lang="en-US" altLang="ja-JP" sz="1200" b="1" dirty="0"/>
            </a:p>
            <a:p>
              <a:pPr hangingPunct="0"/>
              <a:r>
                <a:rPr lang="ja-JP" altLang="en-US" sz="1200" dirty="0"/>
                <a:t>　</a:t>
              </a:r>
              <a:r>
                <a:rPr lang="ja-JP" altLang="ja-JP" sz="1050" dirty="0"/>
                <a:t>（１</a:t>
              </a:r>
              <a:r>
                <a:rPr lang="ja-JP" altLang="en-US" sz="1050" dirty="0"/>
                <a:t>）がんと診断され、</a:t>
              </a:r>
              <a:r>
                <a:rPr lang="ja-JP" altLang="ja-JP" sz="1050" dirty="0"/>
                <a:t>がん治療を受けた方又は受けている方</a:t>
              </a:r>
            </a:p>
            <a:p>
              <a:pPr hangingPunct="0"/>
              <a:r>
                <a:rPr lang="ja-JP" altLang="en-US" sz="1050" dirty="0"/>
                <a:t>　</a:t>
              </a:r>
              <a:r>
                <a:rPr lang="ja-JP" altLang="ja-JP" sz="1050" dirty="0"/>
                <a:t>（２）がん治療に伴い脱毛し、又は脱毛するおそれがあり、ウィッグを必要とする方</a:t>
              </a:r>
            </a:p>
            <a:p>
              <a:pPr hangingPunct="0"/>
              <a:r>
                <a:rPr lang="ja-JP" altLang="en-US" sz="1050" dirty="0"/>
                <a:t>　</a:t>
              </a:r>
              <a:r>
                <a:rPr lang="ja-JP" altLang="ja-JP" sz="1050" dirty="0"/>
                <a:t>（３）福島県内に住所を有する方</a:t>
              </a:r>
            </a:p>
            <a:p>
              <a:pPr hangingPunct="0"/>
              <a:r>
                <a:rPr lang="ja-JP" altLang="en-US" sz="1050" dirty="0"/>
                <a:t>　</a:t>
              </a:r>
              <a:r>
                <a:rPr lang="ja-JP" altLang="ja-JP" sz="1050" dirty="0"/>
                <a:t>（４）福島県でアピアランスケア助成事業によ</a:t>
              </a:r>
              <a:r>
                <a:rPr lang="ja-JP" altLang="en-US" sz="1050" dirty="0"/>
                <a:t>るウィッグ購入</a:t>
              </a:r>
              <a:r>
                <a:rPr lang="ja-JP" altLang="ja-JP" sz="1050" dirty="0"/>
                <a:t>費用の補助を受けていない方</a:t>
              </a:r>
              <a:endParaRPr lang="en-US" altLang="ja-JP" sz="1050" dirty="0"/>
            </a:p>
          </p:txBody>
        </p:sp>
        <p:sp>
          <p:nvSpPr>
            <p:cNvPr id="17" name="テキスト ボックス 16"/>
            <p:cNvSpPr txBox="1"/>
            <p:nvPr/>
          </p:nvSpPr>
          <p:spPr>
            <a:xfrm>
              <a:off x="-267427" y="5459120"/>
              <a:ext cx="8131155" cy="1105527"/>
            </a:xfrm>
            <a:prstGeom prst="rect">
              <a:avLst/>
            </a:prstGeom>
            <a:noFill/>
          </p:spPr>
          <p:txBody>
            <a:bodyPr wrap="square" rtlCol="0">
              <a:spAutoFit/>
            </a:bodyPr>
            <a:lstStyle/>
            <a:p>
              <a:pPr hangingPunct="0"/>
              <a:r>
                <a:rPr lang="ja-JP" altLang="en-US" sz="1052" dirty="0"/>
                <a:t>　</a:t>
              </a:r>
              <a:r>
                <a:rPr lang="ja-JP" altLang="en-US" sz="1200" dirty="0"/>
                <a:t>★</a:t>
              </a:r>
              <a:r>
                <a:rPr lang="ja-JP" altLang="en-US" sz="1200" b="1" dirty="0"/>
                <a:t>乳房補整具の場合</a:t>
              </a:r>
              <a:endParaRPr lang="en-US" altLang="ja-JP" sz="1200" b="1" dirty="0"/>
            </a:p>
            <a:p>
              <a:pPr hangingPunct="0"/>
              <a:r>
                <a:rPr lang="ja-JP" altLang="en-US" sz="1200" dirty="0"/>
                <a:t>　</a:t>
              </a:r>
              <a:r>
                <a:rPr lang="ja-JP" altLang="ja-JP" sz="1050" dirty="0"/>
                <a:t>（１）</a:t>
              </a:r>
              <a:r>
                <a:rPr lang="ja-JP" altLang="en-US" sz="1050" dirty="0"/>
                <a:t>がんと診断され、</a:t>
              </a:r>
              <a:r>
                <a:rPr lang="ja-JP" altLang="ja-JP" sz="1050" dirty="0"/>
                <a:t>がん治療を受けた方又は受けている方</a:t>
              </a:r>
            </a:p>
            <a:p>
              <a:pPr hangingPunct="0"/>
              <a:r>
                <a:rPr lang="ja-JP" altLang="en-US" sz="1050" dirty="0"/>
                <a:t>　</a:t>
              </a:r>
              <a:r>
                <a:rPr lang="ja-JP" altLang="ja-JP" sz="1050" dirty="0"/>
                <a:t>（２）がん治療に伴い乳房を切除し、乳房補整具を必要とする方</a:t>
              </a:r>
            </a:p>
            <a:p>
              <a:pPr hangingPunct="0"/>
              <a:r>
                <a:rPr lang="ja-JP" altLang="en-US" sz="1050" dirty="0"/>
                <a:t>　</a:t>
              </a:r>
              <a:r>
                <a:rPr lang="ja-JP" altLang="ja-JP" sz="1050" dirty="0"/>
                <a:t>（３）申請時に福島県内に住所を有する方</a:t>
              </a:r>
            </a:p>
            <a:p>
              <a:pPr hangingPunct="0"/>
              <a:r>
                <a:rPr lang="ja-JP" altLang="en-US" sz="1050" dirty="0"/>
                <a:t>　</a:t>
              </a:r>
              <a:r>
                <a:rPr lang="ja-JP" altLang="ja-JP" sz="1050" dirty="0"/>
                <a:t>（４）福島県でアピアランスケア助成事業によ</a:t>
              </a:r>
              <a:r>
                <a:rPr lang="ja-JP" altLang="en-US" sz="1050" dirty="0"/>
                <a:t>る同一部位の乳房補整具購入費用</a:t>
              </a:r>
              <a:r>
                <a:rPr lang="ja-JP" altLang="ja-JP" sz="1050" dirty="0"/>
                <a:t>の補助を受けていない方</a:t>
              </a:r>
              <a:endParaRPr lang="en-US" altLang="ja-JP" sz="1050" dirty="0"/>
            </a:p>
          </p:txBody>
        </p:sp>
      </p:grpSp>
      <p:sp>
        <p:nvSpPr>
          <p:cNvPr id="21" name="テキスト ボックス 20"/>
          <p:cNvSpPr txBox="1"/>
          <p:nvPr/>
        </p:nvSpPr>
        <p:spPr>
          <a:xfrm>
            <a:off x="415901" y="6645637"/>
            <a:ext cx="6247915" cy="577081"/>
          </a:xfrm>
          <a:prstGeom prst="rect">
            <a:avLst/>
          </a:prstGeom>
          <a:noFill/>
        </p:spPr>
        <p:txBody>
          <a:bodyPr wrap="square" rtlCol="0">
            <a:spAutoFit/>
          </a:bodyPr>
          <a:lstStyle/>
          <a:p>
            <a:r>
              <a:rPr kumimoji="1" lang="ja-JP" altLang="en-US" sz="1050" dirty="0"/>
              <a:t>　</a:t>
            </a:r>
            <a:r>
              <a:rPr kumimoji="1" lang="en-US" altLang="ja-JP" sz="1050" dirty="0"/>
              <a:t>※</a:t>
            </a:r>
            <a:r>
              <a:rPr kumimoji="1" lang="ja-JP" altLang="en-US" sz="1050" dirty="0"/>
              <a:t>１ 全頭用かつらに限り、附属品は含みません。</a:t>
            </a:r>
            <a:endParaRPr kumimoji="1" lang="en-US" altLang="ja-JP" sz="1050" dirty="0"/>
          </a:p>
          <a:p>
            <a:r>
              <a:rPr kumimoji="1" lang="ja-JP" altLang="en-US" sz="1050" dirty="0"/>
              <a:t>　</a:t>
            </a:r>
            <a:r>
              <a:rPr kumimoji="1" lang="en-US" altLang="ja-JP" sz="1050" dirty="0"/>
              <a:t>※</a:t>
            </a:r>
            <a:r>
              <a:rPr kumimoji="1" lang="ja-JP" altLang="en-US" sz="1050" dirty="0"/>
              <a:t>２ 補整パッドまたは装着型人工乳房に限ります。乳房補整具の下着は含みません。</a:t>
            </a:r>
            <a:endParaRPr kumimoji="1" lang="en-US" altLang="ja-JP" sz="1050" dirty="0"/>
          </a:p>
          <a:p>
            <a:r>
              <a:rPr kumimoji="1" lang="ja-JP" altLang="en-US" sz="1050" dirty="0"/>
              <a:t>　</a:t>
            </a:r>
            <a:r>
              <a:rPr kumimoji="1" lang="en-US" altLang="ja-JP" sz="1050" dirty="0"/>
              <a:t>※</a:t>
            </a:r>
            <a:r>
              <a:rPr kumimoji="1" lang="ja-JP" altLang="en-US" sz="1050" dirty="0"/>
              <a:t>３ 上限額未満であっても補助対象の補整具は１つに限ります。</a:t>
            </a:r>
            <a:endParaRPr kumimoji="1" lang="en-US" altLang="ja-JP" sz="1050" dirty="0"/>
          </a:p>
        </p:txBody>
      </p:sp>
      <p:grpSp>
        <p:nvGrpSpPr>
          <p:cNvPr id="3" name="グループ化 2"/>
          <p:cNvGrpSpPr/>
          <p:nvPr/>
        </p:nvGrpSpPr>
        <p:grpSpPr>
          <a:xfrm>
            <a:off x="204710" y="9761959"/>
            <a:ext cx="7194380" cy="750001"/>
            <a:chOff x="-661875" y="11127560"/>
            <a:chExt cx="8203837" cy="855235"/>
          </a:xfrm>
        </p:grpSpPr>
        <p:sp>
          <p:nvSpPr>
            <p:cNvPr id="6" name="正方形/長方形 5"/>
            <p:cNvSpPr/>
            <p:nvPr/>
          </p:nvSpPr>
          <p:spPr>
            <a:xfrm>
              <a:off x="-661875" y="11127560"/>
              <a:ext cx="8203837" cy="855235"/>
            </a:xfrm>
            <a:prstGeom prst="rec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sz="1579"/>
            </a:p>
          </p:txBody>
        </p:sp>
        <p:grpSp>
          <p:nvGrpSpPr>
            <p:cNvPr id="24" name="グループ化 23"/>
            <p:cNvGrpSpPr/>
            <p:nvPr/>
          </p:nvGrpSpPr>
          <p:grpSpPr>
            <a:xfrm>
              <a:off x="-518383" y="11175358"/>
              <a:ext cx="7897168" cy="771163"/>
              <a:chOff x="-478963" y="9480350"/>
              <a:chExt cx="7897168" cy="771163"/>
            </a:xfrm>
            <a:solidFill>
              <a:schemeClr val="accent6">
                <a:lumMod val="75000"/>
              </a:schemeClr>
            </a:solidFill>
          </p:grpSpPr>
          <p:grpSp>
            <p:nvGrpSpPr>
              <p:cNvPr id="26" name="グループ化 25"/>
              <p:cNvGrpSpPr/>
              <p:nvPr/>
            </p:nvGrpSpPr>
            <p:grpSpPr>
              <a:xfrm>
                <a:off x="-478963" y="9480350"/>
                <a:ext cx="4808432" cy="771163"/>
                <a:chOff x="-507043" y="10079369"/>
                <a:chExt cx="4808432" cy="771163"/>
              </a:xfrm>
              <a:grpFill/>
            </p:grpSpPr>
            <p:sp>
              <p:nvSpPr>
                <p:cNvPr id="29" name="テキスト ボックス 28"/>
                <p:cNvSpPr txBox="1"/>
                <p:nvPr/>
              </p:nvSpPr>
              <p:spPr>
                <a:xfrm>
                  <a:off x="-507043" y="10109587"/>
                  <a:ext cx="4194611" cy="674651"/>
                </a:xfrm>
                <a:prstGeom prst="rect">
                  <a:avLst/>
                </a:prstGeom>
                <a:noFill/>
              </p:spPr>
              <p:txBody>
                <a:bodyPr wrap="square" rtlCol="0">
                  <a:spAutoFit/>
                </a:bodyPr>
                <a:lstStyle/>
                <a:p>
                  <a:r>
                    <a:rPr kumimoji="1" lang="ja-JP" altLang="en-US" sz="1403" b="1" dirty="0">
                      <a:solidFill>
                        <a:schemeClr val="bg1"/>
                      </a:solidFill>
                    </a:rPr>
                    <a:t>申請書様式ダウンロード</a:t>
                  </a:r>
                  <a:r>
                    <a:rPr kumimoji="1" lang="ja-JP" altLang="en-US" sz="1100" b="1" dirty="0">
                      <a:solidFill>
                        <a:schemeClr val="bg1"/>
                      </a:solidFill>
                    </a:rPr>
                    <a:t>は</a:t>
                  </a:r>
                  <a:r>
                    <a:rPr kumimoji="1" lang="ja-JP" altLang="en-US" sz="1403" b="1" dirty="0">
                      <a:solidFill>
                        <a:schemeClr val="bg1"/>
                      </a:solidFill>
                    </a:rPr>
                    <a:t>こちら</a:t>
                  </a:r>
                  <a:r>
                    <a:rPr kumimoji="1" lang="ja-JP" altLang="en-US" sz="1100" b="1" dirty="0">
                      <a:solidFill>
                        <a:schemeClr val="bg1"/>
                      </a:solidFill>
                    </a:rPr>
                    <a:t>から</a:t>
                  </a:r>
                  <a:endParaRPr kumimoji="1" lang="en-US" altLang="ja-JP" sz="1100" b="1" dirty="0">
                    <a:solidFill>
                      <a:schemeClr val="bg1"/>
                    </a:solidFill>
                  </a:endParaRPr>
                </a:p>
                <a:p>
                  <a:r>
                    <a:rPr kumimoji="1" lang="ja-JP" altLang="en-US" sz="921" dirty="0">
                      <a:solidFill>
                        <a:schemeClr val="bg1"/>
                      </a:solidFill>
                    </a:rPr>
                    <a:t>（福島県ホームページ）</a:t>
                  </a:r>
                  <a:endParaRPr kumimoji="1" lang="en-US" altLang="ja-JP" sz="921" dirty="0">
                    <a:solidFill>
                      <a:schemeClr val="bg1"/>
                    </a:solidFill>
                  </a:endParaRPr>
                </a:p>
                <a:p>
                  <a:r>
                    <a:rPr kumimoji="1" lang="en-US" altLang="ja-JP" sz="921" dirty="0">
                      <a:solidFill>
                        <a:schemeClr val="bg1"/>
                      </a:solidFill>
                    </a:rPr>
                    <a:t> https://www.pref.fukushima.lg.jp/sec/21045c/appearance-care.html</a:t>
                  </a:r>
                </a:p>
              </p:txBody>
            </p:sp>
            <p:pic>
              <p:nvPicPr>
                <p:cNvPr id="30" name="図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30226" y="10079369"/>
                  <a:ext cx="771163" cy="771163"/>
                </a:xfrm>
                <a:prstGeom prst="rect">
                  <a:avLst/>
                </a:prstGeom>
                <a:grpFill/>
              </p:spPr>
            </p:pic>
          </p:grpSp>
          <p:sp>
            <p:nvSpPr>
              <p:cNvPr id="27" name="テキスト ボックス 26"/>
              <p:cNvSpPr txBox="1"/>
              <p:nvPr/>
            </p:nvSpPr>
            <p:spPr>
              <a:xfrm>
                <a:off x="4583809" y="9706906"/>
                <a:ext cx="2155025" cy="289908"/>
              </a:xfrm>
              <a:prstGeom prst="rect">
                <a:avLst/>
              </a:prstGeom>
              <a:solidFill>
                <a:schemeClr val="bg1"/>
              </a:solidFill>
              <a:ln>
                <a:solidFill>
                  <a:schemeClr val="tx1"/>
                </a:solidFill>
              </a:ln>
            </p:spPr>
            <p:txBody>
              <a:bodyPr wrap="square" rtlCol="0">
                <a:spAutoFit/>
              </a:bodyPr>
              <a:lstStyle/>
              <a:p>
                <a:r>
                  <a:rPr kumimoji="1" lang="ja-JP" altLang="en-US" sz="1052" b="1" dirty="0"/>
                  <a:t>福島県　アピアランスケア</a:t>
                </a:r>
                <a:endParaRPr kumimoji="1" lang="ja-JP" altLang="en-US" sz="877" b="1" dirty="0"/>
              </a:p>
            </p:txBody>
          </p:sp>
          <p:sp>
            <p:nvSpPr>
              <p:cNvPr id="28" name="テキスト ボックス 27"/>
              <p:cNvSpPr txBox="1"/>
              <p:nvPr/>
            </p:nvSpPr>
            <p:spPr>
              <a:xfrm>
                <a:off x="6667692" y="9713303"/>
                <a:ext cx="750513" cy="289908"/>
              </a:xfrm>
              <a:prstGeom prst="rect">
                <a:avLst/>
              </a:prstGeom>
              <a:solidFill>
                <a:schemeClr val="tx1">
                  <a:lumMod val="85000"/>
                  <a:lumOff val="15000"/>
                </a:schemeClr>
              </a:solidFill>
              <a:ln>
                <a:solidFill>
                  <a:schemeClr val="tx1"/>
                </a:solidFill>
              </a:ln>
            </p:spPr>
            <p:txBody>
              <a:bodyPr wrap="square" rtlCol="0">
                <a:spAutoFit/>
              </a:bodyPr>
              <a:lstStyle/>
              <a:p>
                <a:pPr algn="ctr"/>
                <a:r>
                  <a:rPr kumimoji="1" lang="ja-JP" altLang="en-US" sz="1052" b="1" dirty="0">
                    <a:solidFill>
                      <a:schemeClr val="bg1"/>
                    </a:solidFill>
                  </a:rPr>
                  <a:t>検 索</a:t>
                </a:r>
              </a:p>
            </p:txBody>
          </p:sp>
        </p:grpSp>
      </p:grpSp>
      <mc:AlternateContent xmlns:mc="http://schemas.openxmlformats.org/markup-compatibility/2006" xmlns:p14="http://schemas.microsoft.com/office/powerpoint/2010/main">
        <mc:Choice Requires="p14">
          <p:contentPart p14:bwMode="auto" r:id="rId4">
            <p14:nvContentPartPr>
              <p14:cNvPr id="39" name="インク 38"/>
              <p14:cNvContentPartPr/>
              <p14:nvPr/>
            </p14:nvContentPartPr>
            <p14:xfrm>
              <a:off x="-2264778" y="1071943"/>
              <a:ext cx="316" cy="316"/>
            </p14:xfrm>
          </p:contentPart>
        </mc:Choice>
        <mc:Fallback xmlns="">
          <p:pic>
            <p:nvPicPr>
              <p:cNvPr id="39" name="インク 38"/>
              <p:cNvPicPr/>
              <p:nvPr/>
            </p:nvPicPr>
            <p:blipFill>
              <a:blip r:embed="rId5"/>
              <a:stretch>
                <a:fillRect/>
              </a:stretch>
            </p:blipFill>
            <p:spPr>
              <a:xfrm>
                <a:off x="-2291006" y="1045715"/>
                <a:ext cx="52772" cy="52772"/>
              </a:xfrm>
              <a:prstGeom prst="rect">
                <a:avLst/>
              </a:prstGeom>
            </p:spPr>
          </p:pic>
        </mc:Fallback>
      </mc:AlternateContent>
      <p:sp>
        <p:nvSpPr>
          <p:cNvPr id="2" name="正方形/長方形 1"/>
          <p:cNvSpPr/>
          <p:nvPr/>
        </p:nvSpPr>
        <p:spPr>
          <a:xfrm rot="5400000">
            <a:off x="-78610" y="941521"/>
            <a:ext cx="2158588" cy="71325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79"/>
          </a:p>
        </p:txBody>
      </p:sp>
      <p:sp>
        <p:nvSpPr>
          <p:cNvPr id="4" name="テキスト ボックス 3"/>
          <p:cNvSpPr txBox="1"/>
          <p:nvPr/>
        </p:nvSpPr>
        <p:spPr>
          <a:xfrm>
            <a:off x="584416" y="347770"/>
            <a:ext cx="832536" cy="2180015"/>
          </a:xfrm>
          <a:prstGeom prst="rect">
            <a:avLst/>
          </a:prstGeom>
          <a:noFill/>
        </p:spPr>
        <p:txBody>
          <a:bodyPr vert="eaVert" wrap="square" rtlCol="0">
            <a:spAutoFit/>
          </a:bodyPr>
          <a:lstStyle/>
          <a:p>
            <a:r>
              <a:rPr kumimoji="1" lang="ja-JP" altLang="en-US" sz="2105" dirty="0">
                <a:latin typeface="UD デジタル 教科書体 NK-B" panose="02020700000000000000" pitchFamily="18" charset="-128"/>
                <a:ea typeface="UD デジタル 教科書体 NK-B" panose="02020700000000000000" pitchFamily="18" charset="-128"/>
              </a:rPr>
              <a:t>いつも</a:t>
            </a:r>
            <a:endParaRPr kumimoji="1" lang="en-US" altLang="ja-JP" sz="2105" dirty="0">
              <a:latin typeface="UD デジタル 教科書体 NK-B" panose="02020700000000000000" pitchFamily="18" charset="-128"/>
              <a:ea typeface="UD デジタル 教科書体 NK-B" panose="02020700000000000000" pitchFamily="18" charset="-128"/>
            </a:endParaRPr>
          </a:p>
          <a:p>
            <a:r>
              <a:rPr kumimoji="1" lang="ja-JP" altLang="en-US" sz="2105" dirty="0">
                <a:latin typeface="UD デジタル 教科書体 NK-B" panose="02020700000000000000" pitchFamily="18" charset="-128"/>
                <a:ea typeface="UD デジタル 教科書体 NK-B" panose="02020700000000000000" pitchFamily="18" charset="-128"/>
              </a:rPr>
              <a:t>　　　自分らしく</a:t>
            </a:r>
            <a:r>
              <a:rPr kumimoji="1" lang="ja-JP" altLang="en-US" sz="1579" dirty="0">
                <a:latin typeface="UD デジタル 教科書体 NK-B" panose="02020700000000000000" pitchFamily="18" charset="-128"/>
                <a:ea typeface="UD デジタル 教科書体 NK-B" panose="02020700000000000000" pitchFamily="18" charset="-128"/>
              </a:rPr>
              <a:t>。</a:t>
            </a:r>
          </a:p>
        </p:txBody>
      </p:sp>
      <p:sp>
        <p:nvSpPr>
          <p:cNvPr id="5" name="テキスト ボックス 4"/>
          <p:cNvSpPr txBox="1"/>
          <p:nvPr/>
        </p:nvSpPr>
        <p:spPr>
          <a:xfrm>
            <a:off x="8175793" y="3933484"/>
            <a:ext cx="6923798" cy="1085810"/>
          </a:xfrm>
          <a:prstGeom prst="rect">
            <a:avLst/>
          </a:prstGeom>
          <a:noFill/>
          <a:ln>
            <a:noFill/>
          </a:ln>
        </p:spPr>
        <p:txBody>
          <a:bodyPr wrap="square" rtlCol="0">
            <a:spAutoFit/>
          </a:bodyPr>
          <a:lstStyle/>
          <a:p>
            <a:pPr algn="ctr"/>
            <a:r>
              <a:rPr kumimoji="1" lang="ja-JP" altLang="en-US" sz="2456" b="1" dirty="0">
                <a:ln>
                  <a:solidFill>
                    <a:schemeClr val="accent6">
                      <a:lumMod val="75000"/>
                    </a:schemeClr>
                  </a:solidFill>
                </a:ln>
                <a:solidFill>
                  <a:schemeClr val="bg1"/>
                </a:solidFill>
                <a:latin typeface="メイリオ" panose="020B0604030504040204" pitchFamily="50" charset="-128"/>
                <a:ea typeface="メイリオ" panose="020B0604030504040204" pitchFamily="50" charset="-128"/>
              </a:rPr>
              <a:t>福島県</a:t>
            </a:r>
            <a:endParaRPr kumimoji="1" lang="en-US" altLang="ja-JP" sz="2456" b="1" dirty="0">
              <a:ln>
                <a:solidFill>
                  <a:schemeClr val="accent6">
                    <a:lumMod val="75000"/>
                  </a:schemeClr>
                </a:solidFill>
              </a:ln>
              <a:solidFill>
                <a:schemeClr val="bg1"/>
              </a:solidFill>
              <a:latin typeface="メイリオ" panose="020B0604030504040204" pitchFamily="50" charset="-128"/>
              <a:ea typeface="メイリオ" panose="020B0604030504040204" pitchFamily="50" charset="-128"/>
            </a:endParaRPr>
          </a:p>
          <a:p>
            <a:pPr algn="ctr"/>
            <a:r>
              <a:rPr kumimoji="1" lang="ja-JP" altLang="en-US" sz="4000" b="1" dirty="0">
                <a:ln>
                  <a:solidFill>
                    <a:schemeClr val="accent6">
                      <a:lumMod val="75000"/>
                    </a:schemeClr>
                  </a:solidFill>
                </a:ln>
                <a:solidFill>
                  <a:schemeClr val="bg1"/>
                </a:solidFill>
                <a:latin typeface="メイリオ" panose="020B0604030504040204" pitchFamily="50" charset="-128"/>
                <a:ea typeface="メイリオ" panose="020B0604030504040204" pitchFamily="50" charset="-128"/>
              </a:rPr>
              <a:t>アピアランスケア助成事業</a:t>
            </a:r>
          </a:p>
        </p:txBody>
      </p:sp>
      <p:sp>
        <p:nvSpPr>
          <p:cNvPr id="9" name="テキスト ボックス 8"/>
          <p:cNvSpPr txBox="1"/>
          <p:nvPr/>
        </p:nvSpPr>
        <p:spPr>
          <a:xfrm>
            <a:off x="5499692" y="6012319"/>
            <a:ext cx="1790258" cy="415498"/>
          </a:xfrm>
          <a:prstGeom prst="rect">
            <a:avLst/>
          </a:prstGeom>
          <a:solidFill>
            <a:schemeClr val="bg1"/>
          </a:solidFill>
          <a:ln w="19050">
            <a:solidFill>
              <a:schemeClr val="accent6">
                <a:lumMod val="75000"/>
              </a:schemeClr>
            </a:solidFill>
          </a:ln>
        </p:spPr>
        <p:txBody>
          <a:bodyPr wrap="square" rtlCol="0">
            <a:spAutoFit/>
          </a:bodyPr>
          <a:lstStyle/>
          <a:p>
            <a:r>
              <a:rPr kumimoji="1" lang="ja-JP" altLang="en-US" sz="1050" dirty="0">
                <a:solidFill>
                  <a:schemeClr val="tx1">
                    <a:lumMod val="85000"/>
                    <a:lumOff val="15000"/>
                  </a:schemeClr>
                </a:solidFill>
              </a:rPr>
              <a:t>ウィッグと乳房補整具の</a:t>
            </a:r>
            <a:endParaRPr kumimoji="1" lang="en-US" altLang="ja-JP" sz="1050" dirty="0">
              <a:solidFill>
                <a:schemeClr val="tx1">
                  <a:lumMod val="85000"/>
                  <a:lumOff val="15000"/>
                </a:schemeClr>
              </a:solidFill>
            </a:endParaRPr>
          </a:p>
          <a:p>
            <a:r>
              <a:rPr kumimoji="1" lang="ja-JP" altLang="en-US" sz="1050" dirty="0">
                <a:solidFill>
                  <a:schemeClr val="tx1">
                    <a:lumMod val="85000"/>
                    <a:lumOff val="15000"/>
                  </a:schemeClr>
                </a:solidFill>
              </a:rPr>
              <a:t>重複補助は可能です</a:t>
            </a:r>
          </a:p>
        </p:txBody>
      </p:sp>
      <p:grpSp>
        <p:nvGrpSpPr>
          <p:cNvPr id="42" name="グループ化 41"/>
          <p:cNvGrpSpPr/>
          <p:nvPr/>
        </p:nvGrpSpPr>
        <p:grpSpPr>
          <a:xfrm>
            <a:off x="6132521" y="8206479"/>
            <a:ext cx="1346975" cy="1086092"/>
            <a:chOff x="1118205" y="2699910"/>
            <a:chExt cx="3442864" cy="2584612"/>
          </a:xfrm>
        </p:grpSpPr>
        <p:sp>
          <p:nvSpPr>
            <p:cNvPr id="43" name="楕円 42"/>
            <p:cNvSpPr/>
            <p:nvPr/>
          </p:nvSpPr>
          <p:spPr>
            <a:xfrm>
              <a:off x="1332906" y="2699910"/>
              <a:ext cx="2922261" cy="2584612"/>
            </a:xfrm>
            <a:prstGeom prst="ellipse">
              <a:avLst/>
            </a:prstGeom>
            <a:solidFill>
              <a:schemeClr val="accent4">
                <a:lumMod val="60000"/>
                <a:lumOff val="40000"/>
              </a:schemeClr>
            </a:solidFill>
            <a:ln w="79375" cmpd="dbl">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79"/>
            </a:p>
          </p:txBody>
        </p:sp>
        <p:sp>
          <p:nvSpPr>
            <p:cNvPr id="44" name="テキスト ボックス 43"/>
            <p:cNvSpPr txBox="1"/>
            <p:nvPr/>
          </p:nvSpPr>
          <p:spPr>
            <a:xfrm>
              <a:off x="1118205" y="3178127"/>
              <a:ext cx="3442864" cy="1794447"/>
            </a:xfrm>
            <a:prstGeom prst="rect">
              <a:avLst/>
            </a:prstGeom>
            <a:noFill/>
          </p:spPr>
          <p:txBody>
            <a:bodyPr wrap="square" rtlCol="0">
              <a:spAutoFit/>
            </a:bodyPr>
            <a:lstStyle/>
            <a:p>
              <a:pPr algn="ctr"/>
              <a:r>
                <a:rPr kumimoji="1" lang="ja-JP" altLang="en-US" sz="1400" b="1" dirty="0">
                  <a:solidFill>
                    <a:schemeClr val="tx1">
                      <a:lumMod val="85000"/>
                      <a:lumOff val="15000"/>
                    </a:schemeClr>
                  </a:solidFill>
                  <a:latin typeface="UD デジタル 教科書体 NP-B" panose="02020700000000000000" pitchFamily="18" charset="-128"/>
                  <a:ea typeface="UD デジタル 教科書体 NP-B" panose="02020700000000000000" pitchFamily="18" charset="-128"/>
                </a:rPr>
                <a:t>令和８年</a:t>
              </a:r>
              <a:endParaRPr kumimoji="1" lang="en-US" altLang="ja-JP" sz="1400" b="1" dirty="0">
                <a:solidFill>
                  <a:schemeClr val="tx1">
                    <a:lumMod val="85000"/>
                    <a:lumOff val="15000"/>
                  </a:schemeClr>
                </a:solidFill>
                <a:latin typeface="UD デジタル 教科書体 NP-B" panose="02020700000000000000" pitchFamily="18" charset="-128"/>
                <a:ea typeface="UD デジタル 教科書体 NP-B" panose="02020700000000000000" pitchFamily="18" charset="-128"/>
              </a:endParaRPr>
            </a:p>
            <a:p>
              <a:pPr algn="ctr"/>
              <a:r>
                <a:rPr kumimoji="1" lang="ja-JP" altLang="en-US" b="1" dirty="0">
                  <a:solidFill>
                    <a:schemeClr val="tx1">
                      <a:lumMod val="85000"/>
                      <a:lumOff val="15000"/>
                    </a:schemeClr>
                  </a:solidFill>
                  <a:latin typeface="UD デジタル 教科書体 NP-B" panose="02020700000000000000" pitchFamily="18" charset="-128"/>
                  <a:ea typeface="UD デジタル 教科書体 NP-B" panose="02020700000000000000" pitchFamily="18" charset="-128"/>
                </a:rPr>
                <a:t>３</a:t>
              </a:r>
              <a:r>
                <a:rPr kumimoji="1" lang="ja-JP" altLang="en-US" sz="1100" b="1" dirty="0">
                  <a:solidFill>
                    <a:schemeClr val="tx1">
                      <a:lumMod val="85000"/>
                      <a:lumOff val="15000"/>
                    </a:schemeClr>
                  </a:solidFill>
                  <a:latin typeface="UD デジタル 教科書体 NP-B" panose="02020700000000000000" pitchFamily="18" charset="-128"/>
                  <a:ea typeface="UD デジタル 教科書体 NP-B" panose="02020700000000000000" pitchFamily="18" charset="-128"/>
                </a:rPr>
                <a:t>月</a:t>
              </a:r>
              <a:r>
                <a:rPr kumimoji="1" lang="ja-JP" altLang="en-US" b="1" dirty="0">
                  <a:solidFill>
                    <a:schemeClr val="tx1">
                      <a:lumMod val="85000"/>
                      <a:lumOff val="15000"/>
                    </a:schemeClr>
                  </a:solidFill>
                  <a:latin typeface="UD デジタル 教科書体 NP-B" panose="02020700000000000000" pitchFamily="18" charset="-128"/>
                  <a:ea typeface="UD デジタル 教科書体 NP-B" panose="02020700000000000000" pitchFamily="18" charset="-128"/>
                </a:rPr>
                <a:t>３１</a:t>
              </a:r>
              <a:r>
                <a:rPr kumimoji="1" lang="ja-JP" altLang="en-US" sz="1100" b="1" dirty="0">
                  <a:solidFill>
                    <a:schemeClr val="tx1">
                      <a:lumMod val="85000"/>
                      <a:lumOff val="15000"/>
                    </a:schemeClr>
                  </a:solidFill>
                  <a:latin typeface="UD デジタル 教科書体 NP-B" panose="02020700000000000000" pitchFamily="18" charset="-128"/>
                  <a:ea typeface="UD デジタル 教科書体 NP-B" panose="02020700000000000000" pitchFamily="18" charset="-128"/>
                </a:rPr>
                <a:t>日</a:t>
              </a:r>
              <a:r>
                <a:rPr kumimoji="1" lang="ja-JP" altLang="en-US" b="1" dirty="0">
                  <a:solidFill>
                    <a:schemeClr val="tx1">
                      <a:lumMod val="85000"/>
                      <a:lumOff val="15000"/>
                    </a:schemeClr>
                  </a:solidFill>
                  <a:latin typeface="UD デジタル 教科書体 NP-B" panose="02020700000000000000" pitchFamily="18" charset="-128"/>
                  <a:ea typeface="UD デジタル 教科書体 NP-B" panose="02020700000000000000" pitchFamily="18" charset="-128"/>
                </a:rPr>
                <a:t> </a:t>
              </a:r>
              <a:endParaRPr kumimoji="1" lang="en-US" altLang="ja-JP" b="1" dirty="0">
                <a:solidFill>
                  <a:schemeClr val="tx1">
                    <a:lumMod val="85000"/>
                    <a:lumOff val="15000"/>
                  </a:schemeClr>
                </a:solidFill>
                <a:latin typeface="UD デジタル 教科書体 NP-B" panose="02020700000000000000" pitchFamily="18" charset="-128"/>
                <a:ea typeface="UD デジタル 教科書体 NP-B" panose="02020700000000000000" pitchFamily="18" charset="-128"/>
              </a:endParaRPr>
            </a:p>
            <a:p>
              <a:pPr algn="ctr"/>
              <a:r>
                <a:rPr kumimoji="1" lang="ja-JP" altLang="en-US" sz="1100" b="1" dirty="0">
                  <a:solidFill>
                    <a:schemeClr val="tx1">
                      <a:lumMod val="85000"/>
                      <a:lumOff val="15000"/>
                    </a:schemeClr>
                  </a:solidFill>
                  <a:latin typeface="UD デジタル 教科書体 NP-B" panose="02020700000000000000" pitchFamily="18" charset="-128"/>
                  <a:ea typeface="UD デジタル 教科書体 NP-B" panose="02020700000000000000" pitchFamily="18" charset="-128"/>
                </a:rPr>
                <a:t>まで</a:t>
              </a:r>
              <a:endParaRPr kumimoji="1" lang="ja-JP" altLang="en-US" b="1" dirty="0">
                <a:solidFill>
                  <a:schemeClr val="tx1">
                    <a:lumMod val="85000"/>
                    <a:lumOff val="15000"/>
                  </a:schemeClr>
                </a:solidFill>
                <a:latin typeface="UD デジタル 教科書体 NP-B" panose="02020700000000000000" pitchFamily="18" charset="-128"/>
                <a:ea typeface="UD デジタル 教科書体 NP-B" panose="02020700000000000000" pitchFamily="18" charset="-128"/>
              </a:endParaRPr>
            </a:p>
          </p:txBody>
        </p:sp>
      </p:grpSp>
      <p:sp>
        <p:nvSpPr>
          <p:cNvPr id="31" name="テキスト ボックス 30"/>
          <p:cNvSpPr txBox="1"/>
          <p:nvPr/>
        </p:nvSpPr>
        <p:spPr>
          <a:xfrm>
            <a:off x="-2780351" y="4223682"/>
            <a:ext cx="1169235" cy="470257"/>
          </a:xfrm>
          <a:prstGeom prst="rect">
            <a:avLst/>
          </a:prstGeom>
          <a:noFill/>
          <a:ln>
            <a:noFill/>
          </a:ln>
        </p:spPr>
        <p:txBody>
          <a:bodyPr wrap="square" rtlCol="0">
            <a:spAutoFit/>
          </a:bodyPr>
          <a:lstStyle/>
          <a:p>
            <a:pPr algn="ctr"/>
            <a:r>
              <a:rPr kumimoji="1" lang="ja-JP" altLang="en-US" sz="2456" b="1" dirty="0">
                <a:solidFill>
                  <a:schemeClr val="tx1">
                    <a:lumMod val="85000"/>
                    <a:lumOff val="15000"/>
                  </a:schemeClr>
                </a:solidFill>
                <a:latin typeface="メイリオ" panose="020B0604030504040204" pitchFamily="50" charset="-128"/>
                <a:ea typeface="メイリオ" panose="020B0604030504040204" pitchFamily="50" charset="-128"/>
              </a:rPr>
              <a:t>福島県</a:t>
            </a:r>
            <a:endParaRPr kumimoji="1" lang="en-US" altLang="ja-JP" sz="2456" b="1"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32" name="テキスト ボックス 31"/>
          <p:cNvSpPr txBox="1"/>
          <p:nvPr/>
        </p:nvSpPr>
        <p:spPr>
          <a:xfrm>
            <a:off x="551178" y="7090741"/>
            <a:ext cx="5273718" cy="362215"/>
          </a:xfrm>
          <a:prstGeom prst="rect">
            <a:avLst/>
          </a:prstGeom>
          <a:noFill/>
        </p:spPr>
        <p:txBody>
          <a:bodyPr wrap="square" rtlCol="0">
            <a:spAutoFit/>
          </a:bodyPr>
          <a:lstStyle/>
          <a:p>
            <a:pPr algn="just"/>
            <a:endParaRPr kumimoji="1" lang="en-US" altLang="ja-JP" sz="526" dirty="0"/>
          </a:p>
          <a:p>
            <a:pPr algn="just"/>
            <a:r>
              <a:rPr kumimoji="1" lang="en-US" altLang="ja-JP" sz="1228" b="1" u="sng" dirty="0"/>
              <a:t>※</a:t>
            </a:r>
            <a:r>
              <a:rPr kumimoji="1" lang="ja-JP" altLang="en-US" sz="1228" b="1" u="sng" dirty="0"/>
              <a:t>令和７年４月１日～令和８年３月３１日までに購入した補整具が対象。</a:t>
            </a:r>
          </a:p>
        </p:txBody>
      </p:sp>
      <p:sp>
        <p:nvSpPr>
          <p:cNvPr id="33" name="テキスト ボックス 32"/>
          <p:cNvSpPr txBox="1"/>
          <p:nvPr/>
        </p:nvSpPr>
        <p:spPr>
          <a:xfrm>
            <a:off x="9765839" y="218856"/>
            <a:ext cx="1165851" cy="470257"/>
          </a:xfrm>
          <a:prstGeom prst="rect">
            <a:avLst/>
          </a:prstGeom>
          <a:noFill/>
          <a:ln>
            <a:noFill/>
          </a:ln>
        </p:spPr>
        <p:txBody>
          <a:bodyPr wrap="square" rtlCol="0">
            <a:spAutoFit/>
          </a:bodyPr>
          <a:lstStyle/>
          <a:p>
            <a:pPr algn="ctr"/>
            <a:r>
              <a:rPr kumimoji="1" lang="ja-JP" altLang="en-US" sz="2456" b="1" dirty="0">
                <a:ln>
                  <a:solidFill>
                    <a:schemeClr val="accent6">
                      <a:lumMod val="75000"/>
                    </a:schemeClr>
                  </a:solidFill>
                </a:ln>
                <a:solidFill>
                  <a:schemeClr val="bg1"/>
                </a:solidFill>
                <a:latin typeface="メイリオ" panose="020B0604030504040204" pitchFamily="50" charset="-128"/>
                <a:ea typeface="メイリオ" panose="020B0604030504040204" pitchFamily="50" charset="-128"/>
              </a:rPr>
              <a:t>福島県</a:t>
            </a:r>
            <a:endParaRPr kumimoji="1" lang="en-US" altLang="ja-JP" sz="2456" b="1" dirty="0">
              <a:ln>
                <a:solidFill>
                  <a:schemeClr val="accent6">
                    <a:lumMod val="75000"/>
                  </a:schemeClr>
                </a:solidFill>
              </a:ln>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69632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900927" y="208564"/>
            <a:ext cx="5749578" cy="523220"/>
          </a:xfrm>
          <a:prstGeom prst="rect">
            <a:avLst/>
          </a:prstGeom>
          <a:noFill/>
        </p:spPr>
        <p:txBody>
          <a:bodyPr wrap="square" rtlCol="0">
            <a:spAutoFit/>
          </a:bodyPr>
          <a:lstStyle/>
          <a:p>
            <a:pPr algn="ctr"/>
            <a:r>
              <a:rPr kumimoji="1" lang="ja-JP" altLang="en-US" sz="2800" b="1" dirty="0"/>
              <a:t>福島県アピアランスケア助成事業</a:t>
            </a:r>
            <a:endParaRPr kumimoji="1" lang="en-US" altLang="ja-JP" sz="2800" b="1" dirty="0"/>
          </a:p>
        </p:txBody>
      </p:sp>
      <p:grpSp>
        <p:nvGrpSpPr>
          <p:cNvPr id="32" name="グループ化 31"/>
          <p:cNvGrpSpPr/>
          <p:nvPr/>
        </p:nvGrpSpPr>
        <p:grpSpPr>
          <a:xfrm>
            <a:off x="4002022" y="7467657"/>
            <a:ext cx="3402440" cy="2075268"/>
            <a:chOff x="808701" y="10398111"/>
            <a:chExt cx="3879842" cy="1746775"/>
          </a:xfrm>
        </p:grpSpPr>
        <p:sp>
          <p:nvSpPr>
            <p:cNvPr id="14" name="テキスト ボックス 13"/>
            <p:cNvSpPr txBox="1"/>
            <p:nvPr/>
          </p:nvSpPr>
          <p:spPr>
            <a:xfrm>
              <a:off x="808701" y="10398111"/>
              <a:ext cx="3841687" cy="282266"/>
            </a:xfrm>
            <a:prstGeom prst="rect">
              <a:avLst/>
            </a:prstGeom>
            <a:solidFill>
              <a:schemeClr val="accent6">
                <a:lumMod val="75000"/>
              </a:schemeClr>
            </a:solidFill>
            <a:ln>
              <a:noFill/>
            </a:ln>
          </p:spPr>
          <p:txBody>
            <a:bodyPr wrap="square" rtlCol="0">
              <a:spAutoFit/>
            </a:bodyPr>
            <a:lstStyle/>
            <a:p>
              <a:r>
                <a:rPr kumimoji="1" lang="ja-JP" altLang="en-US" sz="1600" b="1" dirty="0">
                  <a:solidFill>
                    <a:schemeClr val="bg1"/>
                  </a:solidFill>
                </a:rPr>
                <a:t>申請先・お問い合わせ先</a:t>
              </a:r>
            </a:p>
          </p:txBody>
        </p:sp>
        <p:sp>
          <p:nvSpPr>
            <p:cNvPr id="16" name="テキスト ボックス 15"/>
            <p:cNvSpPr txBox="1"/>
            <p:nvPr/>
          </p:nvSpPr>
          <p:spPr>
            <a:xfrm>
              <a:off x="917709" y="10716446"/>
              <a:ext cx="3770834" cy="1428440"/>
            </a:xfrm>
            <a:prstGeom prst="rect">
              <a:avLst/>
            </a:prstGeom>
            <a:noFill/>
          </p:spPr>
          <p:txBody>
            <a:bodyPr wrap="square" rtlCol="0">
              <a:spAutoFit/>
            </a:bodyPr>
            <a:lstStyle/>
            <a:p>
              <a:r>
                <a:rPr kumimoji="1" lang="ja-JP" altLang="en-US" sz="1600" b="1" dirty="0"/>
                <a:t>宛先：</a:t>
              </a:r>
              <a:r>
                <a:rPr kumimoji="1" lang="ja-JP" altLang="en-US" b="1" dirty="0"/>
                <a:t>〒</a:t>
              </a:r>
              <a:r>
                <a:rPr kumimoji="1" lang="en-US" altLang="ja-JP" b="1" dirty="0"/>
                <a:t>960-8670</a:t>
              </a:r>
              <a:r>
                <a:rPr kumimoji="1" lang="ja-JP" altLang="en-US" dirty="0"/>
                <a:t>　</a:t>
              </a:r>
              <a:endParaRPr kumimoji="1" lang="en-US" altLang="ja-JP" dirty="0"/>
            </a:p>
            <a:p>
              <a:r>
                <a:rPr kumimoji="1" lang="en-US" altLang="ja-JP" dirty="0"/>
                <a:t>          </a:t>
              </a:r>
              <a:r>
                <a:rPr kumimoji="1" lang="ja-JP" altLang="en-US" dirty="0"/>
                <a:t>   </a:t>
              </a:r>
              <a:r>
                <a:rPr kumimoji="1" lang="en-US" altLang="ja-JP" dirty="0"/>
                <a:t> </a:t>
              </a:r>
              <a:r>
                <a:rPr kumimoji="1" lang="ja-JP" altLang="en-US" sz="1600" b="1" dirty="0"/>
                <a:t>福島市杉妻町２番１６号</a:t>
              </a:r>
              <a:endParaRPr kumimoji="1" lang="en-US" altLang="ja-JP" sz="1600" b="1" dirty="0"/>
            </a:p>
            <a:p>
              <a:r>
                <a:rPr kumimoji="1" lang="ja-JP" altLang="en-US" sz="1600" b="1" dirty="0"/>
                <a:t>                福島県 地域医療課</a:t>
              </a:r>
              <a:endParaRPr kumimoji="1" lang="en-US" altLang="ja-JP" sz="1600" b="1" dirty="0"/>
            </a:p>
            <a:p>
              <a:r>
                <a:rPr kumimoji="1" lang="ja-JP" altLang="en-US" sz="1228" dirty="0"/>
                <a:t> </a:t>
              </a:r>
              <a:endParaRPr kumimoji="1" lang="en-US" altLang="ja-JP" sz="1228" dirty="0"/>
            </a:p>
            <a:p>
              <a:r>
                <a:rPr kumimoji="1" lang="ja-JP" altLang="en-US" sz="1600" b="1" dirty="0"/>
                <a:t>電話：０２４ー５２１ー７２２１</a:t>
              </a:r>
              <a:endParaRPr kumimoji="1" lang="en-US" altLang="ja-JP" sz="1600" b="1" dirty="0"/>
            </a:p>
            <a:p>
              <a:r>
                <a:rPr kumimoji="1" lang="ja-JP" altLang="en-US" sz="1052" b="1" dirty="0"/>
                <a:t>                      </a:t>
              </a:r>
              <a:r>
                <a:rPr kumimoji="1" lang="ja-JP" altLang="en-US" sz="1200" b="1" dirty="0"/>
                <a:t>月曜日～金曜日　</a:t>
              </a:r>
              <a:r>
                <a:rPr kumimoji="1" lang="en-US" altLang="ja-JP" sz="1200" b="1" dirty="0"/>
                <a:t>8</a:t>
              </a:r>
              <a:r>
                <a:rPr kumimoji="1" lang="ja-JP" altLang="en-US" sz="1200" b="1" dirty="0"/>
                <a:t>：</a:t>
              </a:r>
              <a:r>
                <a:rPr kumimoji="1" lang="en-US" altLang="ja-JP" sz="1200" b="1" dirty="0"/>
                <a:t>30</a:t>
              </a:r>
              <a:r>
                <a:rPr kumimoji="1" lang="ja-JP" altLang="en-US" sz="1200" b="1" dirty="0"/>
                <a:t>～</a:t>
              </a:r>
              <a:r>
                <a:rPr kumimoji="1" lang="en-US" altLang="ja-JP" sz="1200" b="1" dirty="0"/>
                <a:t>17</a:t>
              </a:r>
              <a:r>
                <a:rPr kumimoji="1" lang="ja-JP" altLang="en-US" sz="1200" b="1" dirty="0"/>
                <a:t>：</a:t>
              </a:r>
              <a:r>
                <a:rPr kumimoji="1" lang="en-US" altLang="ja-JP" sz="1200" b="1" dirty="0"/>
                <a:t>15</a:t>
              </a:r>
            </a:p>
            <a:p>
              <a:r>
                <a:rPr kumimoji="1" lang="ja-JP" altLang="en-US" sz="1200" b="1" dirty="0"/>
                <a:t>　　　　（祝日を除く）</a:t>
              </a:r>
            </a:p>
          </p:txBody>
        </p:sp>
      </p:grpSp>
      <p:grpSp>
        <p:nvGrpSpPr>
          <p:cNvPr id="27" name="グループ化 26"/>
          <p:cNvGrpSpPr/>
          <p:nvPr/>
        </p:nvGrpSpPr>
        <p:grpSpPr>
          <a:xfrm>
            <a:off x="10581770" y="6356684"/>
            <a:ext cx="3121932" cy="1833836"/>
            <a:chOff x="3093029" y="9867980"/>
            <a:chExt cx="3559976" cy="2091144"/>
          </a:xfrm>
        </p:grpSpPr>
        <p:sp>
          <p:nvSpPr>
            <p:cNvPr id="22" name="テキスト ボックス 21"/>
            <p:cNvSpPr txBox="1"/>
            <p:nvPr/>
          </p:nvSpPr>
          <p:spPr>
            <a:xfrm>
              <a:off x="3093029" y="9867980"/>
              <a:ext cx="3559976" cy="2091144"/>
            </a:xfrm>
            <a:prstGeom prst="rect">
              <a:avLst/>
            </a:prstGeom>
            <a:noFill/>
            <a:ln>
              <a:solidFill>
                <a:schemeClr val="tx1"/>
              </a:solidFill>
            </a:ln>
          </p:spPr>
          <p:txBody>
            <a:bodyPr wrap="square" rtlCol="0">
              <a:spAutoFit/>
            </a:bodyPr>
            <a:lstStyle/>
            <a:p>
              <a:endParaRPr kumimoji="1" lang="en-US" altLang="ja-JP" sz="351" dirty="0"/>
            </a:p>
            <a:p>
              <a:r>
                <a:rPr kumimoji="1" lang="ja-JP" altLang="en-US" sz="965" b="1" dirty="0"/>
                <a:t>「ふくしま県のがん情報をあなたへ」</a:t>
              </a:r>
              <a:endParaRPr kumimoji="1" lang="en-US" altLang="ja-JP" sz="965" b="1" dirty="0"/>
            </a:p>
            <a:p>
              <a:endParaRPr kumimoji="1" lang="en-US" altLang="ja-JP" sz="351" dirty="0"/>
            </a:p>
            <a:p>
              <a:r>
                <a:rPr kumimoji="1" lang="ja-JP" altLang="en-US" sz="965" dirty="0"/>
                <a:t>アピアランスケア助成金のほかに、</a:t>
              </a:r>
              <a:endParaRPr kumimoji="1" lang="en-US" altLang="ja-JP" sz="965" dirty="0"/>
            </a:p>
            <a:p>
              <a:r>
                <a:rPr kumimoji="1" lang="ja-JP" altLang="en-US" sz="965" dirty="0"/>
                <a:t>がん患者やご家族の方に向けた情報パンフレットです。ぜひご活用ください。</a:t>
              </a:r>
              <a:endParaRPr kumimoji="1" lang="en-US" altLang="ja-JP" sz="965" dirty="0"/>
            </a:p>
            <a:p>
              <a:endParaRPr kumimoji="1" lang="en-US" altLang="ja-JP" sz="965" dirty="0"/>
            </a:p>
            <a:p>
              <a:endParaRPr kumimoji="1" lang="en-US" altLang="ja-JP" sz="965" dirty="0"/>
            </a:p>
            <a:p>
              <a:endParaRPr kumimoji="1" lang="en-US" altLang="ja-JP" sz="965" dirty="0"/>
            </a:p>
            <a:p>
              <a:endParaRPr kumimoji="1" lang="en-US" altLang="ja-JP" sz="965" dirty="0"/>
            </a:p>
            <a:p>
              <a:endParaRPr kumimoji="1" lang="en-US" altLang="ja-JP" sz="965" dirty="0"/>
            </a:p>
            <a:p>
              <a:endParaRPr kumimoji="1" lang="en-US" altLang="ja-JP" sz="965" dirty="0"/>
            </a:p>
            <a:p>
              <a:endParaRPr kumimoji="1" lang="ja-JP" altLang="en-US" sz="965" dirty="0"/>
            </a:p>
          </p:txBody>
        </p:sp>
        <p:pic>
          <p:nvPicPr>
            <p:cNvPr id="23" name="図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83081" y="10959048"/>
              <a:ext cx="992024" cy="992024"/>
            </a:xfrm>
            <a:prstGeom prst="rect">
              <a:avLst/>
            </a:prstGeom>
          </p:spPr>
        </p:pic>
        <p:pic>
          <p:nvPicPr>
            <p:cNvPr id="24" name="図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97885" y="10772864"/>
              <a:ext cx="905804" cy="1144340"/>
            </a:xfrm>
            <a:prstGeom prst="rect">
              <a:avLst/>
            </a:prstGeom>
          </p:spPr>
        </p:pic>
      </p:grpSp>
      <p:grpSp>
        <p:nvGrpSpPr>
          <p:cNvPr id="44" name="グループ化 43"/>
          <p:cNvGrpSpPr/>
          <p:nvPr/>
        </p:nvGrpSpPr>
        <p:grpSpPr>
          <a:xfrm>
            <a:off x="199022" y="1749371"/>
            <a:ext cx="7166978" cy="2630625"/>
            <a:chOff x="-485195" y="8084814"/>
            <a:chExt cx="8172589" cy="2850578"/>
          </a:xfrm>
        </p:grpSpPr>
        <p:sp>
          <p:nvSpPr>
            <p:cNvPr id="15" name="テキスト ボックス 14"/>
            <p:cNvSpPr txBox="1"/>
            <p:nvPr/>
          </p:nvSpPr>
          <p:spPr>
            <a:xfrm>
              <a:off x="-485195" y="8084814"/>
              <a:ext cx="8172589" cy="363389"/>
            </a:xfrm>
            <a:prstGeom prst="rect">
              <a:avLst/>
            </a:prstGeom>
            <a:solidFill>
              <a:schemeClr val="accent6">
                <a:lumMod val="75000"/>
              </a:schemeClr>
            </a:solidFill>
            <a:ln>
              <a:noFill/>
            </a:ln>
          </p:spPr>
          <p:txBody>
            <a:bodyPr wrap="square" rtlCol="0">
              <a:spAutoFit/>
            </a:bodyPr>
            <a:lstStyle/>
            <a:p>
              <a:r>
                <a:rPr kumimoji="1" lang="ja-JP" altLang="en-US" sz="1600" b="1" dirty="0">
                  <a:solidFill>
                    <a:schemeClr val="bg1"/>
                  </a:solidFill>
                </a:rPr>
                <a:t>申請に必要なものリスト</a:t>
              </a:r>
              <a:endParaRPr kumimoji="1" lang="en-US" altLang="ja-JP" sz="1600" b="1" dirty="0">
                <a:solidFill>
                  <a:schemeClr val="bg1"/>
                </a:solidFill>
              </a:endParaRPr>
            </a:p>
          </p:txBody>
        </p:sp>
        <p:sp>
          <p:nvSpPr>
            <p:cNvPr id="17" name="テキスト ボックス 16"/>
            <p:cNvSpPr txBox="1"/>
            <p:nvPr/>
          </p:nvSpPr>
          <p:spPr>
            <a:xfrm>
              <a:off x="-426784" y="8450741"/>
              <a:ext cx="4024835" cy="2484651"/>
            </a:xfrm>
            <a:prstGeom prst="rect">
              <a:avLst/>
            </a:prstGeom>
            <a:noFill/>
          </p:spPr>
          <p:txBody>
            <a:bodyPr wrap="square" rtlCol="0">
              <a:spAutoFit/>
            </a:bodyPr>
            <a:lstStyle/>
            <a:p>
              <a:r>
                <a:rPr kumimoji="1" lang="ja-JP" altLang="en-US" sz="789" dirty="0"/>
                <a:t>　    ↓書類の</a:t>
              </a:r>
              <a:r>
                <a:rPr kumimoji="1" lang="ja-JP" altLang="en-US" sz="900" dirty="0"/>
                <a:t>✔</a:t>
              </a:r>
              <a:r>
                <a:rPr kumimoji="1" lang="ja-JP" altLang="en-US" sz="789" dirty="0"/>
                <a:t>用にご活用ください</a:t>
              </a:r>
              <a:endParaRPr kumimoji="1" lang="en-US" altLang="ja-JP" sz="500" dirty="0"/>
            </a:p>
            <a:p>
              <a:endParaRPr kumimoji="1" lang="ja-JP" altLang="en-US" sz="100" dirty="0"/>
            </a:p>
            <a:p>
              <a:r>
                <a:rPr kumimoji="1" lang="ja-JP" altLang="en-US" sz="1400" dirty="0"/>
                <a:t>①□ 申請書</a:t>
              </a:r>
              <a:endParaRPr kumimoji="1" lang="en-US" altLang="ja-JP" sz="1400" dirty="0"/>
            </a:p>
            <a:p>
              <a:endParaRPr kumimoji="1" lang="en-US" altLang="ja-JP" sz="700" dirty="0"/>
            </a:p>
            <a:p>
              <a:r>
                <a:rPr kumimoji="1" lang="ja-JP" altLang="en-US" sz="1400" dirty="0"/>
                <a:t>②□ 診断書や治療計画説明書の写し等</a:t>
              </a:r>
              <a:endParaRPr kumimoji="1" lang="en-US" altLang="ja-JP" sz="1400" dirty="0"/>
            </a:p>
            <a:p>
              <a:endParaRPr kumimoji="1" lang="en-US" altLang="ja-JP" sz="700" dirty="0"/>
            </a:p>
            <a:p>
              <a:r>
                <a:rPr kumimoji="1" lang="ja-JP" altLang="en-US" sz="1400" dirty="0"/>
                <a:t>③□ 領収証（原本）</a:t>
              </a:r>
              <a:endParaRPr kumimoji="1" lang="en-US" altLang="ja-JP" sz="1400" dirty="0"/>
            </a:p>
            <a:p>
              <a:endParaRPr kumimoji="1" lang="en-US" altLang="ja-JP" sz="700" dirty="0"/>
            </a:p>
            <a:p>
              <a:r>
                <a:rPr kumimoji="1" lang="ja-JP" altLang="en-US" sz="1400" dirty="0"/>
                <a:t>④□ 住民票</a:t>
              </a:r>
              <a:r>
                <a:rPr kumimoji="1" lang="ja-JP" altLang="en-US" sz="1050" dirty="0"/>
                <a:t>（マイナンバーの記載がないもの）</a:t>
              </a:r>
              <a:r>
                <a:rPr kumimoji="1" lang="ja-JP" altLang="en-US" sz="1400" dirty="0"/>
                <a:t>や</a:t>
              </a:r>
              <a:endParaRPr kumimoji="1" lang="en-US" altLang="ja-JP" sz="1400" dirty="0"/>
            </a:p>
            <a:p>
              <a:r>
                <a:rPr kumimoji="1" lang="ja-JP" altLang="en-US" sz="1400" dirty="0"/>
                <a:t>　　 運転免許証等の写し</a:t>
              </a:r>
              <a:endParaRPr kumimoji="1" lang="en-US" altLang="ja-JP" sz="1400" dirty="0"/>
            </a:p>
            <a:p>
              <a:endParaRPr kumimoji="1" lang="en-US" altLang="ja-JP" sz="700" dirty="0"/>
            </a:p>
            <a:p>
              <a:r>
                <a:rPr kumimoji="1" lang="ja-JP" altLang="en-US" sz="1400" dirty="0"/>
                <a:t>⑤□ 請求書</a:t>
              </a:r>
              <a:endParaRPr kumimoji="1" lang="en-US" altLang="ja-JP" sz="1400" dirty="0"/>
            </a:p>
            <a:p>
              <a:endParaRPr kumimoji="1" lang="en-US" altLang="ja-JP" sz="700" dirty="0"/>
            </a:p>
            <a:p>
              <a:r>
                <a:rPr kumimoji="1" lang="ja-JP" altLang="en-US" sz="1400" dirty="0"/>
                <a:t>⑥□ 通帳の写し</a:t>
              </a:r>
              <a:endParaRPr kumimoji="1" lang="en-US" altLang="ja-JP" sz="1400" dirty="0"/>
            </a:p>
          </p:txBody>
        </p:sp>
        <p:grpSp>
          <p:nvGrpSpPr>
            <p:cNvPr id="30" name="グループ化 29"/>
            <p:cNvGrpSpPr/>
            <p:nvPr/>
          </p:nvGrpSpPr>
          <p:grpSpPr>
            <a:xfrm>
              <a:off x="3264508" y="8576541"/>
              <a:ext cx="4385040" cy="2217846"/>
              <a:chOff x="3281440" y="8890123"/>
              <a:chExt cx="4517751" cy="2217846"/>
            </a:xfrm>
          </p:grpSpPr>
          <p:sp>
            <p:nvSpPr>
              <p:cNvPr id="3" name="テキスト ボックス 2"/>
              <p:cNvSpPr txBox="1"/>
              <p:nvPr/>
            </p:nvSpPr>
            <p:spPr>
              <a:xfrm>
                <a:off x="3484998" y="8890123"/>
                <a:ext cx="4314193" cy="2217846"/>
              </a:xfrm>
              <a:prstGeom prst="rect">
                <a:avLst/>
              </a:prstGeom>
              <a:noFill/>
              <a:ln w="28575">
                <a:solidFill>
                  <a:schemeClr val="accent6">
                    <a:lumMod val="75000"/>
                  </a:schemeClr>
                </a:solidFill>
              </a:ln>
            </p:spPr>
            <p:txBody>
              <a:bodyPr wrap="square" rtlCol="0">
                <a:spAutoFit/>
              </a:bodyPr>
              <a:lstStyle/>
              <a:p>
                <a:endParaRPr kumimoji="1" lang="en-US" altLang="ja-JP" sz="500" dirty="0"/>
              </a:p>
              <a:p>
                <a:r>
                  <a:rPr kumimoji="1" lang="ja-JP" altLang="en-US" sz="1400" dirty="0"/>
                  <a:t> 　 　</a:t>
                </a:r>
                <a:r>
                  <a:rPr kumimoji="1" lang="ja-JP" altLang="en-US" b="1" u="sng" dirty="0"/>
                  <a:t>②</a:t>
                </a:r>
                <a:r>
                  <a:rPr kumimoji="1" lang="ja-JP" altLang="en-US" sz="1200" b="1" u="sng" dirty="0"/>
                  <a:t>の</a:t>
                </a:r>
                <a:r>
                  <a:rPr kumimoji="1" lang="ja-JP" altLang="en-US" b="1" u="sng" dirty="0"/>
                  <a:t>ポイント</a:t>
                </a:r>
                <a:endParaRPr kumimoji="1" lang="en-US" altLang="ja-JP" b="1" u="sng" dirty="0"/>
              </a:p>
              <a:p>
                <a:r>
                  <a:rPr kumimoji="1" lang="ja-JP" altLang="en-US" sz="1400" dirty="0"/>
                  <a:t>　　  </a:t>
                </a:r>
                <a:r>
                  <a:rPr kumimoji="1" lang="ja-JP" altLang="en-US" sz="1200" dirty="0"/>
                  <a:t>以下が分かる書類を提出してください</a:t>
                </a:r>
                <a:endParaRPr kumimoji="1" lang="en-US" altLang="ja-JP" sz="1200" dirty="0"/>
              </a:p>
              <a:p>
                <a:endParaRPr kumimoji="1" lang="en-US" altLang="ja-JP" sz="700" b="1" u="sng" dirty="0"/>
              </a:p>
              <a:p>
                <a:r>
                  <a:rPr kumimoji="1" lang="ja-JP" altLang="en-US" sz="1200" b="1" dirty="0"/>
                  <a:t>　　   </a:t>
                </a:r>
                <a:r>
                  <a:rPr kumimoji="1" lang="ja-JP" altLang="en-US" sz="1200" b="1" u="sng" dirty="0"/>
                  <a:t>★ウィッグ</a:t>
                </a:r>
                <a:endParaRPr kumimoji="1" lang="en-US" altLang="ja-JP" sz="1200" b="1" u="sng" dirty="0"/>
              </a:p>
              <a:p>
                <a:r>
                  <a:rPr kumimoji="1" lang="ja-JP" altLang="en-US" sz="2000" b="1" dirty="0"/>
                  <a:t> 　  </a:t>
                </a:r>
                <a:r>
                  <a:rPr kumimoji="1" lang="ja-JP" altLang="en-US" sz="1200" b="1" dirty="0"/>
                  <a:t>病名</a:t>
                </a:r>
                <a:r>
                  <a:rPr kumimoji="1" lang="ja-JP" altLang="en-US" sz="1200" dirty="0"/>
                  <a:t>と</a:t>
                </a:r>
                <a:r>
                  <a:rPr kumimoji="1" lang="ja-JP" altLang="en-US" sz="1200" b="1" dirty="0"/>
                  <a:t>脱毛</a:t>
                </a:r>
                <a:r>
                  <a:rPr kumimoji="1" lang="ja-JP" altLang="en-US" sz="1200" dirty="0"/>
                  <a:t>の原因となった</a:t>
                </a:r>
                <a:r>
                  <a:rPr kumimoji="1" lang="ja-JP" altLang="en-US" sz="1200" b="1" dirty="0"/>
                  <a:t>治療内容</a:t>
                </a:r>
                <a:endParaRPr kumimoji="1" lang="en-US" altLang="ja-JP" sz="1200" b="1" dirty="0"/>
              </a:p>
              <a:p>
                <a:r>
                  <a:rPr kumimoji="1" lang="ja-JP" altLang="en-US" sz="1200" b="1" dirty="0"/>
                  <a:t>　　（放射線治療や化学療法）</a:t>
                </a:r>
                <a:r>
                  <a:rPr kumimoji="1" lang="ja-JP" altLang="en-US" sz="1200" dirty="0"/>
                  <a:t>が</a:t>
                </a:r>
                <a:r>
                  <a:rPr kumimoji="1" lang="ja-JP" altLang="en-US" sz="1200" b="1" dirty="0"/>
                  <a:t>分かるもの</a:t>
                </a:r>
                <a:endParaRPr kumimoji="1" lang="en-US" altLang="ja-JP" sz="1200" b="1" dirty="0"/>
              </a:p>
              <a:p>
                <a:endParaRPr kumimoji="1" lang="en-US" altLang="ja-JP" sz="1000" dirty="0"/>
              </a:p>
              <a:p>
                <a:r>
                  <a:rPr kumimoji="1" lang="ja-JP" altLang="en-US" sz="1200" b="1" dirty="0"/>
                  <a:t>　   　</a:t>
                </a:r>
                <a:r>
                  <a:rPr kumimoji="1" lang="ja-JP" altLang="en-US" sz="1200" b="1" u="sng" dirty="0"/>
                  <a:t>★乳房補整具</a:t>
                </a:r>
                <a:endParaRPr kumimoji="1" lang="en-US" altLang="ja-JP" sz="1200" b="1" u="sng" dirty="0"/>
              </a:p>
              <a:p>
                <a:r>
                  <a:rPr kumimoji="1" lang="ja-JP" altLang="en-US" sz="1200" b="1" dirty="0"/>
                  <a:t> 　　  病名</a:t>
                </a:r>
                <a:r>
                  <a:rPr kumimoji="1" lang="ja-JP" altLang="en-US" sz="1200" dirty="0"/>
                  <a:t>と</a:t>
                </a:r>
                <a:r>
                  <a:rPr kumimoji="1" lang="ja-JP" altLang="en-US" sz="1200" b="1" dirty="0"/>
                  <a:t>乳房切除術を受けたこと</a:t>
                </a:r>
                <a:r>
                  <a:rPr kumimoji="1" lang="ja-JP" altLang="en-US" sz="1200" dirty="0"/>
                  <a:t>が</a:t>
                </a:r>
                <a:r>
                  <a:rPr kumimoji="1" lang="ja-JP" altLang="en-US" sz="1200" b="1" dirty="0"/>
                  <a:t>分かるもの</a:t>
                </a:r>
                <a:endParaRPr kumimoji="1" lang="en-US" altLang="ja-JP" sz="1200" b="1" dirty="0"/>
              </a:p>
              <a:p>
                <a:endParaRPr kumimoji="1" lang="en-US" altLang="ja-JP" sz="500" b="1" dirty="0"/>
              </a:p>
            </p:txBody>
          </p:sp>
          <p:sp>
            <p:nvSpPr>
              <p:cNvPr id="26" name="二等辺三角形 25"/>
              <p:cNvSpPr/>
              <p:nvPr/>
            </p:nvSpPr>
            <p:spPr>
              <a:xfrm rot="16200000">
                <a:off x="3292228" y="9323197"/>
                <a:ext cx="182259" cy="203835"/>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79"/>
              </a:p>
            </p:txBody>
          </p:sp>
        </p:grpSp>
      </p:grpSp>
      <p:grpSp>
        <p:nvGrpSpPr>
          <p:cNvPr id="63" name="グループ化 62"/>
          <p:cNvGrpSpPr/>
          <p:nvPr/>
        </p:nvGrpSpPr>
        <p:grpSpPr>
          <a:xfrm>
            <a:off x="4019274" y="5986892"/>
            <a:ext cx="3339500" cy="1264895"/>
            <a:chOff x="-475534" y="10511037"/>
            <a:chExt cx="3808076" cy="1442380"/>
          </a:xfrm>
        </p:grpSpPr>
        <p:sp>
          <p:nvSpPr>
            <p:cNvPr id="31" name="テキスト ボックス 30"/>
            <p:cNvSpPr txBox="1"/>
            <p:nvPr/>
          </p:nvSpPr>
          <p:spPr>
            <a:xfrm>
              <a:off x="-475534" y="10511037"/>
              <a:ext cx="3808076" cy="382401"/>
            </a:xfrm>
            <a:prstGeom prst="rect">
              <a:avLst/>
            </a:prstGeom>
            <a:solidFill>
              <a:schemeClr val="accent6">
                <a:lumMod val="75000"/>
              </a:schemeClr>
            </a:solidFill>
            <a:ln>
              <a:noFill/>
            </a:ln>
          </p:spPr>
          <p:txBody>
            <a:bodyPr wrap="square" rtlCol="0">
              <a:spAutoFit/>
            </a:bodyPr>
            <a:lstStyle/>
            <a:p>
              <a:r>
                <a:rPr kumimoji="1" lang="ja-JP" altLang="en-US" sz="1600" b="1" dirty="0">
                  <a:solidFill>
                    <a:schemeClr val="bg1"/>
                  </a:solidFill>
                </a:rPr>
                <a:t>申請期限</a:t>
              </a:r>
            </a:p>
          </p:txBody>
        </p:sp>
        <p:sp>
          <p:nvSpPr>
            <p:cNvPr id="33" name="テキスト ボックス 32"/>
            <p:cNvSpPr txBox="1"/>
            <p:nvPr/>
          </p:nvSpPr>
          <p:spPr>
            <a:xfrm>
              <a:off x="-335443" y="11076011"/>
              <a:ext cx="3093913" cy="877406"/>
            </a:xfrm>
            <a:prstGeom prst="rect">
              <a:avLst/>
            </a:prstGeom>
            <a:noFill/>
          </p:spPr>
          <p:txBody>
            <a:bodyPr wrap="square" rtlCol="0">
              <a:spAutoFit/>
            </a:bodyPr>
            <a:lstStyle/>
            <a:p>
              <a:r>
                <a:rPr kumimoji="1" lang="ja-JP" altLang="en-US" sz="2200" b="1" dirty="0"/>
                <a:t>令和８年</a:t>
              </a:r>
              <a:endParaRPr kumimoji="1" lang="en-US" altLang="ja-JP" sz="2200" b="1" dirty="0"/>
            </a:p>
            <a:p>
              <a:r>
                <a:rPr kumimoji="1" lang="ja-JP" altLang="en-US" sz="2200" b="1" dirty="0"/>
                <a:t>３月３１日 まで</a:t>
              </a:r>
            </a:p>
          </p:txBody>
        </p:sp>
      </p:grpSp>
      <p:sp>
        <p:nvSpPr>
          <p:cNvPr id="35" name="テキスト ボックス 34"/>
          <p:cNvSpPr txBox="1"/>
          <p:nvPr/>
        </p:nvSpPr>
        <p:spPr>
          <a:xfrm>
            <a:off x="199022" y="4400489"/>
            <a:ext cx="7159478" cy="335348"/>
          </a:xfrm>
          <a:prstGeom prst="rect">
            <a:avLst/>
          </a:prstGeom>
          <a:solidFill>
            <a:schemeClr val="accent6">
              <a:lumMod val="75000"/>
            </a:schemeClr>
          </a:solidFill>
          <a:ln>
            <a:noFill/>
          </a:ln>
        </p:spPr>
        <p:txBody>
          <a:bodyPr wrap="square" rtlCol="0">
            <a:spAutoFit/>
          </a:bodyPr>
          <a:lstStyle/>
          <a:p>
            <a:r>
              <a:rPr kumimoji="1" lang="ja-JP" altLang="en-US" sz="1600" b="1" dirty="0">
                <a:solidFill>
                  <a:schemeClr val="bg1"/>
                </a:solidFill>
              </a:rPr>
              <a:t>補助金申請の流れ</a:t>
            </a:r>
            <a:r>
              <a:rPr kumimoji="1" lang="ja-JP" altLang="en-US" sz="1400" b="1" dirty="0">
                <a:solidFill>
                  <a:schemeClr val="bg1"/>
                </a:solidFill>
              </a:rPr>
              <a:t>（郵送</a:t>
            </a:r>
            <a:r>
              <a:rPr kumimoji="1" lang="ja-JP" altLang="en-US" sz="1100" b="1" dirty="0">
                <a:solidFill>
                  <a:schemeClr val="bg1"/>
                </a:solidFill>
              </a:rPr>
              <a:t>又は</a:t>
            </a:r>
            <a:r>
              <a:rPr kumimoji="1" lang="ja-JP" altLang="en-US" sz="1400" b="1" dirty="0">
                <a:solidFill>
                  <a:schemeClr val="bg1"/>
                </a:solidFill>
              </a:rPr>
              <a:t>直接提出）</a:t>
            </a:r>
          </a:p>
        </p:txBody>
      </p:sp>
      <p:pic>
        <p:nvPicPr>
          <p:cNvPr id="37" name="図 36"/>
          <p:cNvPicPr>
            <a:picLocks noChangeAspect="1"/>
          </p:cNvPicPr>
          <p:nvPr/>
        </p:nvPicPr>
        <p:blipFill rotWithShape="1">
          <a:blip r:embed="rId4" cstate="print">
            <a:biLevel thresh="75000"/>
            <a:extLst>
              <a:ext uri="{BEBA8EAE-BF5A-486C-A8C5-ECC9F3942E4B}">
                <a14:imgProps xmlns:a14="http://schemas.microsoft.com/office/drawing/2010/main">
                  <a14:imgLayer r:embed="rId5">
                    <a14:imgEffect>
                      <a14:backgroundRemoval t="26538" b="88385" l="24212" r="83705">
                        <a14:foregroundMark x1="48655" y1="45538" x2="48655" y2="45538"/>
                        <a14:foregroundMark x1="58904" y1="76027" x2="58904" y2="76027"/>
                        <a14:foregroundMark x1="80745" y1="84472" x2="80745" y2="84472"/>
                      </a14:backgroundRemoval>
                    </a14:imgEffect>
                  </a14:imgLayer>
                </a14:imgProps>
              </a:ext>
              <a:ext uri="{28A0092B-C50C-407E-A947-70E740481C1C}">
                <a14:useLocalDpi xmlns:a14="http://schemas.microsoft.com/office/drawing/2010/main" val="0"/>
              </a:ext>
            </a:extLst>
          </a:blip>
          <a:srcRect l="23332" t="27545" r="16305" b="11124"/>
          <a:stretch/>
        </p:blipFill>
        <p:spPr>
          <a:xfrm flipH="1">
            <a:off x="6668027" y="5056643"/>
            <a:ext cx="353564" cy="358962"/>
          </a:xfrm>
          <a:prstGeom prst="rect">
            <a:avLst/>
          </a:prstGeom>
        </p:spPr>
      </p:pic>
      <p:pic>
        <p:nvPicPr>
          <p:cNvPr id="43" name="図 42"/>
          <p:cNvPicPr>
            <a:picLocks noChangeAspect="1"/>
          </p:cNvPicPr>
          <p:nvPr/>
        </p:nvPicPr>
        <p:blipFill>
          <a:blip r:embed="rId6" cstate="print">
            <a:extLst>
              <a:ext uri="{BEBA8EAE-BF5A-486C-A8C5-ECC9F3942E4B}">
                <a14:imgProps xmlns:a14="http://schemas.microsoft.com/office/drawing/2010/main">
                  <a14:imgLayer r:embed="rId7">
                    <a14:imgEffect>
                      <a14:backgroundRemoval t="10000" b="90000" l="9923" r="90000">
                        <a14:foregroundMark x1="54538" y1="40000" x2="54538" y2="40000"/>
                      </a14:backgroundRemoval>
                    </a14:imgEffect>
                  </a14:imgLayer>
                </a14:imgProps>
              </a:ext>
              <a:ext uri="{28A0092B-C50C-407E-A947-70E740481C1C}">
                <a14:useLocalDpi xmlns:a14="http://schemas.microsoft.com/office/drawing/2010/main" val="0"/>
              </a:ext>
            </a:extLst>
          </a:blip>
          <a:stretch>
            <a:fillRect/>
          </a:stretch>
        </p:blipFill>
        <p:spPr>
          <a:xfrm>
            <a:off x="352294" y="4818204"/>
            <a:ext cx="769766" cy="769766"/>
          </a:xfrm>
          <a:prstGeom prst="rect">
            <a:avLst/>
          </a:prstGeom>
        </p:spPr>
      </p:pic>
      <p:grpSp>
        <p:nvGrpSpPr>
          <p:cNvPr id="46" name="グループ化 45"/>
          <p:cNvGrpSpPr/>
          <p:nvPr/>
        </p:nvGrpSpPr>
        <p:grpSpPr>
          <a:xfrm>
            <a:off x="693590" y="4916940"/>
            <a:ext cx="1335056" cy="700833"/>
            <a:chOff x="163182" y="3965836"/>
            <a:chExt cx="2231541" cy="799167"/>
          </a:xfrm>
        </p:grpSpPr>
        <p:sp>
          <p:nvSpPr>
            <p:cNvPr id="45" name="テキスト ボックス 44"/>
            <p:cNvSpPr txBox="1"/>
            <p:nvPr/>
          </p:nvSpPr>
          <p:spPr>
            <a:xfrm>
              <a:off x="163182" y="3965836"/>
              <a:ext cx="2231541" cy="799167"/>
            </a:xfrm>
            <a:prstGeom prst="rect">
              <a:avLst/>
            </a:prstGeom>
            <a:noFill/>
          </p:spPr>
          <p:txBody>
            <a:bodyPr wrap="square" rtlCol="0">
              <a:spAutoFit/>
            </a:bodyPr>
            <a:lstStyle/>
            <a:p>
              <a:r>
                <a:rPr kumimoji="1" lang="ja-JP" altLang="en-US" sz="702" dirty="0">
                  <a:solidFill>
                    <a:schemeClr val="tx1">
                      <a:lumMod val="85000"/>
                      <a:lumOff val="15000"/>
                    </a:schemeClr>
                  </a:solidFill>
                </a:rPr>
                <a:t>　　　</a:t>
              </a:r>
              <a:r>
                <a:rPr kumimoji="1" lang="ja-JP" altLang="en-US" sz="1000" dirty="0">
                  <a:solidFill>
                    <a:schemeClr val="tx1">
                      <a:lumMod val="85000"/>
                      <a:lumOff val="15000"/>
                    </a:schemeClr>
                  </a:solidFill>
                </a:rPr>
                <a:t>上記</a:t>
              </a:r>
              <a:r>
                <a:rPr kumimoji="1" lang="ja-JP" altLang="en-US" sz="1200" b="1" dirty="0">
                  <a:solidFill>
                    <a:schemeClr val="tx1">
                      <a:lumMod val="85000"/>
                      <a:lumOff val="15000"/>
                    </a:schemeClr>
                  </a:solidFill>
                </a:rPr>
                <a:t>①②③④</a:t>
              </a:r>
              <a:endParaRPr kumimoji="1" lang="en-US" altLang="ja-JP" sz="1200" b="1" dirty="0">
                <a:solidFill>
                  <a:schemeClr val="tx1">
                    <a:lumMod val="85000"/>
                    <a:lumOff val="15000"/>
                  </a:schemeClr>
                </a:solidFill>
              </a:endParaRPr>
            </a:p>
            <a:p>
              <a:pPr algn="ctr"/>
              <a:endParaRPr kumimoji="1" lang="en-US" altLang="ja-JP" sz="1052" dirty="0">
                <a:solidFill>
                  <a:schemeClr val="tx1">
                    <a:lumMod val="85000"/>
                    <a:lumOff val="15000"/>
                  </a:schemeClr>
                </a:solidFill>
              </a:endParaRPr>
            </a:p>
            <a:p>
              <a:pPr algn="ctr"/>
              <a:endParaRPr kumimoji="1" lang="en-US" altLang="ja-JP" sz="702" dirty="0">
                <a:solidFill>
                  <a:schemeClr val="tx1">
                    <a:lumMod val="85000"/>
                    <a:lumOff val="15000"/>
                  </a:schemeClr>
                </a:solidFill>
              </a:endParaRPr>
            </a:p>
            <a:p>
              <a:r>
                <a:rPr kumimoji="1" lang="ja-JP" altLang="en-US" sz="877" dirty="0">
                  <a:solidFill>
                    <a:schemeClr val="tx1">
                      <a:lumMod val="85000"/>
                      <a:lumOff val="15000"/>
                    </a:schemeClr>
                  </a:solidFill>
                </a:rPr>
                <a:t>　　　     </a:t>
              </a:r>
              <a:r>
                <a:rPr kumimoji="1" lang="ja-JP" altLang="en-US" sz="1000" b="1" dirty="0">
                  <a:solidFill>
                    <a:schemeClr val="tx1">
                      <a:lumMod val="85000"/>
                      <a:lumOff val="15000"/>
                    </a:schemeClr>
                  </a:solidFill>
                </a:rPr>
                <a:t>交付申請</a:t>
              </a:r>
            </a:p>
          </p:txBody>
        </p:sp>
        <p:sp>
          <p:nvSpPr>
            <p:cNvPr id="41" name="右矢印 40"/>
            <p:cNvSpPr/>
            <p:nvPr/>
          </p:nvSpPr>
          <p:spPr>
            <a:xfrm flipV="1">
              <a:off x="1027710" y="4237916"/>
              <a:ext cx="940196" cy="242107"/>
            </a:xfrm>
            <a:prstGeom prst="rightArrow">
              <a:avLst/>
            </a:prstGeom>
            <a:noFill/>
            <a:ln>
              <a:solidFill>
                <a:schemeClr val="tx1">
                  <a:lumMod val="85000"/>
                  <a:lumOff val="1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579"/>
            </a:p>
          </p:txBody>
        </p:sp>
      </p:grpSp>
      <p:grpSp>
        <p:nvGrpSpPr>
          <p:cNvPr id="51" name="グループ化 50"/>
          <p:cNvGrpSpPr/>
          <p:nvPr/>
        </p:nvGrpSpPr>
        <p:grpSpPr>
          <a:xfrm>
            <a:off x="2580870" y="5148745"/>
            <a:ext cx="1032832" cy="456518"/>
            <a:chOff x="2133278" y="4212141"/>
            <a:chExt cx="1177751" cy="520572"/>
          </a:xfrm>
        </p:grpSpPr>
        <p:sp>
          <p:nvSpPr>
            <p:cNvPr id="47" name="右矢印 46"/>
            <p:cNvSpPr/>
            <p:nvPr/>
          </p:nvSpPr>
          <p:spPr>
            <a:xfrm flipV="1">
              <a:off x="2359630" y="4212141"/>
              <a:ext cx="669330" cy="232419"/>
            </a:xfrm>
            <a:prstGeom prst="rightArrow">
              <a:avLst/>
            </a:prstGeom>
            <a:noFill/>
            <a:ln>
              <a:solidFill>
                <a:schemeClr val="tx1">
                  <a:lumMod val="85000"/>
                  <a:lumOff val="1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579"/>
            </a:p>
          </p:txBody>
        </p:sp>
        <p:sp>
          <p:nvSpPr>
            <p:cNvPr id="48" name="テキスト ボックス 47"/>
            <p:cNvSpPr txBox="1"/>
            <p:nvPr/>
          </p:nvSpPr>
          <p:spPr>
            <a:xfrm>
              <a:off x="2133278" y="4451945"/>
              <a:ext cx="1177751" cy="280768"/>
            </a:xfrm>
            <a:prstGeom prst="rect">
              <a:avLst/>
            </a:prstGeom>
            <a:noFill/>
          </p:spPr>
          <p:txBody>
            <a:bodyPr wrap="square" rtlCol="0">
              <a:spAutoFit/>
            </a:bodyPr>
            <a:lstStyle/>
            <a:p>
              <a:pPr algn="ctr"/>
              <a:r>
                <a:rPr kumimoji="1" lang="ja-JP" altLang="en-US" sz="1000" b="1" dirty="0">
                  <a:solidFill>
                    <a:schemeClr val="tx1">
                      <a:lumMod val="85000"/>
                      <a:lumOff val="15000"/>
                    </a:schemeClr>
                  </a:solidFill>
                </a:rPr>
                <a:t>交付決定</a:t>
              </a:r>
            </a:p>
          </p:txBody>
        </p:sp>
      </p:grpSp>
      <p:grpSp>
        <p:nvGrpSpPr>
          <p:cNvPr id="52" name="グループ化 51"/>
          <p:cNvGrpSpPr/>
          <p:nvPr/>
        </p:nvGrpSpPr>
        <p:grpSpPr>
          <a:xfrm>
            <a:off x="3868303" y="4976752"/>
            <a:ext cx="1418773" cy="700833"/>
            <a:chOff x="1145031" y="3968080"/>
            <a:chExt cx="1859214" cy="799169"/>
          </a:xfrm>
        </p:grpSpPr>
        <p:sp>
          <p:nvSpPr>
            <p:cNvPr id="53" name="テキスト ボックス 52"/>
            <p:cNvSpPr txBox="1"/>
            <p:nvPr/>
          </p:nvSpPr>
          <p:spPr>
            <a:xfrm>
              <a:off x="1145031" y="3968080"/>
              <a:ext cx="1859214" cy="799169"/>
            </a:xfrm>
            <a:prstGeom prst="rect">
              <a:avLst/>
            </a:prstGeom>
            <a:noFill/>
          </p:spPr>
          <p:txBody>
            <a:bodyPr wrap="square" rtlCol="0">
              <a:spAutoFit/>
            </a:bodyPr>
            <a:lstStyle/>
            <a:p>
              <a:r>
                <a:rPr kumimoji="1" lang="ja-JP" altLang="en-US" sz="702" dirty="0">
                  <a:solidFill>
                    <a:schemeClr val="tx1">
                      <a:lumMod val="85000"/>
                      <a:lumOff val="15000"/>
                    </a:schemeClr>
                  </a:solidFill>
                </a:rPr>
                <a:t>　　　　</a:t>
              </a:r>
              <a:r>
                <a:rPr kumimoji="1" lang="ja-JP" altLang="en-US" sz="1000" dirty="0">
                  <a:solidFill>
                    <a:schemeClr val="tx1">
                      <a:lumMod val="85000"/>
                      <a:lumOff val="15000"/>
                    </a:schemeClr>
                  </a:solidFill>
                </a:rPr>
                <a:t>上記</a:t>
              </a:r>
              <a:r>
                <a:rPr kumimoji="1" lang="ja-JP" altLang="en-US" sz="1200" b="1" dirty="0">
                  <a:solidFill>
                    <a:schemeClr val="tx1">
                      <a:lumMod val="85000"/>
                      <a:lumOff val="15000"/>
                    </a:schemeClr>
                  </a:solidFill>
                </a:rPr>
                <a:t>⑤⑥</a:t>
              </a:r>
              <a:endParaRPr kumimoji="1" lang="en-US" altLang="ja-JP" sz="1200" b="1" dirty="0">
                <a:solidFill>
                  <a:schemeClr val="tx1">
                    <a:lumMod val="85000"/>
                    <a:lumOff val="15000"/>
                  </a:schemeClr>
                </a:solidFill>
              </a:endParaRPr>
            </a:p>
            <a:p>
              <a:pPr algn="ctr"/>
              <a:endParaRPr kumimoji="1" lang="en-US" altLang="ja-JP" sz="1052" dirty="0">
                <a:solidFill>
                  <a:schemeClr val="tx1">
                    <a:lumMod val="85000"/>
                    <a:lumOff val="15000"/>
                  </a:schemeClr>
                </a:solidFill>
              </a:endParaRPr>
            </a:p>
            <a:p>
              <a:pPr algn="ctr"/>
              <a:endParaRPr kumimoji="1" lang="en-US" altLang="ja-JP" sz="702" dirty="0">
                <a:solidFill>
                  <a:schemeClr val="tx1">
                    <a:lumMod val="85000"/>
                    <a:lumOff val="15000"/>
                  </a:schemeClr>
                </a:solidFill>
              </a:endParaRPr>
            </a:p>
            <a:p>
              <a:r>
                <a:rPr kumimoji="1" lang="ja-JP" altLang="en-US" sz="877" dirty="0">
                  <a:solidFill>
                    <a:schemeClr val="tx1">
                      <a:lumMod val="85000"/>
                      <a:lumOff val="15000"/>
                    </a:schemeClr>
                  </a:solidFill>
                </a:rPr>
                <a:t>　　　　</a:t>
              </a:r>
              <a:r>
                <a:rPr kumimoji="1" lang="ja-JP" altLang="en-US" sz="877" b="1" dirty="0">
                  <a:solidFill>
                    <a:schemeClr val="tx1">
                      <a:lumMod val="85000"/>
                      <a:lumOff val="15000"/>
                    </a:schemeClr>
                  </a:solidFill>
                </a:rPr>
                <a:t> </a:t>
              </a:r>
              <a:r>
                <a:rPr kumimoji="1" lang="ja-JP" altLang="en-US" sz="1000" b="1" dirty="0">
                  <a:solidFill>
                    <a:schemeClr val="tx1">
                      <a:lumMod val="85000"/>
                      <a:lumOff val="15000"/>
                    </a:schemeClr>
                  </a:solidFill>
                </a:rPr>
                <a:t>請求</a:t>
              </a:r>
            </a:p>
          </p:txBody>
        </p:sp>
        <p:sp>
          <p:nvSpPr>
            <p:cNvPr id="54" name="右矢印 53"/>
            <p:cNvSpPr/>
            <p:nvPr/>
          </p:nvSpPr>
          <p:spPr>
            <a:xfrm flipV="1">
              <a:off x="1728566" y="4205966"/>
              <a:ext cx="780886" cy="232417"/>
            </a:xfrm>
            <a:prstGeom prst="rightArrow">
              <a:avLst/>
            </a:prstGeom>
            <a:noFill/>
            <a:ln>
              <a:solidFill>
                <a:schemeClr val="tx1">
                  <a:lumMod val="85000"/>
                  <a:lumOff val="1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579"/>
            </a:p>
          </p:txBody>
        </p:sp>
      </p:grpSp>
      <p:grpSp>
        <p:nvGrpSpPr>
          <p:cNvPr id="40" name="グループ化 39"/>
          <p:cNvGrpSpPr/>
          <p:nvPr/>
        </p:nvGrpSpPr>
        <p:grpSpPr>
          <a:xfrm>
            <a:off x="5767606" y="5154412"/>
            <a:ext cx="918170" cy="437342"/>
            <a:chOff x="5767606" y="3725065"/>
            <a:chExt cx="918170" cy="437342"/>
          </a:xfrm>
        </p:grpSpPr>
        <p:sp>
          <p:nvSpPr>
            <p:cNvPr id="56" name="テキスト ボックス 55"/>
            <p:cNvSpPr txBox="1"/>
            <p:nvPr/>
          </p:nvSpPr>
          <p:spPr>
            <a:xfrm>
              <a:off x="5767606" y="3916186"/>
              <a:ext cx="918170" cy="246221"/>
            </a:xfrm>
            <a:prstGeom prst="rect">
              <a:avLst/>
            </a:prstGeom>
            <a:noFill/>
          </p:spPr>
          <p:txBody>
            <a:bodyPr wrap="square" rtlCol="0">
              <a:spAutoFit/>
            </a:bodyPr>
            <a:lstStyle/>
            <a:p>
              <a:r>
                <a:rPr kumimoji="1" lang="ja-JP" altLang="en-US" sz="1000" b="1" dirty="0">
                  <a:solidFill>
                    <a:schemeClr val="tx1">
                      <a:lumMod val="85000"/>
                      <a:lumOff val="15000"/>
                    </a:schemeClr>
                  </a:solidFill>
                </a:rPr>
                <a:t>補助金交付</a:t>
              </a:r>
            </a:p>
          </p:txBody>
        </p:sp>
        <p:sp>
          <p:nvSpPr>
            <p:cNvPr id="57" name="右矢印 56"/>
            <p:cNvSpPr/>
            <p:nvPr/>
          </p:nvSpPr>
          <p:spPr>
            <a:xfrm flipV="1">
              <a:off x="5821126" y="3725065"/>
              <a:ext cx="602547" cy="187731"/>
            </a:xfrm>
            <a:prstGeom prst="rightArrow">
              <a:avLst/>
            </a:prstGeom>
            <a:noFill/>
            <a:ln>
              <a:solidFill>
                <a:schemeClr val="tx1">
                  <a:lumMod val="85000"/>
                  <a:lumOff val="1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579"/>
            </a:p>
          </p:txBody>
        </p:sp>
      </p:grpSp>
      <p:grpSp>
        <p:nvGrpSpPr>
          <p:cNvPr id="42" name="グループ化 41"/>
          <p:cNvGrpSpPr/>
          <p:nvPr/>
        </p:nvGrpSpPr>
        <p:grpSpPr>
          <a:xfrm>
            <a:off x="438031" y="5511642"/>
            <a:ext cx="595468" cy="374220"/>
            <a:chOff x="438031" y="5511642"/>
            <a:chExt cx="595468" cy="374220"/>
          </a:xfrm>
        </p:grpSpPr>
        <p:sp>
          <p:nvSpPr>
            <p:cNvPr id="8" name="楕円 7"/>
            <p:cNvSpPr/>
            <p:nvPr/>
          </p:nvSpPr>
          <p:spPr>
            <a:xfrm>
              <a:off x="541552" y="5511642"/>
              <a:ext cx="396496" cy="37422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438031" y="5571385"/>
              <a:ext cx="595468" cy="246221"/>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0">
              <a:spAutoFit/>
            </a:bodyPr>
            <a:lstStyle/>
            <a:p>
              <a:pPr algn="ctr"/>
              <a:r>
                <a:rPr kumimoji="1" lang="ja-JP" altLang="en-US" sz="1000" dirty="0">
                  <a:solidFill>
                    <a:schemeClr val="tx1">
                      <a:lumMod val="85000"/>
                      <a:lumOff val="15000"/>
                    </a:schemeClr>
                  </a:solidFill>
                </a:rPr>
                <a:t>申請者</a:t>
              </a:r>
            </a:p>
          </p:txBody>
        </p:sp>
      </p:grpSp>
      <p:grpSp>
        <p:nvGrpSpPr>
          <p:cNvPr id="28" name="グループ化 27"/>
          <p:cNvGrpSpPr/>
          <p:nvPr/>
        </p:nvGrpSpPr>
        <p:grpSpPr>
          <a:xfrm>
            <a:off x="1966594" y="4988529"/>
            <a:ext cx="768439" cy="870858"/>
            <a:chOff x="1966594" y="3501376"/>
            <a:chExt cx="768439" cy="870858"/>
          </a:xfrm>
        </p:grpSpPr>
        <p:pic>
          <p:nvPicPr>
            <p:cNvPr id="25" name="図 24"/>
            <p:cNvPicPr>
              <a:picLocks noChangeAspect="1"/>
            </p:cNvPicPr>
            <p:nvPr/>
          </p:nvPicPr>
          <p:blipFill rotWithShape="1">
            <a:blip r:embed="rId8" cstate="print">
              <a:extLst>
                <a:ext uri="{BEBA8EAE-BF5A-486C-A8C5-ECC9F3942E4B}">
                  <a14:imgProps xmlns:a14="http://schemas.microsoft.com/office/drawing/2010/main">
                    <a14:imgLayer r:embed="rId9">
                      <a14:imgEffect>
                        <a14:backgroundRemoval t="16782" b="82602" l="23403" r="77598">
                          <a14:foregroundMark x1="39107" y1="25019" x2="39107" y2="25019"/>
                          <a14:foregroundMark x1="44573" y1="25019" x2="44573" y2="25019"/>
                          <a14:foregroundMark x1="59430" y1="24711" x2="59430" y2="24711"/>
                          <a14:foregroundMark x1="59122" y1="36875" x2="59122" y2="36875"/>
                          <a14:foregroundMark x1="53811" y1="38722" x2="53811" y2="38722"/>
                          <a14:foregroundMark x1="39415" y1="41109" x2="39415" y2="41109"/>
                          <a14:foregroundMark x1="40108" y1="54349" x2="40108" y2="54349"/>
                          <a14:foregroundMark x1="45881" y1="50885" x2="45881" y2="50885"/>
                          <a14:foregroundMark x1="60970" y1="50038" x2="60970" y2="50038"/>
                        </a14:backgroundRemoval>
                      </a14:imgEffect>
                    </a14:imgLayer>
                  </a14:imgProps>
                </a:ext>
                <a:ext uri="{28A0092B-C50C-407E-A947-70E740481C1C}">
                  <a14:useLocalDpi xmlns:a14="http://schemas.microsoft.com/office/drawing/2010/main" val="0"/>
                </a:ext>
              </a:extLst>
            </a:blip>
            <a:srcRect l="24092" t="16364" r="25562" b="18843"/>
            <a:stretch/>
          </p:blipFill>
          <p:spPr>
            <a:xfrm>
              <a:off x="2155513" y="3501376"/>
              <a:ext cx="400378" cy="515270"/>
            </a:xfrm>
            <a:prstGeom prst="rect">
              <a:avLst/>
            </a:prstGeom>
          </p:spPr>
        </p:pic>
        <p:sp>
          <p:nvSpPr>
            <p:cNvPr id="59" name="テキスト ボックス 58"/>
            <p:cNvSpPr txBox="1"/>
            <p:nvPr/>
          </p:nvSpPr>
          <p:spPr>
            <a:xfrm>
              <a:off x="1966594" y="4064457"/>
              <a:ext cx="768439" cy="307777"/>
            </a:xfrm>
            <a:prstGeom prst="rect">
              <a:avLst/>
            </a:prstGeom>
            <a:noFill/>
            <a:ln w="3175">
              <a:solidFill>
                <a:schemeClr val="tx1">
                  <a:lumMod val="85000"/>
                  <a:lumOff val="15000"/>
                </a:schemeClr>
              </a:solidFill>
            </a:ln>
          </p:spPr>
          <p:txBody>
            <a:bodyPr wrap="square" rtlCol="0">
              <a:spAutoFit/>
            </a:bodyPr>
            <a:lstStyle/>
            <a:p>
              <a:pPr algn="ctr"/>
              <a:r>
                <a:rPr kumimoji="1" lang="ja-JP" altLang="en-US" sz="600" dirty="0">
                  <a:solidFill>
                    <a:schemeClr val="tx1">
                      <a:lumMod val="85000"/>
                      <a:lumOff val="15000"/>
                    </a:schemeClr>
                  </a:solidFill>
                </a:rPr>
                <a:t>県庁</a:t>
              </a:r>
              <a:endParaRPr kumimoji="1" lang="en-US" altLang="ja-JP" sz="600" dirty="0">
                <a:solidFill>
                  <a:schemeClr val="tx1">
                    <a:lumMod val="85000"/>
                    <a:lumOff val="15000"/>
                  </a:schemeClr>
                </a:solidFill>
              </a:endParaRPr>
            </a:p>
            <a:p>
              <a:pPr algn="ctr"/>
              <a:r>
                <a:rPr kumimoji="1" lang="ja-JP" altLang="en-US" sz="800" dirty="0">
                  <a:solidFill>
                    <a:schemeClr val="tx1">
                      <a:lumMod val="85000"/>
                      <a:lumOff val="15000"/>
                    </a:schemeClr>
                  </a:solidFill>
                </a:rPr>
                <a:t>地域医療課</a:t>
              </a:r>
            </a:p>
          </p:txBody>
        </p:sp>
      </p:grpSp>
      <p:grpSp>
        <p:nvGrpSpPr>
          <p:cNvPr id="18" name="グループ化 17"/>
          <p:cNvGrpSpPr/>
          <p:nvPr/>
        </p:nvGrpSpPr>
        <p:grpSpPr>
          <a:xfrm>
            <a:off x="69161" y="5980457"/>
            <a:ext cx="3942303" cy="3836416"/>
            <a:chOff x="61377" y="6246826"/>
            <a:chExt cx="3942303" cy="3836416"/>
          </a:xfrm>
        </p:grpSpPr>
        <p:sp>
          <p:nvSpPr>
            <p:cNvPr id="9" name="テキスト ボックス 8"/>
            <p:cNvSpPr txBox="1"/>
            <p:nvPr/>
          </p:nvSpPr>
          <p:spPr>
            <a:xfrm>
              <a:off x="196523" y="6246826"/>
              <a:ext cx="3672009" cy="338554"/>
            </a:xfrm>
            <a:prstGeom prst="rect">
              <a:avLst/>
            </a:prstGeom>
            <a:solidFill>
              <a:schemeClr val="accent6">
                <a:lumMod val="75000"/>
              </a:schemeClr>
            </a:solidFill>
            <a:ln>
              <a:noFill/>
            </a:ln>
          </p:spPr>
          <p:txBody>
            <a:bodyPr wrap="square" rtlCol="0">
              <a:spAutoFit/>
            </a:bodyPr>
            <a:lstStyle/>
            <a:p>
              <a:r>
                <a:rPr kumimoji="1" lang="en-US" altLang="ja-JP" sz="1600" b="1" dirty="0">
                  <a:solidFill>
                    <a:schemeClr val="bg1"/>
                  </a:solidFill>
                </a:rPr>
                <a:t>Q</a:t>
              </a:r>
              <a:r>
                <a:rPr kumimoji="1" lang="ja-JP" altLang="en-US" sz="1600" b="1" dirty="0">
                  <a:solidFill>
                    <a:schemeClr val="bg1"/>
                  </a:solidFill>
                </a:rPr>
                <a:t>＆</a:t>
              </a:r>
              <a:r>
                <a:rPr kumimoji="1" lang="en-US" altLang="ja-JP" sz="1600" b="1" dirty="0">
                  <a:solidFill>
                    <a:schemeClr val="bg1"/>
                  </a:solidFill>
                </a:rPr>
                <a:t>A</a:t>
              </a:r>
              <a:endParaRPr kumimoji="1" lang="ja-JP" altLang="en-US" sz="1600" b="1" dirty="0">
                <a:solidFill>
                  <a:schemeClr val="bg1"/>
                </a:solidFill>
              </a:endParaRPr>
            </a:p>
          </p:txBody>
        </p:sp>
        <p:sp>
          <p:nvSpPr>
            <p:cNvPr id="64" name="テキスト ボックス 63"/>
            <p:cNvSpPr txBox="1"/>
            <p:nvPr/>
          </p:nvSpPr>
          <p:spPr>
            <a:xfrm>
              <a:off x="61377" y="6605367"/>
              <a:ext cx="3942303" cy="3477875"/>
            </a:xfrm>
            <a:prstGeom prst="rect">
              <a:avLst/>
            </a:prstGeom>
            <a:noFill/>
          </p:spPr>
          <p:txBody>
            <a:bodyPr wrap="square" rtlCol="0">
              <a:spAutoFit/>
            </a:bodyPr>
            <a:lstStyle/>
            <a:p>
              <a:r>
                <a:rPr lang="en-US" altLang="ja-JP" sz="1400" dirty="0"/>
                <a:t>【</a:t>
              </a:r>
              <a:r>
                <a:rPr lang="ja-JP" altLang="en-US" sz="1400" dirty="0"/>
                <a:t>補助対象物</a:t>
              </a:r>
              <a:r>
                <a:rPr lang="ja-JP" altLang="en-US" sz="1000" dirty="0"/>
                <a:t>について</a:t>
              </a:r>
              <a:r>
                <a:rPr lang="en-US" altLang="ja-JP" sz="1400" dirty="0"/>
                <a:t>】</a:t>
              </a:r>
            </a:p>
            <a:p>
              <a:r>
                <a:rPr lang="ja-JP" altLang="en-US" sz="1200" dirty="0"/>
                <a:t>　</a:t>
              </a:r>
              <a:r>
                <a:rPr lang="en-US" altLang="ja-JP" sz="1100" dirty="0"/>
                <a:t>Q.</a:t>
              </a:r>
              <a:r>
                <a:rPr lang="ja-JP" altLang="en-US" sz="1100" dirty="0"/>
                <a:t>ウィッグは医療用に限られますか。 </a:t>
              </a:r>
            </a:p>
            <a:p>
              <a:r>
                <a:rPr lang="ja-JP" altLang="en-US" sz="1100" dirty="0"/>
                <a:t>　</a:t>
              </a:r>
              <a:r>
                <a:rPr lang="en-US" altLang="ja-JP" sz="1100" dirty="0"/>
                <a:t>A.</a:t>
              </a:r>
              <a:r>
                <a:rPr lang="ja-JP" altLang="en-US" sz="1100" dirty="0"/>
                <a:t>医療用か否かは問いません。 </a:t>
              </a:r>
              <a:endParaRPr lang="en-US" altLang="ja-JP" sz="1100" dirty="0"/>
            </a:p>
            <a:p>
              <a:endParaRPr lang="en-US" altLang="ja-JP" sz="300" dirty="0"/>
            </a:p>
            <a:p>
              <a:endParaRPr lang="ja-JP" altLang="en-US" sz="300" dirty="0"/>
            </a:p>
            <a:p>
              <a:r>
                <a:rPr lang="ja-JP" altLang="en-US" sz="1050" dirty="0"/>
                <a:t>　</a:t>
              </a:r>
              <a:r>
                <a:rPr lang="en-US" altLang="ja-JP" sz="1100" dirty="0"/>
                <a:t>Q.</a:t>
              </a:r>
              <a:r>
                <a:rPr lang="ja-JP" altLang="en-US" sz="1100" dirty="0"/>
                <a:t>レンタルで使用するウィッグは補助対象になりますか。 </a:t>
              </a:r>
            </a:p>
            <a:p>
              <a:r>
                <a:rPr lang="ja-JP" altLang="en-US" sz="1100" dirty="0"/>
                <a:t>　</a:t>
              </a:r>
              <a:r>
                <a:rPr lang="en-US" altLang="ja-JP" sz="1100" dirty="0"/>
                <a:t>A.</a:t>
              </a:r>
              <a:r>
                <a:rPr lang="ja-JP" altLang="en-US" sz="1100" dirty="0"/>
                <a:t>補助対象になりません。</a:t>
              </a:r>
              <a:endParaRPr lang="en-US" altLang="ja-JP" sz="1100" dirty="0"/>
            </a:p>
            <a:p>
              <a:endParaRPr lang="en-US" altLang="ja-JP" sz="700" dirty="0"/>
            </a:p>
            <a:p>
              <a:r>
                <a:rPr lang="en-US" altLang="ja-JP" sz="1400" dirty="0"/>
                <a:t>【</a:t>
              </a:r>
              <a:r>
                <a:rPr lang="ja-JP" altLang="en-US" sz="1400" dirty="0"/>
                <a:t>対象者</a:t>
              </a:r>
              <a:r>
                <a:rPr lang="ja-JP" altLang="en-US" sz="1000" dirty="0"/>
                <a:t>について</a:t>
              </a:r>
              <a:r>
                <a:rPr lang="en-US" altLang="ja-JP" sz="1400" dirty="0"/>
                <a:t>】</a:t>
              </a:r>
              <a:r>
                <a:rPr lang="ja-JP" altLang="en-US" sz="1228" dirty="0"/>
                <a:t> </a:t>
              </a:r>
            </a:p>
            <a:p>
              <a:r>
                <a:rPr lang="ja-JP" altLang="en-US" sz="1200" dirty="0"/>
                <a:t>　</a:t>
              </a:r>
              <a:r>
                <a:rPr lang="en-US" altLang="ja-JP" sz="1100" dirty="0"/>
                <a:t>Q.</a:t>
              </a:r>
              <a:r>
                <a:rPr lang="ja-JP" altLang="en-US" sz="1100" dirty="0"/>
                <a:t>申請に年齢制限はありますか。 </a:t>
              </a:r>
            </a:p>
            <a:p>
              <a:r>
                <a:rPr lang="ja-JP" altLang="en-US" sz="1100" dirty="0"/>
                <a:t>　</a:t>
              </a:r>
              <a:r>
                <a:rPr lang="en-US" altLang="ja-JP" sz="1100" dirty="0"/>
                <a:t>A.</a:t>
              </a:r>
              <a:r>
                <a:rPr lang="ja-JP" altLang="en-US" sz="1100" dirty="0"/>
                <a:t>年齢制限はありません。</a:t>
              </a:r>
            </a:p>
            <a:p>
              <a:r>
                <a:rPr lang="ja-JP" altLang="en-US" sz="1100" dirty="0"/>
                <a:t>　　なお、未成年者の場合は保護者の申請となります。</a:t>
              </a:r>
              <a:endParaRPr lang="en-US" altLang="ja-JP" sz="1100" dirty="0"/>
            </a:p>
            <a:p>
              <a:endParaRPr lang="en-US" altLang="ja-JP" sz="300" dirty="0"/>
            </a:p>
            <a:p>
              <a:endParaRPr lang="ja-JP" altLang="en-US" sz="300" dirty="0"/>
            </a:p>
            <a:p>
              <a:r>
                <a:rPr lang="ja-JP" altLang="en-US" sz="1050" dirty="0"/>
                <a:t>　</a:t>
              </a:r>
              <a:r>
                <a:rPr lang="en-US" altLang="ja-JP" sz="1100" dirty="0"/>
                <a:t>Q.</a:t>
              </a:r>
              <a:r>
                <a:rPr lang="ja-JP" altLang="en-US" sz="1100" dirty="0"/>
                <a:t>改めてウィッグを購入する場合も補助対象になりますか。 </a:t>
              </a:r>
            </a:p>
            <a:p>
              <a:r>
                <a:rPr lang="ja-JP" altLang="en-US" sz="1100" dirty="0"/>
                <a:t>　</a:t>
              </a:r>
              <a:r>
                <a:rPr lang="en-US" altLang="ja-JP" sz="1100" dirty="0"/>
                <a:t>A.</a:t>
              </a:r>
              <a:r>
                <a:rPr lang="ja-JP" altLang="en-US" sz="1100" dirty="0"/>
                <a:t>本県で初めて補助を受ける場合は対象となります。 </a:t>
              </a:r>
              <a:endParaRPr lang="en-US" altLang="ja-JP" sz="1100" dirty="0"/>
            </a:p>
            <a:p>
              <a:endParaRPr lang="en-US" altLang="ja-JP" sz="700" dirty="0"/>
            </a:p>
            <a:p>
              <a:r>
                <a:rPr lang="en-US" altLang="ja-JP" sz="1400" dirty="0"/>
                <a:t>【</a:t>
              </a:r>
              <a:r>
                <a:rPr lang="ja-JP" altLang="en-US" sz="1400" dirty="0"/>
                <a:t>補助対象額</a:t>
              </a:r>
              <a:r>
                <a:rPr lang="ja-JP" altLang="en-US" sz="1000" dirty="0"/>
                <a:t>について</a:t>
              </a:r>
              <a:r>
                <a:rPr lang="en-US" altLang="ja-JP" sz="1400" dirty="0"/>
                <a:t>】</a:t>
              </a:r>
            </a:p>
            <a:p>
              <a:r>
                <a:rPr lang="ja-JP" altLang="en-US" sz="1200" dirty="0"/>
                <a:t>　</a:t>
              </a:r>
              <a:r>
                <a:rPr lang="en-US" altLang="ja-JP" sz="1100" dirty="0"/>
                <a:t>Q.</a:t>
              </a:r>
              <a:r>
                <a:rPr lang="ja-JP" altLang="en-US" sz="1100" dirty="0"/>
                <a:t>補整具に係る消費税は補助対象になりますか。 </a:t>
              </a:r>
            </a:p>
            <a:p>
              <a:r>
                <a:rPr lang="ja-JP" altLang="en-US" sz="1100" dirty="0"/>
                <a:t>　</a:t>
              </a:r>
              <a:r>
                <a:rPr lang="en-US" altLang="ja-JP" sz="1100" dirty="0"/>
                <a:t>A.</a:t>
              </a:r>
              <a:r>
                <a:rPr lang="ja-JP" altLang="en-US" sz="1100" dirty="0"/>
                <a:t>対象になります。</a:t>
              </a:r>
              <a:endParaRPr lang="en-US" altLang="ja-JP" sz="1100" dirty="0"/>
            </a:p>
            <a:p>
              <a:r>
                <a:rPr lang="ja-JP" altLang="en-US" sz="300" dirty="0"/>
                <a:t> </a:t>
              </a:r>
            </a:p>
            <a:p>
              <a:endParaRPr lang="en-US" altLang="ja-JP" sz="300" dirty="0"/>
            </a:p>
            <a:p>
              <a:r>
                <a:rPr lang="ja-JP" altLang="en-US" sz="1100" dirty="0"/>
                <a:t>　</a:t>
              </a:r>
              <a:r>
                <a:rPr lang="en-US" altLang="ja-JP" sz="1100" dirty="0"/>
                <a:t>Q.</a:t>
              </a:r>
              <a:r>
                <a:rPr lang="ja-JP" altLang="en-US" sz="1100" dirty="0"/>
                <a:t>送料や振込手数料は補助対象になりますか。 </a:t>
              </a:r>
            </a:p>
            <a:p>
              <a:r>
                <a:rPr lang="ja-JP" altLang="en-US" sz="1100" dirty="0"/>
                <a:t>　</a:t>
              </a:r>
              <a:r>
                <a:rPr lang="en-US" altLang="ja-JP" sz="1100" dirty="0"/>
                <a:t>A.</a:t>
              </a:r>
              <a:r>
                <a:rPr lang="ja-JP" altLang="en-US" sz="1100" dirty="0"/>
                <a:t>対象になりません。 </a:t>
              </a:r>
              <a:endParaRPr lang="en-US" altLang="ja-JP" sz="1100" dirty="0"/>
            </a:p>
          </p:txBody>
        </p:sp>
      </p:grpSp>
      <p:grpSp>
        <p:nvGrpSpPr>
          <p:cNvPr id="62" name="グループ化 61"/>
          <p:cNvGrpSpPr/>
          <p:nvPr/>
        </p:nvGrpSpPr>
        <p:grpSpPr>
          <a:xfrm>
            <a:off x="246786" y="9811014"/>
            <a:ext cx="7154986" cy="781932"/>
            <a:chOff x="-2589004" y="14408618"/>
            <a:chExt cx="8111712" cy="891646"/>
          </a:xfrm>
        </p:grpSpPr>
        <p:sp>
          <p:nvSpPr>
            <p:cNvPr id="67" name="正方形/長方形 66"/>
            <p:cNvSpPr/>
            <p:nvPr/>
          </p:nvSpPr>
          <p:spPr>
            <a:xfrm>
              <a:off x="-2589004" y="14408618"/>
              <a:ext cx="8111712" cy="891646"/>
            </a:xfrm>
            <a:prstGeom prst="rect">
              <a:avLst/>
            </a:prstGeom>
            <a:solidFill>
              <a:schemeClr val="accent6">
                <a:lumMod val="75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sz="1579"/>
            </a:p>
          </p:txBody>
        </p:sp>
        <p:grpSp>
          <p:nvGrpSpPr>
            <p:cNvPr id="68" name="グループ化 67"/>
            <p:cNvGrpSpPr/>
            <p:nvPr/>
          </p:nvGrpSpPr>
          <p:grpSpPr>
            <a:xfrm>
              <a:off x="1574536" y="14470926"/>
              <a:ext cx="3815907" cy="730335"/>
              <a:chOff x="1613956" y="12775918"/>
              <a:chExt cx="3815907" cy="730335"/>
            </a:xfrm>
            <a:solidFill>
              <a:schemeClr val="accent6">
                <a:lumMod val="75000"/>
              </a:schemeClr>
            </a:solidFill>
          </p:grpSpPr>
          <p:pic>
            <p:nvPicPr>
              <p:cNvPr id="73" name="図 7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613956" y="12775918"/>
                <a:ext cx="730335" cy="730335"/>
              </a:xfrm>
              <a:prstGeom prst="rect">
                <a:avLst/>
              </a:prstGeom>
              <a:grpFill/>
            </p:spPr>
          </p:pic>
          <p:sp>
            <p:nvSpPr>
              <p:cNvPr id="70" name="テキスト ボックス 69"/>
              <p:cNvSpPr txBox="1"/>
              <p:nvPr/>
            </p:nvSpPr>
            <p:spPr>
              <a:xfrm>
                <a:off x="2562351" y="13009644"/>
                <a:ext cx="2155026" cy="289907"/>
              </a:xfrm>
              <a:prstGeom prst="rect">
                <a:avLst/>
              </a:prstGeom>
              <a:solidFill>
                <a:schemeClr val="bg1"/>
              </a:solidFill>
              <a:ln>
                <a:solidFill>
                  <a:schemeClr val="tx1"/>
                </a:solidFill>
              </a:ln>
            </p:spPr>
            <p:txBody>
              <a:bodyPr wrap="square" rtlCol="0">
                <a:spAutoFit/>
              </a:bodyPr>
              <a:lstStyle/>
              <a:p>
                <a:r>
                  <a:rPr kumimoji="1" lang="ja-JP" altLang="en-US" sz="1052" b="1" dirty="0"/>
                  <a:t>福島県　アピアランスケア</a:t>
                </a:r>
                <a:endParaRPr kumimoji="1" lang="ja-JP" altLang="en-US" sz="877" b="1" dirty="0"/>
              </a:p>
            </p:txBody>
          </p:sp>
          <p:sp>
            <p:nvSpPr>
              <p:cNvPr id="71" name="テキスト ボックス 70"/>
              <p:cNvSpPr txBox="1"/>
              <p:nvPr/>
            </p:nvSpPr>
            <p:spPr>
              <a:xfrm>
                <a:off x="4657226" y="13017543"/>
                <a:ext cx="772637" cy="289907"/>
              </a:xfrm>
              <a:prstGeom prst="rect">
                <a:avLst/>
              </a:prstGeom>
              <a:solidFill>
                <a:schemeClr val="tx1">
                  <a:lumMod val="85000"/>
                  <a:lumOff val="15000"/>
                </a:schemeClr>
              </a:solidFill>
              <a:ln>
                <a:solidFill>
                  <a:schemeClr val="tx1"/>
                </a:solidFill>
              </a:ln>
            </p:spPr>
            <p:txBody>
              <a:bodyPr wrap="square" rtlCol="0">
                <a:spAutoFit/>
              </a:bodyPr>
              <a:lstStyle/>
              <a:p>
                <a:pPr algn="ctr"/>
                <a:r>
                  <a:rPr kumimoji="1" lang="ja-JP" altLang="en-US" sz="1052" b="1" dirty="0">
                    <a:solidFill>
                      <a:schemeClr val="bg1"/>
                    </a:solidFill>
                  </a:rPr>
                  <a:t>検 索</a:t>
                </a:r>
              </a:p>
            </p:txBody>
          </p:sp>
        </p:grpSp>
      </p:grpSp>
      <p:pic>
        <p:nvPicPr>
          <p:cNvPr id="74" name="図 73"/>
          <p:cNvPicPr>
            <a:picLocks noChangeAspect="1"/>
          </p:cNvPicPr>
          <p:nvPr/>
        </p:nvPicPr>
        <p:blipFill>
          <a:blip r:embed="rId6" cstate="print">
            <a:extLst>
              <a:ext uri="{BEBA8EAE-BF5A-486C-A8C5-ECC9F3942E4B}">
                <a14:imgProps xmlns:a14="http://schemas.microsoft.com/office/drawing/2010/main">
                  <a14:imgLayer r:embed="rId7">
                    <a14:imgEffect>
                      <a14:backgroundRemoval t="10000" b="90000" l="9923" r="90000">
                        <a14:foregroundMark x1="54538" y1="40000" x2="54538" y2="40000"/>
                      </a14:backgroundRemoval>
                    </a14:imgEffect>
                  </a14:imgLayer>
                </a14:imgProps>
              </a:ext>
              <a:ext uri="{28A0092B-C50C-407E-A947-70E740481C1C}">
                <a14:useLocalDpi xmlns:a14="http://schemas.microsoft.com/office/drawing/2010/main" val="0"/>
              </a:ext>
            </a:extLst>
          </a:blip>
          <a:stretch>
            <a:fillRect/>
          </a:stretch>
        </p:blipFill>
        <p:spPr>
          <a:xfrm>
            <a:off x="3439396" y="4836456"/>
            <a:ext cx="769766" cy="769766"/>
          </a:xfrm>
          <a:prstGeom prst="rect">
            <a:avLst/>
          </a:prstGeom>
        </p:spPr>
      </p:pic>
      <p:grpSp>
        <p:nvGrpSpPr>
          <p:cNvPr id="39" name="グループ化 38"/>
          <p:cNvGrpSpPr/>
          <p:nvPr/>
        </p:nvGrpSpPr>
        <p:grpSpPr>
          <a:xfrm>
            <a:off x="4956633" y="5013125"/>
            <a:ext cx="758199" cy="870466"/>
            <a:chOff x="4956633" y="3505872"/>
            <a:chExt cx="758199" cy="870466"/>
          </a:xfrm>
        </p:grpSpPr>
        <p:sp>
          <p:nvSpPr>
            <p:cNvPr id="61" name="テキスト ボックス 60"/>
            <p:cNvSpPr txBox="1"/>
            <p:nvPr/>
          </p:nvSpPr>
          <p:spPr>
            <a:xfrm>
              <a:off x="4956633" y="4068561"/>
              <a:ext cx="758199" cy="307777"/>
            </a:xfrm>
            <a:prstGeom prst="rect">
              <a:avLst/>
            </a:prstGeom>
            <a:noFill/>
            <a:ln w="3175">
              <a:solidFill>
                <a:schemeClr val="tx1">
                  <a:lumMod val="85000"/>
                  <a:lumOff val="15000"/>
                </a:schemeClr>
              </a:solidFill>
            </a:ln>
          </p:spPr>
          <p:txBody>
            <a:bodyPr wrap="square" rtlCol="0">
              <a:spAutoFit/>
            </a:bodyPr>
            <a:lstStyle/>
            <a:p>
              <a:pPr algn="ctr"/>
              <a:r>
                <a:rPr kumimoji="1" lang="ja-JP" altLang="en-US" sz="600" dirty="0">
                  <a:solidFill>
                    <a:schemeClr val="tx1">
                      <a:lumMod val="85000"/>
                      <a:lumOff val="15000"/>
                    </a:schemeClr>
                  </a:solidFill>
                </a:rPr>
                <a:t>県庁</a:t>
              </a:r>
              <a:endParaRPr kumimoji="1" lang="en-US" altLang="ja-JP" sz="600" dirty="0">
                <a:solidFill>
                  <a:schemeClr val="tx1">
                    <a:lumMod val="85000"/>
                    <a:lumOff val="15000"/>
                  </a:schemeClr>
                </a:solidFill>
              </a:endParaRPr>
            </a:p>
            <a:p>
              <a:pPr algn="ctr"/>
              <a:r>
                <a:rPr kumimoji="1" lang="ja-JP" altLang="en-US" sz="800" dirty="0">
                  <a:solidFill>
                    <a:schemeClr val="tx1">
                      <a:lumMod val="85000"/>
                      <a:lumOff val="15000"/>
                    </a:schemeClr>
                  </a:solidFill>
                </a:rPr>
                <a:t>地域医療課</a:t>
              </a:r>
            </a:p>
          </p:txBody>
        </p:sp>
        <p:pic>
          <p:nvPicPr>
            <p:cNvPr id="75" name="図 74"/>
            <p:cNvPicPr>
              <a:picLocks noChangeAspect="1"/>
            </p:cNvPicPr>
            <p:nvPr/>
          </p:nvPicPr>
          <p:blipFill rotWithShape="1">
            <a:blip r:embed="rId8" cstate="print">
              <a:extLst>
                <a:ext uri="{BEBA8EAE-BF5A-486C-A8C5-ECC9F3942E4B}">
                  <a14:imgProps xmlns:a14="http://schemas.microsoft.com/office/drawing/2010/main">
                    <a14:imgLayer r:embed="rId9">
                      <a14:imgEffect>
                        <a14:backgroundRemoval t="16782" b="82602" l="23403" r="77598">
                          <a14:foregroundMark x1="39107" y1="25019" x2="39107" y2="25019"/>
                          <a14:foregroundMark x1="44573" y1="25019" x2="44573" y2="25019"/>
                          <a14:foregroundMark x1="59430" y1="24711" x2="59430" y2="24711"/>
                          <a14:foregroundMark x1="59122" y1="36875" x2="59122" y2="36875"/>
                          <a14:foregroundMark x1="53811" y1="38722" x2="53811" y2="38722"/>
                          <a14:foregroundMark x1="39415" y1="41109" x2="39415" y2="41109"/>
                          <a14:foregroundMark x1="40108" y1="54349" x2="40108" y2="54349"/>
                          <a14:foregroundMark x1="45881" y1="50885" x2="45881" y2="50885"/>
                          <a14:foregroundMark x1="60970" y1="50038" x2="60970" y2="50038"/>
                        </a14:backgroundRemoval>
                      </a14:imgEffect>
                    </a14:imgLayer>
                  </a14:imgProps>
                </a:ext>
                <a:ext uri="{28A0092B-C50C-407E-A947-70E740481C1C}">
                  <a14:useLocalDpi xmlns:a14="http://schemas.microsoft.com/office/drawing/2010/main" val="0"/>
                </a:ext>
              </a:extLst>
            </a:blip>
            <a:srcRect l="24092" t="16364" r="25562" b="18843"/>
            <a:stretch/>
          </p:blipFill>
          <p:spPr>
            <a:xfrm>
              <a:off x="5142206" y="3505872"/>
              <a:ext cx="400378" cy="515270"/>
            </a:xfrm>
            <a:prstGeom prst="rect">
              <a:avLst/>
            </a:prstGeom>
          </p:spPr>
        </p:pic>
      </p:grpSp>
      <p:sp>
        <p:nvSpPr>
          <p:cNvPr id="76" name="テキスト ボックス 75"/>
          <p:cNvSpPr txBox="1"/>
          <p:nvPr/>
        </p:nvSpPr>
        <p:spPr>
          <a:xfrm>
            <a:off x="340798" y="9910872"/>
            <a:ext cx="3678477" cy="591638"/>
          </a:xfrm>
          <a:prstGeom prst="rect">
            <a:avLst/>
          </a:prstGeom>
          <a:noFill/>
        </p:spPr>
        <p:txBody>
          <a:bodyPr wrap="square" rtlCol="0">
            <a:spAutoFit/>
          </a:bodyPr>
          <a:lstStyle/>
          <a:p>
            <a:r>
              <a:rPr kumimoji="1" lang="ja-JP" altLang="en-US" sz="1403" b="1" dirty="0">
                <a:solidFill>
                  <a:schemeClr val="bg1"/>
                </a:solidFill>
              </a:rPr>
              <a:t>申請書様式ダウンロード</a:t>
            </a:r>
            <a:r>
              <a:rPr kumimoji="1" lang="ja-JP" altLang="en-US" sz="1100" b="1" dirty="0">
                <a:solidFill>
                  <a:schemeClr val="bg1"/>
                </a:solidFill>
              </a:rPr>
              <a:t>は</a:t>
            </a:r>
            <a:r>
              <a:rPr kumimoji="1" lang="ja-JP" altLang="en-US" sz="1403" b="1" dirty="0">
                <a:solidFill>
                  <a:schemeClr val="bg1"/>
                </a:solidFill>
              </a:rPr>
              <a:t>こちら</a:t>
            </a:r>
            <a:r>
              <a:rPr kumimoji="1" lang="ja-JP" altLang="en-US" sz="1100" b="1" dirty="0">
                <a:solidFill>
                  <a:schemeClr val="bg1"/>
                </a:solidFill>
              </a:rPr>
              <a:t>から</a:t>
            </a:r>
            <a:endParaRPr kumimoji="1" lang="en-US" altLang="ja-JP" sz="1100" b="1" dirty="0">
              <a:solidFill>
                <a:schemeClr val="bg1"/>
              </a:solidFill>
            </a:endParaRPr>
          </a:p>
          <a:p>
            <a:r>
              <a:rPr kumimoji="1" lang="ja-JP" altLang="en-US" sz="921" dirty="0">
                <a:solidFill>
                  <a:schemeClr val="bg1"/>
                </a:solidFill>
              </a:rPr>
              <a:t>（福島県ホームページ）</a:t>
            </a:r>
            <a:endParaRPr kumimoji="1" lang="en-US" altLang="ja-JP" sz="921" dirty="0">
              <a:solidFill>
                <a:schemeClr val="bg1"/>
              </a:solidFill>
            </a:endParaRPr>
          </a:p>
          <a:p>
            <a:r>
              <a:rPr kumimoji="1" lang="en-US" altLang="ja-JP" sz="921" dirty="0">
                <a:solidFill>
                  <a:schemeClr val="bg1"/>
                </a:solidFill>
              </a:rPr>
              <a:t> https://www.pref.fukushima.lg.jp/sec/21045c/appearance-care.html</a:t>
            </a:r>
          </a:p>
        </p:txBody>
      </p:sp>
      <p:sp>
        <p:nvSpPr>
          <p:cNvPr id="69" name="テキスト ボックス 68"/>
          <p:cNvSpPr txBox="1"/>
          <p:nvPr/>
        </p:nvSpPr>
        <p:spPr>
          <a:xfrm>
            <a:off x="1149954" y="731949"/>
            <a:ext cx="5424521" cy="920508"/>
          </a:xfrm>
          <a:prstGeom prst="rect">
            <a:avLst/>
          </a:prstGeom>
          <a:noFill/>
        </p:spPr>
        <p:txBody>
          <a:bodyPr wrap="square" rtlCol="0">
            <a:spAutoFit/>
          </a:bodyPr>
          <a:lstStyle/>
          <a:p>
            <a:pPr algn="just"/>
            <a:r>
              <a:rPr lang="ja-JP" altLang="en-US" sz="1228" dirty="0"/>
              <a:t>  </a:t>
            </a:r>
            <a:r>
              <a:rPr lang="ja-JP" altLang="ja-JP" sz="1200" dirty="0"/>
              <a:t>がんになっても自分らしく生きることのできる社会の実現に向け、</a:t>
            </a:r>
            <a:endParaRPr lang="en-US" altLang="ja-JP" sz="1200" dirty="0"/>
          </a:p>
          <a:p>
            <a:pPr algn="just"/>
            <a:r>
              <a:rPr lang="ja-JP" altLang="en-US" sz="1200" dirty="0"/>
              <a:t>がん治療と就労や社会参加の両立及び補整具購入に伴う経済的負担の軽減を図るため、補整具（ウィッグ、乳房補整具）</a:t>
            </a:r>
            <a:r>
              <a:rPr lang="ja-JP" altLang="ja-JP" sz="1200" dirty="0"/>
              <a:t>の購入費用の一部を補助します。</a:t>
            </a:r>
            <a:endParaRPr lang="en-US" altLang="ja-JP" sz="1200" dirty="0"/>
          </a:p>
          <a:p>
            <a:endParaRPr kumimoji="1" lang="en-US" altLang="ja-JP" sz="526" dirty="0"/>
          </a:p>
          <a:p>
            <a:r>
              <a:rPr kumimoji="1" lang="en-US" altLang="ja-JP" sz="1228" b="1" u="sng" dirty="0"/>
              <a:t>※</a:t>
            </a:r>
            <a:r>
              <a:rPr kumimoji="1" lang="ja-JP" altLang="en-US" sz="1228" b="1" u="sng" dirty="0"/>
              <a:t>令和７年４月１日～令和８年３月３１日までに購入した補整具が対象。</a:t>
            </a:r>
          </a:p>
        </p:txBody>
      </p:sp>
      <p:grpSp>
        <p:nvGrpSpPr>
          <p:cNvPr id="72" name="グループ化 71"/>
          <p:cNvGrpSpPr/>
          <p:nvPr/>
        </p:nvGrpSpPr>
        <p:grpSpPr>
          <a:xfrm>
            <a:off x="3556233" y="5500234"/>
            <a:ext cx="595468" cy="374220"/>
            <a:chOff x="438031" y="5511642"/>
            <a:chExt cx="595468" cy="374220"/>
          </a:xfrm>
        </p:grpSpPr>
        <p:sp>
          <p:nvSpPr>
            <p:cNvPr id="77" name="楕円 76"/>
            <p:cNvSpPr/>
            <p:nvPr/>
          </p:nvSpPr>
          <p:spPr>
            <a:xfrm>
              <a:off x="541552" y="5511642"/>
              <a:ext cx="396496" cy="37422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77"/>
            <p:cNvSpPr txBox="1"/>
            <p:nvPr/>
          </p:nvSpPr>
          <p:spPr>
            <a:xfrm>
              <a:off x="438031" y="5571385"/>
              <a:ext cx="595468" cy="246221"/>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0">
              <a:spAutoFit/>
            </a:bodyPr>
            <a:lstStyle/>
            <a:p>
              <a:pPr algn="ctr"/>
              <a:r>
                <a:rPr kumimoji="1" lang="ja-JP" altLang="en-US" sz="1000" dirty="0">
                  <a:solidFill>
                    <a:schemeClr val="tx1">
                      <a:lumMod val="85000"/>
                      <a:lumOff val="15000"/>
                    </a:schemeClr>
                  </a:solidFill>
                </a:rPr>
                <a:t>申請者</a:t>
              </a:r>
            </a:p>
          </p:txBody>
        </p:sp>
      </p:grpSp>
      <p:grpSp>
        <p:nvGrpSpPr>
          <p:cNvPr id="80" name="グループ化 79"/>
          <p:cNvGrpSpPr/>
          <p:nvPr/>
        </p:nvGrpSpPr>
        <p:grpSpPr>
          <a:xfrm>
            <a:off x="6574476" y="5492343"/>
            <a:ext cx="595468" cy="374220"/>
            <a:chOff x="438031" y="5511642"/>
            <a:chExt cx="595468" cy="374220"/>
          </a:xfrm>
        </p:grpSpPr>
        <p:sp>
          <p:nvSpPr>
            <p:cNvPr id="81" name="楕円 80"/>
            <p:cNvSpPr/>
            <p:nvPr/>
          </p:nvSpPr>
          <p:spPr>
            <a:xfrm>
              <a:off x="541552" y="5511642"/>
              <a:ext cx="396496" cy="37422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テキスト ボックス 81"/>
            <p:cNvSpPr txBox="1"/>
            <p:nvPr/>
          </p:nvSpPr>
          <p:spPr>
            <a:xfrm>
              <a:off x="438031" y="5571385"/>
              <a:ext cx="595468" cy="246221"/>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0">
              <a:spAutoFit/>
            </a:bodyPr>
            <a:lstStyle/>
            <a:p>
              <a:pPr algn="ctr"/>
              <a:r>
                <a:rPr kumimoji="1" lang="ja-JP" altLang="en-US" sz="1000" dirty="0">
                  <a:solidFill>
                    <a:schemeClr val="tx1">
                      <a:lumMod val="85000"/>
                      <a:lumOff val="15000"/>
                    </a:schemeClr>
                  </a:solidFill>
                </a:rPr>
                <a:t>申請者</a:t>
              </a:r>
            </a:p>
          </p:txBody>
        </p:sp>
      </p:grpSp>
      <p:pic>
        <p:nvPicPr>
          <p:cNvPr id="79" name="図 78"/>
          <p:cNvPicPr>
            <a:picLocks noChangeAspect="1"/>
          </p:cNvPicPr>
          <p:nvPr/>
        </p:nvPicPr>
        <p:blipFill>
          <a:blip r:embed="rId11" cstate="print">
            <a:extLst>
              <a:ext uri="{BEBA8EAE-BF5A-486C-A8C5-ECC9F3942E4B}">
                <a14:imgProps xmlns:a14="http://schemas.microsoft.com/office/drawing/2010/main">
                  <a14:imgLayer r:embed="rId12">
                    <a14:imgEffect>
                      <a14:backgroundRemoval t="750" b="95417" l="0" r="100000">
                        <a14:foregroundMark x1="51583" y1="44500" x2="51583" y2="44500"/>
                        <a14:foregroundMark x1="50333" y1="80000" x2="50333" y2="80000"/>
                        <a14:backgroundMark x1="16083" y1="28500" x2="16083" y2="28500"/>
                        <a14:backgroundMark x1="89000" y1="28500" x2="89000" y2="28500"/>
                        <a14:backgroundMark x1="60000" y1="71417" x2="60000" y2="71417"/>
                        <a14:backgroundMark x1="24083" y1="77417" x2="24083" y2="77417"/>
                        <a14:backgroundMark x1="48083" y1="28500" x2="48083" y2="28500"/>
                        <a14:backgroundMark x1="10083" y1="97583" x2="10083" y2="97583"/>
                        <a14:backgroundMark x1="72583" y1="99750" x2="72583" y2="99750"/>
                        <a14:backgroundMark x1="82000" y1="83833" x2="82000" y2="83833"/>
                        <a14:backgroundMark x1="66583" y1="54333" x2="66583" y2="54333"/>
                        <a14:backgroundMark x1="29333" y1="59500" x2="29333" y2="59500"/>
                        <a14:backgroundMark x1="74750" y1="21333" x2="74750" y2="21333"/>
                        <a14:backgroundMark x1="20333" y1="3833" x2="20333" y2="3833"/>
                      </a14:backgroundRemoval>
                    </a14:imgEffect>
                  </a14:imgLayer>
                </a14:imgProps>
              </a:ext>
              <a:ext uri="{28A0092B-C50C-407E-A947-70E740481C1C}">
                <a14:useLocalDpi xmlns:a14="http://schemas.microsoft.com/office/drawing/2010/main" val="0"/>
              </a:ext>
            </a:extLst>
          </a:blip>
          <a:stretch>
            <a:fillRect/>
          </a:stretch>
        </p:blipFill>
        <p:spPr>
          <a:xfrm>
            <a:off x="3843550" y="2305444"/>
            <a:ext cx="257351" cy="279017"/>
          </a:xfrm>
          <a:prstGeom prst="rect">
            <a:avLst/>
          </a:prstGeom>
        </p:spPr>
      </p:pic>
    </p:spTree>
    <p:extLst>
      <p:ext uri="{BB962C8B-B14F-4D97-AF65-F5344CB8AC3E}">
        <p14:creationId xmlns:p14="http://schemas.microsoft.com/office/powerpoint/2010/main" val="338402306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877</TotalTime>
  <Words>870</Words>
  <Application>Microsoft Office PowerPoint</Application>
  <PresentationFormat>ユーザー設定</PresentationFormat>
  <Paragraphs>139</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UD デジタル 教科書体 NK-B</vt:lpstr>
      <vt:lpstr>UD デジタル 教科書体 NP-B</vt:lpstr>
      <vt:lpstr>メイリオ</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アピアランスケアチラシ</dc:title>
  <dc:creator>中村 耕子</dc:creator>
  <cp:lastModifiedBy>古内 彰</cp:lastModifiedBy>
  <cp:revision>128</cp:revision>
  <cp:lastPrinted>2024-04-01T04:58:07Z</cp:lastPrinted>
  <dcterms:created xsi:type="dcterms:W3CDTF">2024-02-15T11:21:44Z</dcterms:created>
  <dcterms:modified xsi:type="dcterms:W3CDTF">2025-03-28T12:26:56Z</dcterms:modified>
</cp:coreProperties>
</file>