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753" r:id="rId2"/>
    <p:sldId id="755" r:id="rId3"/>
    <p:sldId id="752" r:id="rId4"/>
    <p:sldId id="256" r:id="rId5"/>
    <p:sldId id="760" r:id="rId6"/>
    <p:sldId id="737" r:id="rId7"/>
    <p:sldId id="697" r:id="rId8"/>
    <p:sldId id="761" r:id="rId9"/>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1" autoAdjust="0"/>
    <p:restoredTop sz="95078" autoAdjust="0"/>
  </p:normalViewPr>
  <p:slideViewPr>
    <p:cSldViewPr snapToGrid="0">
      <p:cViewPr varScale="1">
        <p:scale>
          <a:sx n="46" d="100"/>
          <a:sy n="46" d="100"/>
        </p:scale>
        <p:origin x="29" y="6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2316EF1-3D6F-4009-A4F2-0D2BD6EC331F}" type="datetimeFigureOut">
              <a:rPr kumimoji="1" lang="ja-JP" altLang="en-US" smtClean="0"/>
              <a:t>2024/10/30</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4FBB8BE9-7477-4887-BB14-2744B82C7472}" type="slidenum">
              <a:rPr kumimoji="1" lang="ja-JP" altLang="en-US" smtClean="0"/>
              <a:t>‹#›</a:t>
            </a:fld>
            <a:endParaRPr kumimoji="1" lang="ja-JP" altLang="en-US"/>
          </a:p>
        </p:txBody>
      </p:sp>
    </p:spTree>
    <p:extLst>
      <p:ext uri="{BB962C8B-B14F-4D97-AF65-F5344CB8AC3E}">
        <p14:creationId xmlns:p14="http://schemas.microsoft.com/office/powerpoint/2010/main" val="35820426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1" lang="en-US" altLang="ja-JP" sz="1200" b="0" i="0" u="none" strike="noStrike" kern="1200" cap="none" spc="0" normalizeH="0" baseline="0" noProof="0" smtClean="0">
                <a:ln>
                  <a:noFill/>
                </a:ln>
                <a:solidFill>
                  <a:srgbClr val="595959"/>
                </a:solidFill>
                <a:effectLst/>
                <a:uLnTx/>
                <a:uFillTx/>
                <a:latin typeface="Calibri"/>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srgbClr val="595959"/>
              </a:solidFill>
              <a:effectLst/>
              <a:uLnTx/>
              <a:uFillTx/>
              <a:latin typeface="Calibri"/>
              <a:ea typeface="Meiryo UI" panose="020B0604030504040204" pitchFamily="50" charset="-128"/>
              <a:cs typeface="+mn-cs"/>
            </a:endParaRPr>
          </a:p>
        </p:txBody>
      </p:sp>
    </p:spTree>
    <p:extLst>
      <p:ext uri="{BB962C8B-B14F-4D97-AF65-F5344CB8AC3E}">
        <p14:creationId xmlns:p14="http://schemas.microsoft.com/office/powerpoint/2010/main" val="328078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BB8BE9-7477-4887-BB14-2744B82C7472}" type="slidenum">
              <a:rPr kumimoji="1" lang="ja-JP" altLang="en-US" smtClean="0"/>
              <a:t>3</a:t>
            </a:fld>
            <a:endParaRPr kumimoji="1" lang="ja-JP" altLang="en-US"/>
          </a:p>
        </p:txBody>
      </p:sp>
    </p:spTree>
    <p:extLst>
      <p:ext uri="{BB962C8B-B14F-4D97-AF65-F5344CB8AC3E}">
        <p14:creationId xmlns:p14="http://schemas.microsoft.com/office/powerpoint/2010/main" val="261665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BB8BE9-7477-4887-BB14-2744B82C7472}" type="slidenum">
              <a:rPr kumimoji="1" lang="ja-JP" altLang="en-US" smtClean="0"/>
              <a:t>4</a:t>
            </a:fld>
            <a:endParaRPr kumimoji="1" lang="ja-JP" altLang="en-US"/>
          </a:p>
        </p:txBody>
      </p:sp>
    </p:spTree>
    <p:extLst>
      <p:ext uri="{BB962C8B-B14F-4D97-AF65-F5344CB8AC3E}">
        <p14:creationId xmlns:p14="http://schemas.microsoft.com/office/powerpoint/2010/main" val="344613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1" lang="en-US" altLang="ja-JP" sz="1200" b="0" i="0" u="none" strike="noStrike" kern="1200" cap="none" spc="0" normalizeH="0" baseline="0" noProof="0" smtClean="0">
                <a:ln>
                  <a:noFill/>
                </a:ln>
                <a:solidFill>
                  <a:srgbClr val="595959"/>
                </a:solidFill>
                <a:effectLst/>
                <a:uLnTx/>
                <a:uFillTx/>
                <a:latin typeface="Calibri"/>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srgbClr val="595959"/>
              </a:solidFill>
              <a:effectLst/>
              <a:uLnTx/>
              <a:uFillTx/>
              <a:latin typeface="Calibri"/>
              <a:ea typeface="Meiryo UI" panose="020B0604030504040204" pitchFamily="50" charset="-128"/>
              <a:cs typeface="+mn-cs"/>
            </a:endParaRPr>
          </a:p>
        </p:txBody>
      </p:sp>
    </p:spTree>
    <p:extLst>
      <p:ext uri="{BB962C8B-B14F-4D97-AF65-F5344CB8AC3E}">
        <p14:creationId xmlns:p14="http://schemas.microsoft.com/office/powerpoint/2010/main" val="407042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01522-E8EB-DA48-9BB8-3506A7213B8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CA85DD8-1F46-DCF5-675D-1D8A03AC55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D073ECE-B8DE-3BEC-508E-2F5614115C54}"/>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A4148591-0D94-CDC2-D164-3FA65D369E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B58205-E5CC-16A0-8170-681A51CF3F2F}"/>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360539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69C401-FA82-C255-4673-114EF1B8416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25112B-EFB4-8D52-A8E8-2C589BC590C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110A12-3C92-C0A3-24B7-784A390C308C}"/>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8A839EAB-D916-813E-7A9D-2992C47BDC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E9C689-3890-6F29-EA4B-2FB12BE38FA8}"/>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29529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DA76CF5-87B4-D6AE-6EF6-D5741D271CA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80CDA6-CFCA-B432-B491-582256724F6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5E0163-5F6E-6CEB-C2C4-9C808F85B5F7}"/>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B62C20FE-AC6C-931F-3460-822AE2BC5E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B4CCC9-612B-C684-247B-6861E96C2C9B}"/>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150490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図付きタイトル スライド">
    <p:bg>
      <p:bgRef idx="1001">
        <a:schemeClr val="bg1"/>
      </p:bgRef>
    </p:bg>
    <p:spTree>
      <p:nvGrpSpPr>
        <p:cNvPr id="1" name=""/>
        <p:cNvGrpSpPr/>
        <p:nvPr/>
      </p:nvGrpSpPr>
      <p:grpSpPr>
        <a:xfrm>
          <a:off x="0" y="0"/>
          <a:ext cx="0" cy="0"/>
          <a:chOff x="0" y="0"/>
          <a:chExt cx="0" cy="0"/>
        </a:xfrm>
      </p:grpSpPr>
      <p:sp>
        <p:nvSpPr>
          <p:cNvPr id="8" name="長方形 7"/>
          <p:cNvSpPr/>
          <p:nvPr userDrawn="1"/>
        </p:nvSpPr>
        <p:spPr>
          <a:xfrm>
            <a:off x="1" y="5205047"/>
            <a:ext cx="12192000" cy="1652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ctrTitle"/>
          </p:nvPr>
        </p:nvSpPr>
        <p:spPr>
          <a:xfrm>
            <a:off x="533400" y="5361841"/>
            <a:ext cx="11125200" cy="914400"/>
          </a:xfrm>
        </p:spPr>
        <p:txBody>
          <a:bodyPr anchor="b">
            <a:normAutofit/>
          </a:bodyPr>
          <a:lstStyle>
            <a:lvl1pPr algn="ctr" latinLnBrk="0">
              <a:defRPr kumimoji="1" lang="ja-JP" sz="4000" spc="-5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endParaRPr kumimoji="1" lang="ja-JP" dirty="0"/>
          </a:p>
        </p:txBody>
      </p:sp>
      <p:sp>
        <p:nvSpPr>
          <p:cNvPr id="3" name="サブタイトル 2"/>
          <p:cNvSpPr>
            <a:spLocks noGrp="1"/>
          </p:cNvSpPr>
          <p:nvPr>
            <p:ph type="subTitle" idx="1"/>
          </p:nvPr>
        </p:nvSpPr>
        <p:spPr>
          <a:xfrm>
            <a:off x="533400" y="6360502"/>
            <a:ext cx="11125200" cy="365615"/>
          </a:xfrm>
        </p:spPr>
        <p:txBody>
          <a:bodyPr>
            <a:normAutofit/>
          </a:bodyPr>
          <a:lstStyle>
            <a:lvl1pPr marL="0" indent="0" algn="ctr" latinLnBrk="0">
              <a:spcBef>
                <a:spcPts val="0"/>
              </a:spcBef>
              <a:buNone/>
              <a:defRPr kumimoji="1" lang="ja-JP" sz="2000" cap="all" spc="5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latinLnBrk="0">
              <a:buNone/>
              <a:defRPr kumimoji="1" lang="ja-JP" sz="2000"/>
            </a:lvl2pPr>
            <a:lvl3pPr marL="914400" indent="0" algn="ctr" latinLnBrk="0">
              <a:buNone/>
              <a:defRPr kumimoji="1" lang="ja-JP" sz="1800"/>
            </a:lvl3pPr>
            <a:lvl4pPr marL="1371600" indent="0" algn="ctr" latinLnBrk="0">
              <a:buNone/>
              <a:defRPr kumimoji="1" lang="ja-JP" sz="1600"/>
            </a:lvl4pPr>
            <a:lvl5pPr marL="1828800" indent="0" algn="ctr" latinLnBrk="0">
              <a:buNone/>
              <a:defRPr kumimoji="1" lang="ja-JP" sz="1600"/>
            </a:lvl5pPr>
            <a:lvl6pPr marL="2286000" indent="0" algn="ctr" latinLnBrk="0">
              <a:buNone/>
              <a:defRPr kumimoji="1" lang="ja-JP" sz="1600"/>
            </a:lvl6pPr>
            <a:lvl7pPr marL="2743200" indent="0" algn="ctr" latinLnBrk="0">
              <a:buNone/>
              <a:defRPr kumimoji="1" lang="ja-JP" sz="1600"/>
            </a:lvl7pPr>
            <a:lvl8pPr marL="3200400" indent="0" algn="ctr" latinLnBrk="0">
              <a:buNone/>
              <a:defRPr kumimoji="1" lang="ja-JP" sz="1600"/>
            </a:lvl8pPr>
            <a:lvl9pPr marL="3657600" indent="0" algn="ctr" latinLnBrk="0">
              <a:buNone/>
              <a:defRPr kumimoji="1" lang="ja-JP" sz="1600"/>
            </a:lvl9pPr>
          </a:lstStyle>
          <a:p>
            <a:r>
              <a:rPr kumimoji="1" lang="ja-JP" altLang="en-US" dirty="0"/>
              <a:t>マスター サブタイトルの書式設定</a:t>
            </a:r>
            <a:endParaRPr kumimoji="1" lang="ja-JP" dirty="0"/>
          </a:p>
        </p:txBody>
      </p:sp>
      <p:sp>
        <p:nvSpPr>
          <p:cNvPr id="9" name="図プレースホルダー 2"/>
          <p:cNvSpPr>
            <a:spLocks noGrp="1"/>
          </p:cNvSpPr>
          <p:nvPr>
            <p:ph type="pic" idx="10"/>
          </p:nvPr>
        </p:nvSpPr>
        <p:spPr>
          <a:xfrm>
            <a:off x="1" y="1"/>
            <a:ext cx="4023360" cy="4745736"/>
          </a:xfrm>
        </p:spPr>
        <p:txBody>
          <a:bodyPr tIns="457200">
            <a:normAutofit/>
          </a:bodyPr>
          <a:lstStyle>
            <a:lvl1pPr marL="0" indent="0" algn="ctr" latinLnBrk="0">
              <a:buNone/>
              <a:defRPr kumimoji="1" lang="ja-JP" sz="2000">
                <a:latin typeface="Meiryo UI" panose="020B0604030504040204" pitchFamily="50" charset="-128"/>
                <a:ea typeface="Meiryo UI" panose="020B0604030504040204" pitchFamily="50" charset="-128"/>
                <a:cs typeface="Meiryo UI" panose="020B0604030504040204" pitchFamily="50" charset="-128"/>
              </a:defRPr>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a:t>図を追加</a:t>
            </a:r>
            <a:endParaRPr kumimoji="1" lang="ja-JP" dirty="0"/>
          </a:p>
        </p:txBody>
      </p:sp>
      <p:sp>
        <p:nvSpPr>
          <p:cNvPr id="13" name="図プレースホルダー 2"/>
          <p:cNvSpPr>
            <a:spLocks noGrp="1"/>
          </p:cNvSpPr>
          <p:nvPr>
            <p:ph type="pic" idx="11"/>
          </p:nvPr>
        </p:nvSpPr>
        <p:spPr>
          <a:xfrm>
            <a:off x="4084320" y="1"/>
            <a:ext cx="4023360" cy="4745736"/>
          </a:xfrm>
        </p:spPr>
        <p:txBody>
          <a:bodyPr tIns="457200">
            <a:normAutofit/>
          </a:bodyPr>
          <a:lstStyle>
            <a:lvl1pPr marL="0" indent="0" algn="ctr" latinLnBrk="0">
              <a:buNone/>
              <a:defRPr kumimoji="1" lang="ja-JP" sz="2000">
                <a:latin typeface="Meiryo UI" panose="020B0604030504040204" pitchFamily="50" charset="-128"/>
                <a:ea typeface="Meiryo UI" panose="020B0604030504040204" pitchFamily="50" charset="-128"/>
                <a:cs typeface="Meiryo UI" panose="020B0604030504040204" pitchFamily="50" charset="-128"/>
              </a:defRPr>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a:t>図を追加</a:t>
            </a:r>
            <a:endParaRPr kumimoji="1" lang="ja-JP" dirty="0"/>
          </a:p>
        </p:txBody>
      </p:sp>
      <p:sp>
        <p:nvSpPr>
          <p:cNvPr id="14" name="図プレースホルダー 2"/>
          <p:cNvSpPr>
            <a:spLocks noGrp="1"/>
          </p:cNvSpPr>
          <p:nvPr>
            <p:ph type="pic" idx="12"/>
          </p:nvPr>
        </p:nvSpPr>
        <p:spPr>
          <a:xfrm>
            <a:off x="8168640" y="1"/>
            <a:ext cx="4023360" cy="4745736"/>
          </a:xfrm>
        </p:spPr>
        <p:txBody>
          <a:bodyPr tIns="457200">
            <a:normAutofit/>
          </a:bodyPr>
          <a:lstStyle>
            <a:lvl1pPr marL="0" indent="0" algn="ctr" latinLnBrk="0">
              <a:buNone/>
              <a:defRPr kumimoji="1" lang="ja-JP" sz="2000">
                <a:latin typeface="Meiryo UI" panose="020B0604030504040204" pitchFamily="50" charset="-128"/>
                <a:ea typeface="Meiryo UI" panose="020B0604030504040204" pitchFamily="50" charset="-128"/>
                <a:cs typeface="Meiryo UI" panose="020B0604030504040204" pitchFamily="50" charset="-128"/>
              </a:defRPr>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a:t>図を追加</a:t>
            </a:r>
            <a:endParaRPr kumimoji="1" lang="ja-JP" dirty="0"/>
          </a:p>
        </p:txBody>
      </p:sp>
    </p:spTree>
    <p:extLst>
      <p:ext uri="{BB962C8B-B14F-4D97-AF65-F5344CB8AC3E}">
        <p14:creationId xmlns:p14="http://schemas.microsoft.com/office/powerpoint/2010/main" val="415892986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bg>
      <p:bgPr>
        <a:solidFill>
          <a:schemeClr val="accent1"/>
        </a:solidFill>
        <a:effectLst/>
      </p:bgPr>
    </p:bg>
    <p:spTree>
      <p:nvGrpSpPr>
        <p:cNvPr id="1" name=""/>
        <p:cNvGrpSpPr/>
        <p:nvPr/>
      </p:nvGrpSpPr>
      <p:grpSpPr>
        <a:xfrm>
          <a:off x="0" y="0"/>
          <a:ext cx="0" cy="0"/>
          <a:chOff x="0" y="0"/>
          <a:chExt cx="0" cy="0"/>
        </a:xfrm>
      </p:grpSpPr>
      <p:sp>
        <p:nvSpPr>
          <p:cNvPr id="7" name="長方形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ea typeface="Meiryo UI" panose="020B0604030504040204" pitchFamily="50" charset="-128"/>
            </a:endParaRPr>
          </a:p>
        </p:txBody>
      </p:sp>
      <p:sp>
        <p:nvSpPr>
          <p:cNvPr id="2" name="タイトル 1"/>
          <p:cNvSpPr>
            <a:spLocks noGrp="1"/>
          </p:cNvSpPr>
          <p:nvPr>
            <p:ph type="title"/>
          </p:nvPr>
        </p:nvSpPr>
        <p:spPr>
          <a:xfrm>
            <a:off x="831851" y="2514600"/>
            <a:ext cx="10515600" cy="2743200"/>
          </a:xfrm>
        </p:spPr>
        <p:txBody>
          <a:bodyPr anchor="b">
            <a:normAutofit/>
          </a:bodyPr>
          <a:lstStyle>
            <a:lvl1pPr algn="ctr" latinLnBrk="0">
              <a:defRPr kumimoji="1" lang="ja-JP" sz="3600" spc="-50" baseline="0">
                <a:solidFill>
                  <a:schemeClr val="bg1"/>
                </a:solidFill>
              </a:defRPr>
            </a:lvl1pPr>
          </a:lstStyle>
          <a:p>
            <a:r>
              <a:rPr kumimoji="1" lang="ja-JP" altLang="en-US"/>
              <a:t>マスター タイトルの書式設定</a:t>
            </a:r>
            <a:endParaRPr kumimoji="1" lang="ja-JP" dirty="0"/>
          </a:p>
        </p:txBody>
      </p:sp>
      <p:sp>
        <p:nvSpPr>
          <p:cNvPr id="3" name="テキスト プレースホルダー 2"/>
          <p:cNvSpPr>
            <a:spLocks noGrp="1"/>
          </p:cNvSpPr>
          <p:nvPr>
            <p:ph type="body" idx="1"/>
          </p:nvPr>
        </p:nvSpPr>
        <p:spPr>
          <a:xfrm>
            <a:off x="831851" y="5257800"/>
            <a:ext cx="10515600" cy="914400"/>
          </a:xfrm>
        </p:spPr>
        <p:txBody>
          <a:bodyPr>
            <a:normAutofit/>
          </a:bodyPr>
          <a:lstStyle>
            <a:lvl1pPr marL="0" indent="0" algn="ctr" latinLnBrk="0">
              <a:spcBef>
                <a:spcPts val="0"/>
              </a:spcBef>
              <a:buNone/>
              <a:defRPr kumimoji="1" lang="ja-JP" sz="2000" cap="all" spc="50" baseline="0">
                <a:solidFill>
                  <a:schemeClr val="bg1"/>
                </a:solidFill>
              </a:defRPr>
            </a:lvl1pPr>
            <a:lvl2pPr marL="457200" indent="0" latinLnBrk="0">
              <a:buNone/>
              <a:defRPr kumimoji="1" lang="ja-JP" sz="2000"/>
            </a:lvl2pPr>
            <a:lvl3pPr marL="914400" indent="0" latinLnBrk="0">
              <a:buNone/>
              <a:defRPr kumimoji="1" lang="ja-JP" sz="1800"/>
            </a:lvl3pPr>
            <a:lvl4pPr marL="1371600" indent="0" latinLnBrk="0">
              <a:buNone/>
              <a:defRPr kumimoji="1" lang="ja-JP" sz="1600"/>
            </a:lvl4pPr>
            <a:lvl5pPr marL="1828800" indent="0" latinLnBrk="0">
              <a:buNone/>
              <a:defRPr kumimoji="1" lang="ja-JP" sz="1600"/>
            </a:lvl5pPr>
            <a:lvl6pPr marL="2286000" indent="0" latinLnBrk="0">
              <a:buNone/>
              <a:defRPr kumimoji="1" lang="ja-JP" sz="1600"/>
            </a:lvl6pPr>
            <a:lvl7pPr marL="2743200" indent="0" latinLnBrk="0">
              <a:buNone/>
              <a:defRPr kumimoji="1" lang="ja-JP" sz="1600"/>
            </a:lvl7pPr>
            <a:lvl8pPr marL="3200400" indent="0" latinLnBrk="0">
              <a:buNone/>
              <a:defRPr kumimoji="1" lang="ja-JP" sz="1600"/>
            </a:lvl8pPr>
            <a:lvl9pPr marL="3657600" indent="0" latinLnBrk="0">
              <a:buNone/>
              <a:defRPr kumimoji="1" lang="ja-JP" sz="1600"/>
            </a:lvl9pPr>
          </a:lstStyle>
          <a:p>
            <a:pPr lvl="0"/>
            <a:r>
              <a:rPr kumimoji="1" lang="ja-JP" altLang="en-US"/>
              <a:t>マスター テキストの書式設定</a:t>
            </a:r>
          </a:p>
        </p:txBody>
      </p:sp>
    </p:spTree>
    <p:extLst>
      <p:ext uri="{BB962C8B-B14F-4D97-AF65-F5344CB8AC3E}">
        <p14:creationId xmlns:p14="http://schemas.microsoft.com/office/powerpoint/2010/main" val="192289353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151813" y="1714498"/>
            <a:ext cx="3506788" cy="2880360"/>
          </a:xfrm>
        </p:spPr>
        <p:txBody>
          <a:bodyPr anchor="b">
            <a:normAutofit/>
          </a:bodyPr>
          <a:lstStyle>
            <a:lvl1pPr latinLnBrk="0">
              <a:defRPr kumimoji="1" lang="ja-JP" sz="3000"/>
            </a:lvl1pPr>
          </a:lstStyle>
          <a:p>
            <a:r>
              <a:rPr kumimoji="1" lang="ja-JP" altLang="en-US"/>
              <a:t>マスター タイトルの書式設定</a:t>
            </a:r>
            <a:endParaRPr kumimoji="1" lang="ja-JP" dirty="0"/>
          </a:p>
        </p:txBody>
      </p:sp>
      <p:sp>
        <p:nvSpPr>
          <p:cNvPr id="3" name="コンテンツ プレースホルダー 2"/>
          <p:cNvSpPr>
            <a:spLocks noGrp="1"/>
          </p:cNvSpPr>
          <p:nvPr>
            <p:ph idx="1"/>
          </p:nvPr>
        </p:nvSpPr>
        <p:spPr>
          <a:xfrm>
            <a:off x="530354" y="457200"/>
            <a:ext cx="7242111" cy="57150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テキスト プレースホルダー 3"/>
          <p:cNvSpPr>
            <a:spLocks noGrp="1"/>
          </p:cNvSpPr>
          <p:nvPr>
            <p:ph type="body" sz="half" idx="2"/>
          </p:nvPr>
        </p:nvSpPr>
        <p:spPr>
          <a:xfrm>
            <a:off x="8151813" y="4590288"/>
            <a:ext cx="3514564" cy="1581912"/>
          </a:xfrm>
        </p:spPr>
        <p:txBody>
          <a:bodyPr/>
          <a:lstStyle>
            <a:lvl1pPr marL="0" indent="0" latinLnBrk="0">
              <a:spcBef>
                <a:spcPts val="8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669BDB4-1C12-4F36-B541-69579ADFD070}" type="datetime1">
              <a:rPr lang="ja-JP" altLang="en-US" smtClean="0"/>
              <a:t>2024/10/30</a:t>
            </a:fld>
            <a:endParaRPr kumimoji="1" lang="ja-JP" dirty="0"/>
          </a:p>
        </p:txBody>
      </p:sp>
      <p:sp>
        <p:nvSpPr>
          <p:cNvPr id="6" name="フッター プレースホルダー 5"/>
          <p:cNvSpPr>
            <a:spLocks noGrp="1"/>
          </p:cNvSpPr>
          <p:nvPr>
            <p:ph type="ftr" sz="quarter" idx="11"/>
          </p:nvPr>
        </p:nvSpPr>
        <p:spPr/>
        <p:txBody>
          <a:bodyPr/>
          <a:lstStyle/>
          <a:p>
            <a:endParaRPr kumimoji="1" lang="ja-JP" dirty="0"/>
          </a:p>
        </p:txBody>
      </p:sp>
      <p:sp>
        <p:nvSpPr>
          <p:cNvPr id="7" name="スライド番号プレースホルダー 6"/>
          <p:cNvSpPr>
            <a:spLocks noGrp="1"/>
          </p:cNvSpPr>
          <p:nvPr>
            <p:ph type="sldNum" sz="quarter" idx="12"/>
          </p:nvPr>
        </p:nvSpPr>
        <p:spPr/>
        <p:txBody>
          <a:bodyPr/>
          <a:lstStyle/>
          <a:p>
            <a:fld id="{E31375A4-56A4-47D6-9801-1991572033F7}" type="slidenum">
              <a:t>‹#›</a:t>
            </a:fld>
            <a:endParaRPr kumimoji="1" lang="ja-JP" dirty="0"/>
          </a:p>
        </p:txBody>
      </p:sp>
    </p:spTree>
    <p:extLst>
      <p:ext uri="{BB962C8B-B14F-4D97-AF65-F5344CB8AC3E}">
        <p14:creationId xmlns:p14="http://schemas.microsoft.com/office/powerpoint/2010/main" val="100691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図">
    <p:spTree>
      <p:nvGrpSpPr>
        <p:cNvPr id="1" name=""/>
        <p:cNvGrpSpPr/>
        <p:nvPr/>
      </p:nvGrpSpPr>
      <p:grpSpPr>
        <a:xfrm>
          <a:off x="0" y="0"/>
          <a:ext cx="0" cy="0"/>
          <a:chOff x="0" y="0"/>
          <a:chExt cx="0" cy="0"/>
        </a:xfrm>
      </p:grpSpPr>
      <p:sp>
        <p:nvSpPr>
          <p:cNvPr id="8" name="長方形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ea typeface="Meiryo UI" panose="020B0604030504040204" pitchFamily="50" charset="-128"/>
            </a:endParaRPr>
          </a:p>
        </p:txBody>
      </p:sp>
      <p:sp>
        <p:nvSpPr>
          <p:cNvPr id="4" name="テキスト プレースホルダー 3"/>
          <p:cNvSpPr>
            <a:spLocks noGrp="1"/>
          </p:cNvSpPr>
          <p:nvPr>
            <p:ph type="body" sz="half" idx="2"/>
          </p:nvPr>
        </p:nvSpPr>
        <p:spPr>
          <a:xfrm>
            <a:off x="8532813" y="4591761"/>
            <a:ext cx="3125787" cy="1580440"/>
          </a:xfrm>
        </p:spPr>
        <p:txBody>
          <a:bodyPr/>
          <a:lstStyle>
            <a:lvl1pPr marL="0" indent="0" latinLnBrk="0">
              <a:spcBef>
                <a:spcPts val="800"/>
              </a:spcBef>
              <a:buNone/>
              <a:defRPr kumimoji="1" lang="ja-JP" sz="1600">
                <a:solidFill>
                  <a:schemeClr val="bg1"/>
                </a:solidFill>
              </a:defRPr>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
        <p:nvSpPr>
          <p:cNvPr id="2" name="タイトル 1"/>
          <p:cNvSpPr>
            <a:spLocks noGrp="1"/>
          </p:cNvSpPr>
          <p:nvPr>
            <p:ph type="title"/>
          </p:nvPr>
        </p:nvSpPr>
        <p:spPr>
          <a:xfrm>
            <a:off x="8532813" y="1714500"/>
            <a:ext cx="3125787" cy="2877260"/>
          </a:xfrm>
        </p:spPr>
        <p:txBody>
          <a:bodyPr anchor="b">
            <a:normAutofit/>
          </a:bodyPr>
          <a:lstStyle>
            <a:lvl1pPr latinLnBrk="0">
              <a:defRPr kumimoji="1" lang="ja-JP" sz="3000">
                <a:solidFill>
                  <a:schemeClr val="bg1"/>
                </a:solidFill>
              </a:defRPr>
            </a:lvl1pPr>
          </a:lstStyle>
          <a:p>
            <a:r>
              <a:rPr kumimoji="1" lang="ja-JP" altLang="en-US"/>
              <a:t>マスター タイトルの書式設定</a:t>
            </a:r>
            <a:endParaRPr kumimoji="1" lang="ja-JP" dirty="0"/>
          </a:p>
        </p:txBody>
      </p:sp>
      <p:sp>
        <p:nvSpPr>
          <p:cNvPr id="6" name="図プレースホルダー 2"/>
          <p:cNvSpPr>
            <a:spLocks noGrp="1"/>
          </p:cNvSpPr>
          <p:nvPr>
            <p:ph type="pic" idx="1"/>
          </p:nvPr>
        </p:nvSpPr>
        <p:spPr>
          <a:xfrm>
            <a:off x="0" y="2"/>
            <a:ext cx="8101584" cy="6857999"/>
          </a:xfrm>
        </p:spPr>
        <p:txBody>
          <a:bodyPr tIns="457200">
            <a:normAutofit/>
          </a:bodyPr>
          <a:lstStyle>
            <a:lvl1pPr marL="0" indent="0" algn="ctr" latinLnBrk="0">
              <a:buNone/>
              <a:defRPr kumimoji="1" lang="ja-JP" sz="20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a:t>図を追加</a:t>
            </a:r>
            <a:endParaRPr kumimoji="1" lang="ja-JP" dirty="0"/>
          </a:p>
        </p:txBody>
      </p:sp>
    </p:spTree>
    <p:extLst>
      <p:ext uri="{BB962C8B-B14F-4D97-AF65-F5344CB8AC3E}">
        <p14:creationId xmlns:p14="http://schemas.microsoft.com/office/powerpoint/2010/main" val="29773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D0A8C8-4A74-B36A-940A-4DF9D5899B6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657424-8C40-AB50-1393-DAB60E9DA91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3C2AB2-9BAB-4EA7-4FB0-803C8A2B67D4}"/>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4F95A695-BC96-B24D-0466-D0AE80CCF8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1BFDE7-E27B-3B84-932E-074DBF8780A9}"/>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81656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55C461-4080-2D93-4D32-9370735EFCD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237C62-530F-FF04-F6CC-79D97A748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56C091-EFFC-C164-4BC6-6669BFB0F2AA}"/>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75CAFA79-7D45-27E4-F46A-AB4B86B830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5298F9-4C41-FDB7-D0F6-DFA20D44221D}"/>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386735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D7ED4-CE1D-3568-4A84-EADF5154AE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B3C878-496C-D289-0B98-0C0971FA889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93F100B-4CDC-4B1D-ACFC-70B71108A17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2576E37-30FC-B0D5-6AEB-E25F81DD7DE4}"/>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6" name="フッター プレースホルダー 5">
            <a:extLst>
              <a:ext uri="{FF2B5EF4-FFF2-40B4-BE49-F238E27FC236}">
                <a16:creationId xmlns:a16="http://schemas.microsoft.com/office/drawing/2014/main" id="{F285A0CA-5C82-EB5E-BEE9-D1DDB33AC6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84F416-0E00-EF36-9E21-0A44411D5A0C}"/>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411317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8505E-425C-BE62-008E-C6810A2037C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2CBBB1-7FC3-42AE-7245-176F6E4F6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4E11E8-D4DE-8898-311B-12115A8E2EE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32219A9-D513-6662-59A1-B5BA6E561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5EEAF2E-9B95-3DBD-CA52-8566F410417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BBC7D0A-D967-D32C-9D42-638BB31DB178}"/>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8" name="フッター プレースホルダー 7">
            <a:extLst>
              <a:ext uri="{FF2B5EF4-FFF2-40B4-BE49-F238E27FC236}">
                <a16:creationId xmlns:a16="http://schemas.microsoft.com/office/drawing/2014/main" id="{E07940C2-A3ED-E6C4-3A2D-125D2F490B2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F5F577F-55D9-D98F-5707-0813FF403B48}"/>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42843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687D9D-0299-C930-61F6-0996E518C3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1E001AC-04E5-670A-FB20-9C99273357DA}"/>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4" name="フッター プレースホルダー 3">
            <a:extLst>
              <a:ext uri="{FF2B5EF4-FFF2-40B4-BE49-F238E27FC236}">
                <a16:creationId xmlns:a16="http://schemas.microsoft.com/office/drawing/2014/main" id="{51E47C6F-1984-5EAB-B1CE-E4D9B5E0CF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91EB68-273C-B082-E495-3643877099C7}"/>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240374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AC60443-0A2D-7381-D711-92CCA1013165}"/>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3" name="フッター プレースホルダー 2">
            <a:extLst>
              <a:ext uri="{FF2B5EF4-FFF2-40B4-BE49-F238E27FC236}">
                <a16:creationId xmlns:a16="http://schemas.microsoft.com/office/drawing/2014/main" id="{5BB936D1-2F63-9994-EC5E-62C124470B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DBB2BEC-A7F6-8853-91B4-7D5A39141A53}"/>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85082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249FDB-4AF9-227E-CAB1-031C6F09EF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C8721A-93AB-F02B-CF10-2A198C807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E0B0DBB-CFAF-188E-20F7-6678F23A0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8D0EF35-0816-6D36-0B91-7AC2C0981A5E}"/>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6" name="フッター プレースホルダー 5">
            <a:extLst>
              <a:ext uri="{FF2B5EF4-FFF2-40B4-BE49-F238E27FC236}">
                <a16:creationId xmlns:a16="http://schemas.microsoft.com/office/drawing/2014/main" id="{AFC94E75-BF77-D216-3724-1415DF3B42C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E98ABD-C44E-E027-7131-4D5281E5CDE8}"/>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231536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A41BAC-AA86-65B1-F7CB-A46014961A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F4F80A6-7203-CA4A-D723-BD34D39BE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E07483A-A440-3EC3-D9F9-76F4AF7D9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4BD012-5784-DD6D-5957-B7DF27054831}"/>
              </a:ext>
            </a:extLst>
          </p:cNvPr>
          <p:cNvSpPr>
            <a:spLocks noGrp="1"/>
          </p:cNvSpPr>
          <p:nvPr>
            <p:ph type="dt" sz="half" idx="10"/>
          </p:nvPr>
        </p:nvSpPr>
        <p:spPr/>
        <p:txBody>
          <a:bodyPr/>
          <a:lstStyle/>
          <a:p>
            <a:fld id="{2390AF9C-E10A-4B53-9A93-A7DEB9E408E7}" type="datetimeFigureOut">
              <a:rPr kumimoji="1" lang="ja-JP" altLang="en-US" smtClean="0"/>
              <a:t>2024/10/30</a:t>
            </a:fld>
            <a:endParaRPr kumimoji="1" lang="ja-JP" altLang="en-US"/>
          </a:p>
        </p:txBody>
      </p:sp>
      <p:sp>
        <p:nvSpPr>
          <p:cNvPr id="6" name="フッター プレースホルダー 5">
            <a:extLst>
              <a:ext uri="{FF2B5EF4-FFF2-40B4-BE49-F238E27FC236}">
                <a16:creationId xmlns:a16="http://schemas.microsoft.com/office/drawing/2014/main" id="{C910FA3F-AAC8-FAC6-57E9-6D83F8465F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27E877-3A90-ADB8-49CF-7E373A005C8A}"/>
              </a:ext>
            </a:extLst>
          </p:cNvPr>
          <p:cNvSpPr>
            <a:spLocks noGrp="1"/>
          </p:cNvSpPr>
          <p:nvPr>
            <p:ph type="sldNum" sz="quarter" idx="12"/>
          </p:nvPr>
        </p:nvSpPr>
        <p:spPr/>
        <p:txBody>
          <a:body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328851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8DF9270-4F9D-EA04-D8F6-A72D1D474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98717A5-56E6-DDB5-B57A-2EE64FE00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48257-B42D-2BB3-BAAF-F3891F8029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0AF9C-E10A-4B53-9A93-A7DEB9E408E7}"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3E256C5D-CBEC-4A7C-ADF7-7339D2F40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2ADEEB1-619D-41A8-3694-CFCD6A036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DB148-766A-4A47-8A90-6A4D3C0B22F0}" type="slidenum">
              <a:rPr kumimoji="1" lang="ja-JP" altLang="en-US" smtClean="0"/>
              <a:t>‹#›</a:t>
            </a:fld>
            <a:endParaRPr kumimoji="1" lang="ja-JP" altLang="en-US"/>
          </a:p>
        </p:txBody>
      </p:sp>
    </p:spTree>
    <p:extLst>
      <p:ext uri="{BB962C8B-B14F-4D97-AF65-F5344CB8AC3E}">
        <p14:creationId xmlns:p14="http://schemas.microsoft.com/office/powerpoint/2010/main" val="148651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9" r:id="rId14"/>
    <p:sldLayoutId id="2147483670"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70665-4559-A712-0218-9692377A00ED}"/>
              </a:ext>
            </a:extLst>
          </p:cNvPr>
          <p:cNvSpPr>
            <a:spLocks noGrp="1"/>
          </p:cNvSpPr>
          <p:nvPr>
            <p:ph type="ctrTitle"/>
          </p:nvPr>
        </p:nvSpPr>
        <p:spPr>
          <a:xfrm>
            <a:off x="1506244" y="1131241"/>
            <a:ext cx="9144000" cy="2297759"/>
          </a:xfrm>
          <a:pattFill prst="wdUpDiag">
            <a:fgClr>
              <a:schemeClr val="accent6">
                <a:lumMod val="20000"/>
                <a:lumOff val="80000"/>
              </a:schemeClr>
            </a:fgClr>
            <a:bgClr>
              <a:schemeClr val="bg1"/>
            </a:bgClr>
          </a:pattFill>
          <a:ln w="44450" cmpd="dbl">
            <a:solidFill>
              <a:srgbClr val="002060"/>
            </a:solidFill>
          </a:ln>
        </p:spPr>
        <p:txBody>
          <a:bodyPr anchor="ctr">
            <a:normAutofit/>
          </a:bodyPr>
          <a:lstStyle/>
          <a:p>
            <a:r>
              <a:rPr lang="ja-JP" altLang="en-US" sz="1600" dirty="0">
                <a:latin typeface="メイリオ" panose="020B0604030504040204" pitchFamily="50" charset="-128"/>
                <a:ea typeface="メイリオ" panose="020B0604030504040204" pitchFamily="50" charset="-128"/>
              </a:rPr>
              <a:t>令和</a:t>
            </a:r>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年度　保健事業推進に向けた医療専門職等人材育成事業</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保健</a:t>
            </a:r>
            <a:r>
              <a:rPr lang="ja-JP" altLang="en-US" dirty="0">
                <a:latin typeface="メイリオ" panose="020B0604030504040204" pitchFamily="50" charset="-128"/>
                <a:ea typeface="メイリオ" panose="020B0604030504040204" pitchFamily="50" charset="-128"/>
              </a:rPr>
              <a:t>指導</a:t>
            </a:r>
            <a:r>
              <a:rPr lang="ja-JP" altLang="en-US" dirty="0" smtClean="0">
                <a:latin typeface="メイリオ" panose="020B0604030504040204" pitchFamily="50" charset="-128"/>
                <a:ea typeface="メイリオ" panose="020B0604030504040204" pitchFamily="50" charset="-128"/>
              </a:rPr>
              <a:t>実践者育成</a:t>
            </a:r>
            <a:r>
              <a:rPr lang="ja-JP" altLang="en-US" dirty="0">
                <a:latin typeface="メイリオ" panose="020B0604030504040204" pitchFamily="50" charset="-128"/>
                <a:ea typeface="メイリオ" panose="020B0604030504040204" pitchFamily="50" charset="-128"/>
              </a:rPr>
              <a:t>研修の概要</a:t>
            </a:r>
            <a:endParaRPr kumimoji="1" lang="ja-JP" altLang="en-US"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EB08B9A7-3FCB-73DC-FF20-5DD351F52C49}"/>
              </a:ext>
            </a:extLst>
          </p:cNvPr>
          <p:cNvSpPr>
            <a:spLocks noGrp="1"/>
          </p:cNvSpPr>
          <p:nvPr>
            <p:ph type="subTitle" idx="1"/>
          </p:nvPr>
        </p:nvSpPr>
        <p:spPr>
          <a:xfrm>
            <a:off x="2544934" y="5173387"/>
            <a:ext cx="7087340" cy="1192566"/>
          </a:xfrm>
        </p:spPr>
        <p:txBody>
          <a:bodyPr/>
          <a:lstStyle/>
          <a:p>
            <a:pPr algn="l"/>
            <a:r>
              <a:rPr lang="ja-JP" altLang="en-US" dirty="0">
                <a:latin typeface="メイリオ" panose="020B0604030504040204" pitchFamily="50" charset="-128"/>
                <a:ea typeface="メイリオ" panose="020B0604030504040204" pitchFamily="50" charset="-128"/>
              </a:rPr>
              <a:t>主催　：</a:t>
            </a:r>
            <a:r>
              <a:rPr lang="zh-TW" altLang="en-US" dirty="0">
                <a:latin typeface="メイリオ" panose="020B0604030504040204" pitchFamily="50" charset="-128"/>
                <a:ea typeface="メイリオ" panose="020B0604030504040204" pitchFamily="50" charset="-128"/>
              </a:rPr>
              <a:t>福島県　保健福祉部　国民健康保険課</a:t>
            </a:r>
            <a:endParaRPr lang="en-US" altLang="zh-TW" dirty="0">
              <a:latin typeface="メイリオ" panose="020B0604030504040204" pitchFamily="50" charset="-128"/>
              <a:ea typeface="メイリオ" panose="020B0604030504040204" pitchFamily="50" charset="-128"/>
            </a:endParaRPr>
          </a:p>
          <a:p>
            <a:pPr algn="l"/>
            <a:r>
              <a:rPr kumimoji="1" lang="ja-JP" altLang="en-US" dirty="0">
                <a:latin typeface="メイリオ" panose="020B0604030504040204" pitchFamily="50" charset="-128"/>
                <a:ea typeface="メイリオ" panose="020B0604030504040204" pitchFamily="50" charset="-128"/>
              </a:rPr>
              <a:t>委託先：生活習慣病予防研究センター</a:t>
            </a:r>
          </a:p>
        </p:txBody>
      </p:sp>
    </p:spTree>
    <p:extLst>
      <p:ext uri="{BB962C8B-B14F-4D97-AF65-F5344CB8AC3E}">
        <p14:creationId xmlns:p14="http://schemas.microsoft.com/office/powerpoint/2010/main" val="145019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31375A4-56A4-47D6-9801-1991572033F7}" type="slidenum">
              <a:rPr lang="en-US" altLang="ja-JP">
                <a:solidFill>
                  <a:prstClr val="white"/>
                </a:solidFill>
                <a:latin typeface="Calibri"/>
              </a:rPr>
              <a:pPr/>
              <a:t>2</a:t>
            </a:fld>
            <a:endParaRPr lang="ja-JP" altLang="en-US" dirty="0">
              <a:solidFill>
                <a:prstClr val="white"/>
              </a:solidFill>
              <a:latin typeface="Calibri"/>
            </a:endParaRPr>
          </a:p>
        </p:txBody>
      </p:sp>
      <p:sp>
        <p:nvSpPr>
          <p:cNvPr id="13" name="タイトル 1">
            <a:extLst>
              <a:ext uri="{FF2B5EF4-FFF2-40B4-BE49-F238E27FC236}">
                <a16:creationId xmlns:a16="http://schemas.microsoft.com/office/drawing/2014/main" id="{493A7AD0-2891-D4F4-C7B2-FA663CEF83CA}"/>
              </a:ext>
            </a:extLst>
          </p:cNvPr>
          <p:cNvSpPr txBox="1">
            <a:spLocks/>
          </p:cNvSpPr>
          <p:nvPr/>
        </p:nvSpPr>
        <p:spPr>
          <a:xfrm>
            <a:off x="326424" y="340615"/>
            <a:ext cx="11539152" cy="504000"/>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lang="ja-JP" sz="3200" kern="1200" cap="all" baseline="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800" b="1" dirty="0">
                <a:solidFill>
                  <a:schemeClr val="bg1"/>
                </a:solidFill>
                <a:latin typeface="メイリオ" panose="020B0604030504040204" pitchFamily="50" charset="-128"/>
                <a:ea typeface="メイリオ" panose="020B0604030504040204" pitchFamily="50" charset="-128"/>
              </a:rPr>
              <a:t>研修概要</a:t>
            </a:r>
          </a:p>
        </p:txBody>
      </p:sp>
      <p:sp>
        <p:nvSpPr>
          <p:cNvPr id="2" name="テキスト ボックス 1">
            <a:extLst>
              <a:ext uri="{FF2B5EF4-FFF2-40B4-BE49-F238E27FC236}">
                <a16:creationId xmlns:a16="http://schemas.microsoft.com/office/drawing/2014/main" id="{DB789717-638E-5847-66E8-CA1E7C740BD0}"/>
              </a:ext>
            </a:extLst>
          </p:cNvPr>
          <p:cNvSpPr txBox="1"/>
          <p:nvPr/>
        </p:nvSpPr>
        <p:spPr>
          <a:xfrm>
            <a:off x="662651" y="1535620"/>
            <a:ext cx="8384752" cy="1015663"/>
          </a:xfrm>
          <a:prstGeom prst="rect">
            <a:avLst/>
          </a:prstGeom>
          <a:noFill/>
        </p:spPr>
        <p:txBody>
          <a:bodyPr wrap="square" rtlCol="0">
            <a:spAutoFit/>
          </a:bodyPr>
          <a:lstStyle/>
          <a:p>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初回支援で最も重要なパートである検査結果説明を脂質異常、高血圧、糖尿病の疾病横断的に学びます。定評のある拡大図版のうち検査結果説明に必要な部分をまとめた教材集を参加者に提供します。</a:t>
            </a:r>
          </a:p>
        </p:txBody>
      </p:sp>
      <p:sp>
        <p:nvSpPr>
          <p:cNvPr id="7" name="テキスト ボックス 6">
            <a:extLst>
              <a:ext uri="{FF2B5EF4-FFF2-40B4-BE49-F238E27FC236}">
                <a16:creationId xmlns:a16="http://schemas.microsoft.com/office/drawing/2014/main" id="{DDC76E07-5D57-73AC-8962-559A0F3D4B80}"/>
              </a:ext>
            </a:extLst>
          </p:cNvPr>
          <p:cNvSpPr txBox="1"/>
          <p:nvPr/>
        </p:nvSpPr>
        <p:spPr>
          <a:xfrm>
            <a:off x="595006" y="1076732"/>
            <a:ext cx="8452397" cy="461665"/>
          </a:xfrm>
          <a:prstGeom prst="rect">
            <a:avLst/>
          </a:prstGeom>
          <a:noFill/>
        </p:spPr>
        <p:txBody>
          <a:bodyPr wrap="square" rtlCol="0">
            <a:spAutoFit/>
          </a:bodyPr>
          <a:lstStyle/>
          <a:p>
            <a:r>
              <a:rPr kumimoji="1" lang="ja-JP" altLang="en-US" sz="2400" b="1" dirty="0">
                <a:effectLst>
                  <a:outerShdw blurRad="38100" dist="38100" dir="2700000" algn="tl">
                    <a:srgbClr val="000000">
                      <a:alpha val="43137"/>
                    </a:srgbClr>
                  </a:outerShdw>
                </a:effectLst>
                <a:ea typeface="Meiryo UI" panose="020B0604030504040204" pitchFamily="50" charset="-128"/>
              </a:rPr>
              <a:t>検査結果の説明技術～図版によるわかりやすい説明～（対面）</a:t>
            </a:r>
            <a:endParaRPr kumimoji="1" lang="en-US" altLang="ja-JP" sz="2400" b="1" dirty="0">
              <a:effectLst>
                <a:outerShdw blurRad="38100" dist="38100" dir="2700000" algn="tl">
                  <a:srgbClr val="000000">
                    <a:alpha val="43137"/>
                  </a:srgbClr>
                </a:outerShdw>
              </a:effectLst>
              <a:ea typeface="Meiryo UI" panose="020B0604030504040204" pitchFamily="50" charset="-128"/>
            </a:endParaRPr>
          </a:p>
        </p:txBody>
      </p:sp>
      <p:sp>
        <p:nvSpPr>
          <p:cNvPr id="9" name="テキスト ボックス 8">
            <a:extLst>
              <a:ext uri="{FF2B5EF4-FFF2-40B4-BE49-F238E27FC236}">
                <a16:creationId xmlns:a16="http://schemas.microsoft.com/office/drawing/2014/main" id="{C89E5788-1DAE-09EA-CD47-4DED81C0E43D}"/>
              </a:ext>
            </a:extLst>
          </p:cNvPr>
          <p:cNvSpPr txBox="1"/>
          <p:nvPr/>
        </p:nvSpPr>
        <p:spPr>
          <a:xfrm>
            <a:off x="595006" y="2853618"/>
            <a:ext cx="10758794" cy="830997"/>
          </a:xfrm>
          <a:prstGeom prst="rect">
            <a:avLst/>
          </a:prstGeom>
          <a:noFill/>
        </p:spPr>
        <p:txBody>
          <a:bodyPr wrap="square" rtlCol="0">
            <a:spAutoFit/>
          </a:bodyPr>
          <a:lstStyle/>
          <a:p>
            <a:r>
              <a:rPr kumimoji="1" lang="ja-JP" altLang="en-US" sz="2400" b="1" dirty="0">
                <a:effectLst>
                  <a:outerShdw blurRad="38100" dist="38100" dir="2700000" algn="tl">
                    <a:srgbClr val="000000">
                      <a:alpha val="43137"/>
                    </a:srgbClr>
                  </a:outerShdw>
                </a:effectLst>
                <a:ea typeface="Meiryo UI" panose="020B0604030504040204" pitchFamily="50" charset="-128"/>
              </a:rPr>
              <a:t>保健指導の知識と生活習慣アセスメントに基づく目標設定の仕方</a:t>
            </a:r>
            <a:endParaRPr kumimoji="1" lang="en-US" altLang="ja-JP" sz="2400" b="1" dirty="0">
              <a:effectLst>
                <a:outerShdw blurRad="38100" dist="38100" dir="2700000" algn="tl">
                  <a:srgbClr val="000000">
                    <a:alpha val="43137"/>
                  </a:srgbClr>
                </a:outerShdw>
              </a:effectLst>
              <a:ea typeface="Meiryo UI" panose="020B0604030504040204" pitchFamily="50" charset="-128"/>
            </a:endParaRPr>
          </a:p>
          <a:p>
            <a:r>
              <a:rPr kumimoji="1" lang="ja-JP" altLang="en-US" sz="2400" b="1" dirty="0">
                <a:effectLst>
                  <a:outerShdw blurRad="38100" dist="38100" dir="2700000" algn="tl">
                    <a:srgbClr val="000000">
                      <a:alpha val="43137"/>
                    </a:srgbClr>
                  </a:outerShdw>
                </a:effectLst>
                <a:ea typeface="Meiryo UI" panose="020B0604030504040204" pitchFamily="50" charset="-128"/>
              </a:rPr>
              <a:t>～脂質異常症・高血圧・糖尿病の保健指導のポイントと目標設定～（</a:t>
            </a:r>
            <a:r>
              <a:rPr kumimoji="1" lang="en-US" altLang="ja-JP" sz="2400" b="1" dirty="0">
                <a:effectLst>
                  <a:outerShdw blurRad="38100" dist="38100" dir="2700000" algn="tl">
                    <a:srgbClr val="000000">
                      <a:alpha val="43137"/>
                    </a:srgbClr>
                  </a:outerShdw>
                </a:effectLst>
                <a:ea typeface="Meiryo UI" panose="020B0604030504040204" pitchFamily="50" charset="-128"/>
              </a:rPr>
              <a:t>WEB</a:t>
            </a:r>
            <a:r>
              <a:rPr kumimoji="1" lang="ja-JP" altLang="en-US" sz="2400" b="1" dirty="0">
                <a:effectLst>
                  <a:outerShdw blurRad="38100" dist="38100" dir="2700000" algn="tl">
                    <a:srgbClr val="000000">
                      <a:alpha val="43137"/>
                    </a:srgbClr>
                  </a:outerShdw>
                </a:effectLst>
                <a:ea typeface="Meiryo UI" panose="020B0604030504040204" pitchFamily="50" charset="-128"/>
              </a:rPr>
              <a:t>）</a:t>
            </a:r>
            <a:endParaRPr kumimoji="1" lang="en-US" altLang="ja-JP" sz="2400" b="1" dirty="0">
              <a:effectLst>
                <a:outerShdw blurRad="38100" dist="38100" dir="2700000" algn="tl">
                  <a:srgbClr val="000000">
                    <a:alpha val="43137"/>
                  </a:srgbClr>
                </a:outerShdw>
              </a:effectLst>
              <a:ea typeface="Meiryo UI" panose="020B0604030504040204" pitchFamily="50" charset="-128"/>
            </a:endParaRPr>
          </a:p>
        </p:txBody>
      </p:sp>
      <p:sp>
        <p:nvSpPr>
          <p:cNvPr id="10" name="テキスト ボックス 9">
            <a:extLst>
              <a:ext uri="{FF2B5EF4-FFF2-40B4-BE49-F238E27FC236}">
                <a16:creationId xmlns:a16="http://schemas.microsoft.com/office/drawing/2014/main" id="{96009092-06AF-A46C-43AE-33E808B90FB1}"/>
              </a:ext>
            </a:extLst>
          </p:cNvPr>
          <p:cNvSpPr txBox="1"/>
          <p:nvPr/>
        </p:nvSpPr>
        <p:spPr>
          <a:xfrm>
            <a:off x="659707" y="3680012"/>
            <a:ext cx="8725219" cy="984885"/>
          </a:xfrm>
          <a:prstGeom prst="rect">
            <a:avLst/>
          </a:prstGeom>
          <a:noFill/>
        </p:spPr>
        <p:txBody>
          <a:bodyPr wrap="square" rtlCol="0">
            <a:spAutoFit/>
          </a:bodyPr>
          <a:lstStyle/>
          <a:p>
            <a:r>
              <a:rPr kumimoji="1" lang="ja-JP" altLang="en-US"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kumimoji="1" lang="en-US" altLang="ja-JP"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a:t>
            </a:r>
            <a:r>
              <a:rPr kumimoji="1" lang="ja-JP" altLang="en-US"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回　知識編</a:t>
            </a:r>
            <a:r>
              <a:rPr kumimoji="1" lang="en-US" altLang="ja-JP"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a:t>
            </a:r>
            <a:r>
              <a:rPr kumimoji="1" lang="ja-JP" altLang="en-US"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endParaRPr kumimoji="1" lang="en-US" altLang="ja-JP"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脂質異常</a:t>
            </a:r>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の基本的な考え方や保健指導のポイントについて講義を行い、クイズとその解説で理解度を確認します。高血圧の保健指導に必要な知識の獲得を目指します。</a:t>
            </a:r>
            <a:endParaRPr kumimoji="1"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E2FDC18-289E-BA6A-EFB4-7692DFC0F602}"/>
              </a:ext>
            </a:extLst>
          </p:cNvPr>
          <p:cNvSpPr txBox="1"/>
          <p:nvPr/>
        </p:nvSpPr>
        <p:spPr>
          <a:xfrm>
            <a:off x="659706" y="5497921"/>
            <a:ext cx="8870637" cy="984885"/>
          </a:xfrm>
          <a:prstGeom prst="rect">
            <a:avLst/>
          </a:prstGeom>
          <a:noFill/>
        </p:spPr>
        <p:txBody>
          <a:bodyPr wrap="square" rtlCol="0">
            <a:spAutoFit/>
          </a:bodyPr>
          <a:lstStyle/>
          <a:p>
            <a:r>
              <a:rPr kumimoji="1" lang="ja-JP" altLang="en-US"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kumimoji="1" lang="en-US" altLang="ja-JP"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a:t>
            </a:r>
            <a:r>
              <a:rPr kumimoji="1" lang="ja-JP" altLang="en-US"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回　知識編</a:t>
            </a:r>
            <a:r>
              <a:rPr kumimoji="1" lang="en-US" altLang="ja-JP"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Ⅲ</a:t>
            </a:r>
          </a:p>
          <a:p>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糖尿病の基本的な考え方や保健指導のポイントについて講義を行い、クイズとその解説で理解度を確認します。高血圧の保健指導に必要な知識の獲得を目指します。</a:t>
            </a:r>
            <a:endParaRPr kumimoji="1"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6C18CFC-6619-B919-C028-40E42B03D506}"/>
              </a:ext>
            </a:extLst>
          </p:cNvPr>
          <p:cNvSpPr txBox="1"/>
          <p:nvPr/>
        </p:nvSpPr>
        <p:spPr>
          <a:xfrm>
            <a:off x="659706" y="4579360"/>
            <a:ext cx="8725219" cy="984885"/>
          </a:xfrm>
          <a:prstGeom prst="rect">
            <a:avLst/>
          </a:prstGeom>
          <a:noFill/>
        </p:spPr>
        <p:txBody>
          <a:bodyPr wrap="square" rtlCol="0">
            <a:spAutoFit/>
          </a:bodyPr>
          <a:lstStyle/>
          <a:p>
            <a:r>
              <a:rPr kumimoji="1" lang="ja-JP" altLang="en-US"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kumimoji="1" lang="en-US" altLang="ja-JP"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ja-JP" altLang="en-US"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回　知識編</a:t>
            </a:r>
            <a:r>
              <a:rPr kumimoji="1" lang="en-US" altLang="ja-JP" sz="220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II</a:t>
            </a:r>
          </a:p>
          <a:p>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高血圧</a:t>
            </a:r>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の基本的な考え方や保健指導のポイントについて講義を行い、クイズとその解説で理解度を確認します。高血圧の保健指導に必要な知識の獲得を目指します。</a:t>
            </a:r>
            <a:endParaRPr kumimoji="1"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527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16C1F-C02F-88BA-A301-86C8F4B99703}"/>
              </a:ext>
            </a:extLst>
          </p:cNvPr>
          <p:cNvSpPr>
            <a:spLocks noGrp="1"/>
          </p:cNvSpPr>
          <p:nvPr>
            <p:ph type="title"/>
          </p:nvPr>
        </p:nvSpPr>
        <p:spPr>
          <a:xfrm>
            <a:off x="321414" y="287604"/>
            <a:ext cx="11539152" cy="504000"/>
          </a:xfrm>
          <a:solidFill>
            <a:srgbClr val="002060"/>
          </a:solidFill>
        </p:spPr>
        <p:txBody>
          <a:bodyPr>
            <a:normAutofit/>
          </a:bodyPr>
          <a:lstStyle/>
          <a:p>
            <a:r>
              <a:rPr lang="ja-JP" altLang="en-US" sz="2800" b="1" dirty="0">
                <a:solidFill>
                  <a:schemeClr val="bg1"/>
                </a:solidFill>
                <a:latin typeface="メイリオ" panose="020B0604030504040204" pitchFamily="50" charset="-128"/>
                <a:ea typeface="メイリオ" panose="020B0604030504040204" pitchFamily="50" charset="-128"/>
              </a:rPr>
              <a:t>研修イメージ</a:t>
            </a:r>
          </a:p>
        </p:txBody>
      </p:sp>
      <p:sp>
        <p:nvSpPr>
          <p:cNvPr id="6" name="四角形: 角を丸くする 5">
            <a:extLst>
              <a:ext uri="{FF2B5EF4-FFF2-40B4-BE49-F238E27FC236}">
                <a16:creationId xmlns:a16="http://schemas.microsoft.com/office/drawing/2014/main" id="{EE467D9E-A27D-4DDC-ED22-FCC06597DDBB}"/>
              </a:ext>
            </a:extLst>
          </p:cNvPr>
          <p:cNvSpPr/>
          <p:nvPr/>
        </p:nvSpPr>
        <p:spPr>
          <a:xfrm>
            <a:off x="2146756" y="4057384"/>
            <a:ext cx="1338330" cy="921417"/>
          </a:xfrm>
          <a:prstGeom prst="roundRect">
            <a:avLst/>
          </a:prstGeom>
          <a:noFill/>
          <a:ln w="38100">
            <a:solidFill>
              <a:srgbClr val="DF5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対面研修</a:t>
            </a:r>
            <a:endParaRPr kumimoji="1" lang="en-US" altLang="ja-JP" sz="2000" b="1"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6D98ED37-4E90-1E7D-59DD-0EE7E1D20565}"/>
              </a:ext>
            </a:extLst>
          </p:cNvPr>
          <p:cNvSpPr/>
          <p:nvPr/>
        </p:nvSpPr>
        <p:spPr>
          <a:xfrm>
            <a:off x="3847861" y="2725449"/>
            <a:ext cx="1399398" cy="81826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accent3">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オンライン</a:t>
            </a:r>
            <a:endParaRPr kumimoji="1" lang="en-US" altLang="ja-JP" sz="2000" b="1" dirty="0">
              <a:solidFill>
                <a:schemeClr val="accent3">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000" b="1" dirty="0">
                <a:solidFill>
                  <a:schemeClr val="accent3">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研修①</a:t>
            </a:r>
            <a:endParaRPr kumimoji="1" lang="en-US" altLang="ja-JP" sz="2000" b="1" dirty="0">
              <a:solidFill>
                <a:schemeClr val="accent3">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EB6B42FE-28B1-02D9-852D-12DAE0EB1233}"/>
              </a:ext>
            </a:extLst>
          </p:cNvPr>
          <p:cNvSpPr/>
          <p:nvPr/>
        </p:nvSpPr>
        <p:spPr>
          <a:xfrm>
            <a:off x="3847861" y="5118705"/>
            <a:ext cx="5435288" cy="646675"/>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accent5"/>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オンデマンド配信：　オンライン講義 </a:t>
            </a:r>
            <a:endParaRPr kumimoji="1" lang="en-US" altLang="ja-JP" sz="2000" b="1" dirty="0">
              <a:solidFill>
                <a:schemeClr val="accent5"/>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1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復習や職場内での共有に活用</a:t>
            </a:r>
            <a:endParaRPr kumimoji="1" lang="en-US" altLang="ja-JP" sz="11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5DE733AB-8780-775D-8075-89EF20771931}"/>
              </a:ext>
            </a:extLst>
          </p:cNvPr>
          <p:cNvSpPr txBox="1">
            <a:spLocks/>
          </p:cNvSpPr>
          <p:nvPr/>
        </p:nvSpPr>
        <p:spPr>
          <a:xfrm>
            <a:off x="858686" y="1129232"/>
            <a:ext cx="8522196" cy="1035527"/>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kumimoji="1" lang="ja-JP" sz="3200" kern="1200" cap="all" baseline="0">
                <a:solidFill>
                  <a:schemeClr val="accent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anose="020B0604030504040204" pitchFamily="50" charset="-128"/>
              </a:defRPr>
            </a:lvl1pPr>
          </a:lstStyle>
          <a:p>
            <a:r>
              <a:rPr lang="ja-JP" altLang="en-US" sz="2400" dirty="0">
                <a:solidFill>
                  <a:schemeClr val="tx1"/>
                </a:solidFill>
                <a:latin typeface="Meiryo UI" panose="020B0604030504040204" pitchFamily="50" charset="-128"/>
                <a:ea typeface="Meiryo UI" panose="020B0604030504040204" pitchFamily="50" charset="-128"/>
              </a:rPr>
              <a:t>保健指導の必須技術を対面研修で習得。オンライン研修では</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講義＋クイズ解説による知識習得と演習を取り入れ、現場で</a:t>
            </a:r>
            <a:endParaRPr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chemeClr val="tx1"/>
                </a:solidFill>
                <a:latin typeface="Meiryo UI" panose="020B0604030504040204" pitchFamily="50" charset="-128"/>
                <a:ea typeface="Meiryo UI" panose="020B0604030504040204" pitchFamily="50" charset="-128"/>
              </a:rPr>
              <a:t>翌日から活用できる情報を提供します。</a:t>
            </a:r>
          </a:p>
        </p:txBody>
      </p:sp>
      <p:cxnSp>
        <p:nvCxnSpPr>
          <p:cNvPr id="10" name="直線矢印コネクタ 9">
            <a:extLst>
              <a:ext uri="{FF2B5EF4-FFF2-40B4-BE49-F238E27FC236}">
                <a16:creationId xmlns:a16="http://schemas.microsoft.com/office/drawing/2014/main" id="{B08B8BA9-46A4-6FF0-DDA0-1B52FA608258}"/>
              </a:ext>
            </a:extLst>
          </p:cNvPr>
          <p:cNvCxnSpPr>
            <a:cxnSpLocks/>
          </p:cNvCxnSpPr>
          <p:nvPr/>
        </p:nvCxnSpPr>
        <p:spPr>
          <a:xfrm flipV="1">
            <a:off x="1484065" y="2257388"/>
            <a:ext cx="0" cy="40304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3ABCD30-E880-BEF1-4EA0-0BB893C7F3C6}"/>
              </a:ext>
            </a:extLst>
          </p:cNvPr>
          <p:cNvCxnSpPr>
            <a:cxnSpLocks/>
          </p:cNvCxnSpPr>
          <p:nvPr/>
        </p:nvCxnSpPr>
        <p:spPr>
          <a:xfrm>
            <a:off x="1465015" y="6278268"/>
            <a:ext cx="80973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FF70A57-6C4C-338D-F986-6736CA4A4802}"/>
              </a:ext>
            </a:extLst>
          </p:cNvPr>
          <p:cNvSpPr txBox="1"/>
          <p:nvPr/>
        </p:nvSpPr>
        <p:spPr>
          <a:xfrm>
            <a:off x="822525" y="2477137"/>
            <a:ext cx="461665" cy="1200329"/>
          </a:xfrm>
          <a:prstGeom prst="rect">
            <a:avLst/>
          </a:prstGeom>
          <a:noFill/>
        </p:spPr>
        <p:txBody>
          <a:bodyPr vert="eaVert" wrap="square" rtlCol="0">
            <a:spAutoFit/>
          </a:bodyPr>
          <a:lstStyle/>
          <a:p>
            <a:r>
              <a:rPr kumimoji="1" lang="ja-JP" altLang="en-US" dirty="0">
                <a:solidFill>
                  <a:srgbClr val="00B050"/>
                </a:solidFill>
                <a:effectLst>
                  <a:outerShdw blurRad="38100" dist="38100" dir="2700000" algn="tl">
                    <a:srgbClr val="000000">
                      <a:alpha val="43137"/>
                    </a:srgbClr>
                  </a:outerShdw>
                </a:effectLst>
                <a:ea typeface="Meiryo UI" panose="020B0604030504040204" pitchFamily="50" charset="-128"/>
              </a:rPr>
              <a:t>実践技術</a:t>
            </a:r>
          </a:p>
        </p:txBody>
      </p:sp>
      <p:sp>
        <p:nvSpPr>
          <p:cNvPr id="16" name="テキスト ボックス 15">
            <a:extLst>
              <a:ext uri="{FF2B5EF4-FFF2-40B4-BE49-F238E27FC236}">
                <a16:creationId xmlns:a16="http://schemas.microsoft.com/office/drawing/2014/main" id="{F0D240D3-F44A-AC21-4A41-DF6774E9A0B0}"/>
              </a:ext>
            </a:extLst>
          </p:cNvPr>
          <p:cNvSpPr txBox="1"/>
          <p:nvPr/>
        </p:nvSpPr>
        <p:spPr>
          <a:xfrm>
            <a:off x="8549696" y="5927549"/>
            <a:ext cx="950338"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ea typeface="Meiryo UI" panose="020B0604030504040204" pitchFamily="50" charset="-128"/>
              </a:rPr>
              <a:t>時期</a:t>
            </a:r>
          </a:p>
        </p:txBody>
      </p:sp>
      <p:sp>
        <p:nvSpPr>
          <p:cNvPr id="17" name="四角形: 角を丸くする 16">
            <a:extLst>
              <a:ext uri="{FF2B5EF4-FFF2-40B4-BE49-F238E27FC236}">
                <a16:creationId xmlns:a16="http://schemas.microsoft.com/office/drawing/2014/main" id="{2909285B-7F6D-C4E8-C970-027B7C496B2C}"/>
              </a:ext>
            </a:extLst>
          </p:cNvPr>
          <p:cNvSpPr/>
          <p:nvPr/>
        </p:nvSpPr>
        <p:spPr>
          <a:xfrm>
            <a:off x="5691371" y="2362812"/>
            <a:ext cx="1368033" cy="81826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accent3">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オンライン</a:t>
            </a:r>
            <a:endParaRPr kumimoji="1" lang="en-US" altLang="ja-JP" sz="2000" b="1" dirty="0">
              <a:solidFill>
                <a:schemeClr val="accent3">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000" b="1" dirty="0">
                <a:solidFill>
                  <a:schemeClr val="accent3">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研修②</a:t>
            </a:r>
            <a:endParaRPr kumimoji="1" lang="en-US" altLang="ja-JP" sz="2000" b="1" dirty="0">
              <a:solidFill>
                <a:schemeClr val="accent3">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580BFF79-7850-951A-CF73-B509BD49C721}"/>
              </a:ext>
            </a:extLst>
          </p:cNvPr>
          <p:cNvSpPr/>
          <p:nvPr/>
        </p:nvSpPr>
        <p:spPr>
          <a:xfrm>
            <a:off x="7633775" y="2039525"/>
            <a:ext cx="1323868" cy="81826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7030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オンライン</a:t>
            </a:r>
            <a:endParaRPr kumimoji="1" lang="en-US" altLang="ja-JP" sz="2000" b="1" dirty="0">
              <a:solidFill>
                <a:srgbClr val="7030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000" b="1" dirty="0">
                <a:solidFill>
                  <a:srgbClr val="7030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研修③</a:t>
            </a:r>
            <a:endParaRPr kumimoji="1" lang="en-US" altLang="ja-JP" sz="2000" b="1" dirty="0">
              <a:solidFill>
                <a:srgbClr val="7030A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532B741-2206-2FE6-4331-A5958988ED2F}"/>
              </a:ext>
            </a:extLst>
          </p:cNvPr>
          <p:cNvSpPr txBox="1"/>
          <p:nvPr/>
        </p:nvSpPr>
        <p:spPr>
          <a:xfrm>
            <a:off x="3488305" y="4119067"/>
            <a:ext cx="2117211" cy="830997"/>
          </a:xfrm>
          <a:prstGeom prst="rect">
            <a:avLst/>
          </a:prstGeom>
          <a:noFill/>
        </p:spPr>
        <p:txBody>
          <a:bodyPr wrap="square" rtlCol="0">
            <a:spAutoFit/>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疾病横断的に</a:t>
            </a:r>
            <a:endParaRPr kumimoji="1" lang="en-US" altLang="ja-JP"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初回支援の検査結果説明の方法を学ぶ</a:t>
            </a:r>
          </a:p>
        </p:txBody>
      </p:sp>
      <p:sp>
        <p:nvSpPr>
          <p:cNvPr id="20" name="テキスト ボックス 19">
            <a:extLst>
              <a:ext uri="{FF2B5EF4-FFF2-40B4-BE49-F238E27FC236}">
                <a16:creationId xmlns:a16="http://schemas.microsoft.com/office/drawing/2014/main" id="{141DF7B5-FF72-69D6-9045-0B97279032A1}"/>
              </a:ext>
            </a:extLst>
          </p:cNvPr>
          <p:cNvSpPr txBox="1"/>
          <p:nvPr/>
        </p:nvSpPr>
        <p:spPr>
          <a:xfrm>
            <a:off x="2979263" y="3562843"/>
            <a:ext cx="3183210" cy="338554"/>
          </a:xfrm>
          <a:prstGeom prst="rect">
            <a:avLst/>
          </a:prstGeom>
          <a:noFill/>
        </p:spPr>
        <p:txBody>
          <a:bodyPr wrap="square" rtlCol="0">
            <a:spAutoFit/>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脂質異常</a:t>
            </a: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の保健指導</a:t>
            </a:r>
          </a:p>
        </p:txBody>
      </p:sp>
      <p:sp>
        <p:nvSpPr>
          <p:cNvPr id="21" name="テキスト ボックス 20">
            <a:extLst>
              <a:ext uri="{FF2B5EF4-FFF2-40B4-BE49-F238E27FC236}">
                <a16:creationId xmlns:a16="http://schemas.microsoft.com/office/drawing/2014/main" id="{234BCE34-4709-F3B0-C850-13EDF48A6B2A}"/>
              </a:ext>
            </a:extLst>
          </p:cNvPr>
          <p:cNvSpPr txBox="1"/>
          <p:nvPr/>
        </p:nvSpPr>
        <p:spPr>
          <a:xfrm>
            <a:off x="4868116" y="3220971"/>
            <a:ext cx="3183210" cy="338554"/>
          </a:xfrm>
          <a:prstGeom prst="rect">
            <a:avLst/>
          </a:prstGeom>
          <a:noFill/>
        </p:spPr>
        <p:txBody>
          <a:bodyPr wrap="square" rtlCol="0">
            <a:spAutoFit/>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高血圧</a:t>
            </a: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の保健指導</a:t>
            </a:r>
          </a:p>
        </p:txBody>
      </p:sp>
      <p:cxnSp>
        <p:nvCxnSpPr>
          <p:cNvPr id="23" name="直線コネクタ 22">
            <a:extLst>
              <a:ext uri="{FF2B5EF4-FFF2-40B4-BE49-F238E27FC236}">
                <a16:creationId xmlns:a16="http://schemas.microsoft.com/office/drawing/2014/main" id="{940EA927-480A-22D8-D3BC-266190611604}"/>
              </a:ext>
            </a:extLst>
          </p:cNvPr>
          <p:cNvCxnSpPr>
            <a:cxnSpLocks/>
          </p:cNvCxnSpPr>
          <p:nvPr/>
        </p:nvCxnSpPr>
        <p:spPr>
          <a:xfrm>
            <a:off x="1503604" y="3909202"/>
            <a:ext cx="7729576" cy="1558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テキスト ボックス 23">
            <a:extLst>
              <a:ext uri="{FF2B5EF4-FFF2-40B4-BE49-F238E27FC236}">
                <a16:creationId xmlns:a16="http://schemas.microsoft.com/office/drawing/2014/main" id="{7CB1CD99-DBD9-FEC3-420F-82B16291782B}"/>
              </a:ext>
            </a:extLst>
          </p:cNvPr>
          <p:cNvSpPr txBox="1"/>
          <p:nvPr/>
        </p:nvSpPr>
        <p:spPr>
          <a:xfrm>
            <a:off x="812408" y="4058726"/>
            <a:ext cx="461665" cy="1818028"/>
          </a:xfrm>
          <a:prstGeom prst="rect">
            <a:avLst/>
          </a:prstGeom>
          <a:noFill/>
        </p:spPr>
        <p:txBody>
          <a:bodyPr vert="eaVert" wrap="square" rtlCol="0">
            <a:spAutoFit/>
          </a:bodyPr>
          <a:lstStyle/>
          <a:p>
            <a:r>
              <a:rPr kumimoji="1" lang="ja-JP" altLang="en-US" dirty="0">
                <a:solidFill>
                  <a:srgbClr val="C00000"/>
                </a:solidFill>
                <a:effectLst>
                  <a:outerShdw blurRad="38100" dist="38100" dir="2700000" algn="tl">
                    <a:srgbClr val="000000">
                      <a:alpha val="43137"/>
                    </a:srgbClr>
                  </a:outerShdw>
                </a:effectLst>
                <a:ea typeface="Meiryo UI" panose="020B0604030504040204" pitchFamily="50" charset="-128"/>
              </a:rPr>
              <a:t>基礎知識・技術</a:t>
            </a:r>
          </a:p>
        </p:txBody>
      </p:sp>
      <p:sp>
        <p:nvSpPr>
          <p:cNvPr id="3" name="テキスト ボックス 2">
            <a:extLst>
              <a:ext uri="{FF2B5EF4-FFF2-40B4-BE49-F238E27FC236}">
                <a16:creationId xmlns:a16="http://schemas.microsoft.com/office/drawing/2014/main" id="{AD6CB1D2-A9FB-FBE4-9C34-7B639D3EC723}"/>
              </a:ext>
            </a:extLst>
          </p:cNvPr>
          <p:cNvSpPr txBox="1"/>
          <p:nvPr/>
        </p:nvSpPr>
        <p:spPr>
          <a:xfrm>
            <a:off x="6903833" y="2948798"/>
            <a:ext cx="3183210" cy="338554"/>
          </a:xfrm>
          <a:prstGeom prst="rect">
            <a:avLst/>
          </a:prstGeom>
          <a:noFill/>
        </p:spPr>
        <p:txBody>
          <a:bodyPr wrap="square" rtlCol="0">
            <a:spAutoFit/>
          </a:bodyPr>
          <a:lstStyle/>
          <a:p>
            <a:pPr algn="ctr"/>
            <a:r>
              <a:rPr kumimoji="1"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・糖尿病の保健指導</a:t>
            </a:r>
          </a:p>
        </p:txBody>
      </p:sp>
    </p:spTree>
    <p:extLst>
      <p:ext uri="{BB962C8B-B14F-4D97-AF65-F5344CB8AC3E}">
        <p14:creationId xmlns:p14="http://schemas.microsoft.com/office/powerpoint/2010/main" val="253471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D0C2BC8-1FB7-0C1A-EED2-834E16F3A8C3}"/>
              </a:ext>
            </a:extLst>
          </p:cNvPr>
          <p:cNvSpPr txBox="1"/>
          <p:nvPr/>
        </p:nvSpPr>
        <p:spPr>
          <a:xfrm>
            <a:off x="419071" y="726749"/>
            <a:ext cx="10315852" cy="1169551"/>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・研修は、対面</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回・</a:t>
            </a:r>
            <a:r>
              <a:rPr kumimoji="1" lang="en-US" altLang="ja-JP" sz="1400" dirty="0">
                <a:latin typeface="メイリオ" panose="020B0604030504040204" pitchFamily="50" charset="-128"/>
                <a:ea typeface="メイリオ" panose="020B0604030504040204" pitchFamily="50" charset="-128"/>
              </a:rPr>
              <a:t>WEB</a:t>
            </a:r>
            <a:r>
              <a:rPr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回の計</a:t>
            </a:r>
            <a:r>
              <a:rPr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回実施します。</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・１回のみの参加も可能です。また、各回ごとに別の方が参加いただいても問題ありません。</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We</a:t>
            </a:r>
            <a:r>
              <a:rPr kumimoji="1" lang="ja-JP" altLang="en-US" sz="1400" dirty="0">
                <a:latin typeface="メイリオ" panose="020B0604030504040204" pitchFamily="50" charset="-128"/>
                <a:ea typeface="メイリオ" panose="020B0604030504040204" pitchFamily="50" charset="-128"/>
              </a:rPr>
              <a:t>ｂは</a:t>
            </a:r>
            <a:r>
              <a:rPr kumimoji="1" lang="ja-JP" altLang="en-US" sz="1400" u="sng" dirty="0">
                <a:latin typeface="メイリオ" panose="020B0604030504040204" pitchFamily="50" charset="-128"/>
                <a:ea typeface="メイリオ" panose="020B0604030504040204" pitchFamily="50" charset="-128"/>
              </a:rPr>
              <a:t>各回ごとに申込が必要</a:t>
            </a:r>
            <a:r>
              <a:rPr kumimoji="1" lang="ja-JP" altLang="en-US" sz="1400" dirty="0">
                <a:latin typeface="メイリオ" panose="020B0604030504040204" pitchFamily="50" charset="-128"/>
                <a:ea typeface="メイリオ" panose="020B0604030504040204" pitchFamily="50" charset="-128"/>
              </a:rPr>
              <a:t>です。</a:t>
            </a:r>
          </a:p>
        </p:txBody>
      </p:sp>
      <p:sp>
        <p:nvSpPr>
          <p:cNvPr id="2" name="タイトル 1">
            <a:extLst>
              <a:ext uri="{FF2B5EF4-FFF2-40B4-BE49-F238E27FC236}">
                <a16:creationId xmlns:a16="http://schemas.microsoft.com/office/drawing/2014/main" id="{C1EF3110-4AF8-81B8-E9E0-D702B838BD3C}"/>
              </a:ext>
            </a:extLst>
          </p:cNvPr>
          <p:cNvSpPr txBox="1">
            <a:spLocks/>
          </p:cNvSpPr>
          <p:nvPr/>
        </p:nvSpPr>
        <p:spPr>
          <a:xfrm>
            <a:off x="318697" y="160856"/>
            <a:ext cx="11539152" cy="504000"/>
          </a:xfrm>
          <a:prstGeom prst="rect">
            <a:avLst/>
          </a:prstGeom>
          <a:solidFill>
            <a:srgbClr val="00206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b="1" dirty="0">
                <a:solidFill>
                  <a:schemeClr val="bg1"/>
                </a:solidFill>
                <a:latin typeface="メイリオ" panose="020B0604030504040204" pitchFamily="50" charset="-128"/>
                <a:ea typeface="メイリオ" panose="020B0604030504040204" pitchFamily="50" charset="-128"/>
              </a:rPr>
              <a:t>研修スケジュール</a:t>
            </a:r>
          </a:p>
        </p:txBody>
      </p:sp>
      <p:sp>
        <p:nvSpPr>
          <p:cNvPr id="5" name="テキスト ボックス 4">
            <a:extLst>
              <a:ext uri="{FF2B5EF4-FFF2-40B4-BE49-F238E27FC236}">
                <a16:creationId xmlns:a16="http://schemas.microsoft.com/office/drawing/2014/main" id="{942CAEB0-AD8D-48E6-E90F-0A16F50E4BB9}"/>
              </a:ext>
            </a:extLst>
          </p:cNvPr>
          <p:cNvSpPr txBox="1"/>
          <p:nvPr/>
        </p:nvSpPr>
        <p:spPr>
          <a:xfrm>
            <a:off x="318696" y="1896300"/>
            <a:ext cx="12274673" cy="369332"/>
          </a:xfrm>
          <a:prstGeom prst="rect">
            <a:avLst/>
          </a:prstGeom>
          <a:noFill/>
        </p:spPr>
        <p:txBody>
          <a:bodyPr wrap="square" rtlCol="0">
            <a:spAutoFit/>
          </a:bodyPr>
          <a:lstStyle/>
          <a:p>
            <a:r>
              <a:rPr kumimoji="1" lang="ja-JP" altLang="en-US" b="1" dirty="0"/>
              <a:t>■</a:t>
            </a:r>
            <a:r>
              <a:rPr lang="ja-JP" altLang="ja-JP" sz="1800" b="1" dirty="0">
                <a:effectLst/>
                <a:ea typeface="ＭＳ ゴシック" panose="020B0609070205080204" pitchFamily="49" charset="-128"/>
                <a:cs typeface="Times New Roman" panose="02020603050405020304" pitchFamily="18" charset="0"/>
              </a:rPr>
              <a:t>病態別知識・基本技術研修</a:t>
            </a:r>
            <a:r>
              <a:rPr kumimoji="1" lang="ja-JP" altLang="en-US" b="1" dirty="0"/>
              <a:t>（対面）</a:t>
            </a:r>
            <a:endParaRPr kumimoji="1" lang="ja-JP" altLang="en-US" sz="1400" dirty="0">
              <a:solidFill>
                <a:srgbClr val="FF33CC"/>
              </a:solidFill>
              <a:latin typeface="メイリオ" panose="020B0604030504040204" pitchFamily="50" charset="-128"/>
              <a:ea typeface="メイリオ" panose="020B0604030504040204" pitchFamily="50" charset="-128"/>
            </a:endParaRPr>
          </a:p>
        </p:txBody>
      </p:sp>
      <p:graphicFrame>
        <p:nvGraphicFramePr>
          <p:cNvPr id="6" name="表 4">
            <a:extLst>
              <a:ext uri="{FF2B5EF4-FFF2-40B4-BE49-F238E27FC236}">
                <a16:creationId xmlns:a16="http://schemas.microsoft.com/office/drawing/2014/main" id="{E0F23836-89A3-F8E8-0122-83F68477F5DA}"/>
              </a:ext>
            </a:extLst>
          </p:cNvPr>
          <p:cNvGraphicFramePr>
            <a:graphicFrameLocks noGrp="1"/>
          </p:cNvGraphicFramePr>
          <p:nvPr>
            <p:extLst>
              <p:ext uri="{D42A27DB-BD31-4B8C-83A1-F6EECF244321}">
                <p14:modId xmlns:p14="http://schemas.microsoft.com/office/powerpoint/2010/main" val="3579786919"/>
              </p:ext>
            </p:extLst>
          </p:nvPr>
        </p:nvGraphicFramePr>
        <p:xfrm>
          <a:off x="419071" y="4262487"/>
          <a:ext cx="11610172" cy="2434657"/>
        </p:xfrm>
        <a:graphic>
          <a:graphicData uri="http://schemas.openxmlformats.org/drawingml/2006/table">
            <a:tbl>
              <a:tblPr firstRow="1" bandRow="1">
                <a:tableStyleId>{5C22544A-7EE6-4342-B048-85BDC9FD1C3A}</a:tableStyleId>
              </a:tblPr>
              <a:tblGrid>
                <a:gridCol w="779031">
                  <a:extLst>
                    <a:ext uri="{9D8B030D-6E8A-4147-A177-3AD203B41FA5}">
                      <a16:colId xmlns:a16="http://schemas.microsoft.com/office/drawing/2014/main" val="834285818"/>
                    </a:ext>
                  </a:extLst>
                </a:gridCol>
                <a:gridCol w="3121728">
                  <a:extLst>
                    <a:ext uri="{9D8B030D-6E8A-4147-A177-3AD203B41FA5}">
                      <a16:colId xmlns:a16="http://schemas.microsoft.com/office/drawing/2014/main" val="3327736687"/>
                    </a:ext>
                  </a:extLst>
                </a:gridCol>
                <a:gridCol w="1895440">
                  <a:extLst>
                    <a:ext uri="{9D8B030D-6E8A-4147-A177-3AD203B41FA5}">
                      <a16:colId xmlns:a16="http://schemas.microsoft.com/office/drawing/2014/main" val="2213800187"/>
                    </a:ext>
                  </a:extLst>
                </a:gridCol>
                <a:gridCol w="1318541">
                  <a:extLst>
                    <a:ext uri="{9D8B030D-6E8A-4147-A177-3AD203B41FA5}">
                      <a16:colId xmlns:a16="http://schemas.microsoft.com/office/drawing/2014/main" val="870239855"/>
                    </a:ext>
                  </a:extLst>
                </a:gridCol>
                <a:gridCol w="1448554">
                  <a:extLst>
                    <a:ext uri="{9D8B030D-6E8A-4147-A177-3AD203B41FA5}">
                      <a16:colId xmlns:a16="http://schemas.microsoft.com/office/drawing/2014/main" val="1268763194"/>
                    </a:ext>
                  </a:extLst>
                </a:gridCol>
                <a:gridCol w="3046878">
                  <a:extLst>
                    <a:ext uri="{9D8B030D-6E8A-4147-A177-3AD203B41FA5}">
                      <a16:colId xmlns:a16="http://schemas.microsoft.com/office/drawing/2014/main" val="3919519857"/>
                    </a:ext>
                  </a:extLst>
                </a:gridCol>
              </a:tblGrid>
              <a:tr h="324910">
                <a:tc>
                  <a:txBody>
                    <a:bodyPr/>
                    <a:lstStyle/>
                    <a:p>
                      <a:r>
                        <a:rPr kumimoji="1" lang="ja-JP" altLang="en-US" sz="1400" dirty="0">
                          <a:latin typeface="メイリオ" panose="020B0604030504040204" pitchFamily="50" charset="-128"/>
                          <a:ea typeface="メイリオ" panose="020B0604030504040204" pitchFamily="50" charset="-128"/>
                        </a:rPr>
                        <a:t>研修回</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研修内容</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研修日時</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申込開始</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申込〆切</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申込</a:t>
                      </a:r>
                      <a:r>
                        <a:rPr kumimoji="1" lang="en-US" altLang="ja-JP" sz="1400" dirty="0">
                          <a:latin typeface="メイリオ" panose="020B0604030504040204" pitchFamily="50" charset="-128"/>
                          <a:ea typeface="メイリオ" panose="020B0604030504040204" pitchFamily="50" charset="-128"/>
                        </a:rPr>
                        <a:t>URL</a:t>
                      </a:r>
                      <a:endParaRPr kumimoji="1" lang="ja-JP" altLang="en-US" sz="1400" dirty="0">
                        <a:latin typeface="メイリオ" panose="020B0604030504040204" pitchFamily="50" charset="-128"/>
                        <a:ea typeface="メイリオ" panose="020B0604030504040204" pitchFamily="50" charset="-128"/>
                      </a:endParaRPr>
                    </a:p>
                  </a:txBody>
                  <a:tcPr>
                    <a:solidFill>
                      <a:srgbClr val="002060"/>
                    </a:solidFill>
                  </a:tcPr>
                </a:tc>
                <a:extLst>
                  <a:ext uri="{0D108BD9-81ED-4DB2-BD59-A6C34878D82A}">
                    <a16:rowId xmlns:a16="http://schemas.microsoft.com/office/drawing/2014/main" val="1266893387"/>
                  </a:ext>
                </a:extLst>
              </a:tr>
              <a:tr h="438963">
                <a:tc>
                  <a:txBody>
                    <a:bodyPr/>
                    <a:lstStyle/>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第</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回</a:t>
                      </a:r>
                      <a:endParaRPr kumimoji="1" lang="en-US" altLang="ja-JP" sz="1400" dirty="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a:txBody>
                  <a:tcPr/>
                </a:tc>
                <a:tc>
                  <a:txBody>
                    <a:bodyPr/>
                    <a:lstStyle/>
                    <a:p>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～知識編</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rPr>
                        <a:t>Ⅰ</a:t>
                      </a:r>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a:t>
                      </a:r>
                      <a:endPar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endParaRPr>
                    </a:p>
                    <a:p>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疫学・生活習慣から見た脂質異常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2025/1/10</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en-US" sz="1400" b="1" kern="1200" dirty="0">
                          <a:solidFill>
                            <a:schemeClr val="dk1"/>
                          </a:solidFill>
                          <a:effectLst/>
                          <a:latin typeface="メイリオ" panose="020B0604030504040204" pitchFamily="50" charset="-128"/>
                          <a:ea typeface="メイリオ" panose="020B0604030504040204" pitchFamily="50" charset="-128"/>
                          <a:cs typeface="+mn-cs"/>
                        </a:rPr>
                        <a:t>金</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p>
                    <a:p>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13</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30</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16</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30</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en-US" altLang="ja-JP" sz="1400" b="0" dirty="0">
                          <a:latin typeface="メイリオ" panose="020B0604030504040204" pitchFamily="50" charset="-128"/>
                          <a:ea typeface="メイリオ" panose="020B0604030504040204" pitchFamily="50" charset="-128"/>
                        </a:rPr>
                        <a:t>11/1</a:t>
                      </a:r>
                      <a:r>
                        <a:rPr kumimoji="1" lang="ja-JP" altLang="en-US" sz="1400" b="0" dirty="0">
                          <a:latin typeface="メイリオ" panose="020B0604030504040204" pitchFamily="50" charset="-128"/>
                          <a:ea typeface="メイリオ" panose="020B0604030504040204" pitchFamily="50" charset="-128"/>
                        </a:rPr>
                        <a:t>（金）</a:t>
                      </a:r>
                      <a:endParaRPr kumimoji="1" lang="en-US" altLang="ja-JP" sz="1400" b="0" dirty="0">
                        <a:latin typeface="メイリオ" panose="020B0604030504040204" pitchFamily="50" charset="-128"/>
                        <a:ea typeface="メイリオ" panose="020B0604030504040204" pitchFamily="50" charset="-128"/>
                      </a:endParaRPr>
                    </a:p>
                    <a:p>
                      <a:r>
                        <a:rPr kumimoji="1" lang="en-US" altLang="ja-JP" sz="1400" b="0" dirty="0" smtClean="0">
                          <a:latin typeface="メイリオ" panose="020B0604030504040204" pitchFamily="50" charset="-128"/>
                          <a:ea typeface="メイリオ" panose="020B0604030504040204" pitchFamily="50" charset="-128"/>
                        </a:rPr>
                        <a:t>10</a:t>
                      </a:r>
                      <a:r>
                        <a:rPr kumimoji="1" lang="ja-JP" altLang="en-US" sz="1400" b="0" dirty="0" smtClean="0">
                          <a:latin typeface="メイリオ" panose="020B0604030504040204" pitchFamily="50" charset="-128"/>
                          <a:ea typeface="メイリオ" panose="020B0604030504040204" pitchFamily="50" charset="-128"/>
                        </a:rPr>
                        <a:t>：</a:t>
                      </a:r>
                      <a:r>
                        <a:rPr kumimoji="1" lang="en-US" altLang="ja-JP" sz="1400" b="0" dirty="0">
                          <a:latin typeface="メイリオ" panose="020B0604030504040204" pitchFamily="50" charset="-128"/>
                          <a:ea typeface="メイリオ" panose="020B0604030504040204" pitchFamily="50" charset="-128"/>
                        </a:rPr>
                        <a:t>00</a:t>
                      </a:r>
                      <a:r>
                        <a:rPr kumimoji="1" lang="ja-JP" altLang="en-US" sz="1400" b="0" dirty="0">
                          <a:latin typeface="メイリオ" panose="020B0604030504040204" pitchFamily="50" charset="-128"/>
                          <a:ea typeface="メイリオ" panose="020B0604030504040204" pitchFamily="50" charset="-128"/>
                        </a:rPr>
                        <a:t>～</a:t>
                      </a:r>
                    </a:p>
                  </a:txBody>
                  <a:tcPr anchor="ctr"/>
                </a:tc>
                <a:tc>
                  <a:txBody>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12/20</a:t>
                      </a:r>
                      <a:r>
                        <a:rPr kumimoji="1" lang="ja-JP" altLang="en-US" sz="1400" b="1" dirty="0">
                          <a:solidFill>
                            <a:srgbClr val="FF0000"/>
                          </a:solidFill>
                          <a:latin typeface="メイリオ" panose="020B0604030504040204" pitchFamily="50" charset="-128"/>
                          <a:ea typeface="メイリオ" panose="020B0604030504040204" pitchFamily="50" charset="-128"/>
                        </a:rPr>
                        <a:t>（金）</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16</a:t>
                      </a:r>
                      <a:r>
                        <a:rPr kumimoji="1" lang="ja-JP" altLang="en-US" sz="1400" b="1" dirty="0">
                          <a:solidFill>
                            <a:srgbClr val="FF0000"/>
                          </a:solidFill>
                          <a:latin typeface="メイリオ" panose="020B0604030504040204" pitchFamily="50" charset="-128"/>
                          <a:ea typeface="メイリオ" panose="020B0604030504040204" pitchFamily="50" charset="-128"/>
                        </a:rPr>
                        <a:t>：</a:t>
                      </a:r>
                      <a:r>
                        <a:rPr kumimoji="1" lang="en-US" altLang="ja-JP" sz="1400" b="1" dirty="0">
                          <a:solidFill>
                            <a:srgbClr val="FF0000"/>
                          </a:solidFill>
                          <a:latin typeface="メイリオ" panose="020B0604030504040204" pitchFamily="50" charset="-128"/>
                          <a:ea typeface="メイリオ" panose="020B0604030504040204" pitchFamily="50" charset="-128"/>
                        </a:rPr>
                        <a:t>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50" u="sng" kern="1200" dirty="0">
                          <a:solidFill>
                            <a:schemeClr val="dk1"/>
                          </a:solidFill>
                          <a:effectLst/>
                          <a:latin typeface="メイリオ" panose="020B0604030504040204" pitchFamily="50" charset="-128"/>
                          <a:ea typeface="メイリオ" panose="020B0604030504040204" pitchFamily="50" charset="-128"/>
                          <a:cs typeface="+mn-cs"/>
                        </a:rPr>
                        <a:t>https://select-type.com/ev/?ev=sikQ4Mvt-dM</a:t>
                      </a:r>
                      <a:endParaRPr kumimoji="1" lang="ja-JP" altLang="ja-JP" sz="1350" kern="1200" dirty="0">
                        <a:solidFill>
                          <a:schemeClr val="dk1"/>
                        </a:solidFill>
                        <a:effectLst/>
                        <a:latin typeface="メイリオ" panose="020B0604030504040204" pitchFamily="50" charset="-128"/>
                        <a:ea typeface="メイリオ" panose="020B0604030504040204" pitchFamily="50" charset="-128"/>
                        <a:cs typeface="+mn-cs"/>
                      </a:endParaRPr>
                    </a:p>
                  </a:txBody>
                  <a:tcPr/>
                </a:tc>
                <a:extLst>
                  <a:ext uri="{0D108BD9-81ED-4DB2-BD59-A6C34878D82A}">
                    <a16:rowId xmlns:a16="http://schemas.microsoft.com/office/drawing/2014/main" val="261337279"/>
                  </a:ext>
                </a:extLst>
              </a:tr>
              <a:tr h="715618">
                <a:tc>
                  <a:txBody>
                    <a:bodyPr/>
                    <a:lstStyle/>
                    <a:p>
                      <a:endParaRPr kumimoji="1" lang="en-US" altLang="ja-JP" sz="1400" dirty="0">
                        <a:latin typeface="メイリオ" panose="020B0604030504040204" pitchFamily="50" charset="-128"/>
                        <a:ea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rPr>
                        <a:t>第</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回</a:t>
                      </a:r>
                    </a:p>
                  </a:txBody>
                  <a:tcPr anchor="ctr"/>
                </a:tc>
                <a:tc>
                  <a:txBody>
                    <a:bodyPr/>
                    <a:lstStyle/>
                    <a:p>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～知識編</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rPr>
                        <a:t>Ⅱ</a:t>
                      </a:r>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a:t>
                      </a:r>
                      <a:endPar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endParaRPr>
                    </a:p>
                    <a:p>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疫学・生活習慣から見た高血圧</a:t>
                      </a:r>
                    </a:p>
                  </a:txBody>
                  <a:tcPr anchor="ctr"/>
                </a:tc>
                <a:tc>
                  <a:txBody>
                    <a:bodyPr/>
                    <a:lstStyle/>
                    <a:p>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2025/2/4</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en-US" sz="1400" b="1" kern="1200" dirty="0">
                          <a:solidFill>
                            <a:schemeClr val="dk1"/>
                          </a:solidFill>
                          <a:effectLst/>
                          <a:latin typeface="メイリオ" panose="020B0604030504040204" pitchFamily="50" charset="-128"/>
                          <a:ea typeface="メイリオ" panose="020B0604030504040204" pitchFamily="50" charset="-128"/>
                          <a:cs typeface="+mn-cs"/>
                        </a:rPr>
                        <a:t>火</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p>
                    <a:p>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13</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30</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16</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30</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en-US" altLang="ja-JP" sz="1400" b="0" dirty="0" smtClean="0">
                          <a:latin typeface="メイリオ" panose="020B0604030504040204" pitchFamily="50" charset="-128"/>
                          <a:ea typeface="メイリオ" panose="020B0604030504040204" pitchFamily="50" charset="-128"/>
                        </a:rPr>
                        <a:t>11/8</a:t>
                      </a:r>
                      <a:r>
                        <a:rPr kumimoji="1" lang="ja-JP" altLang="en-US" sz="1400" b="0" dirty="0" smtClean="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金）</a:t>
                      </a:r>
                      <a:endParaRPr kumimoji="1" lang="en-US" altLang="ja-JP" sz="1400" b="0" dirty="0">
                        <a:latin typeface="メイリオ" panose="020B0604030504040204" pitchFamily="50" charset="-128"/>
                        <a:ea typeface="メイリオ" panose="020B0604030504040204" pitchFamily="50" charset="-128"/>
                      </a:endParaRPr>
                    </a:p>
                    <a:p>
                      <a:r>
                        <a:rPr kumimoji="1" lang="en-US" altLang="ja-JP" sz="1400" b="0" dirty="0">
                          <a:latin typeface="メイリオ" panose="020B0604030504040204" pitchFamily="50" charset="-128"/>
                          <a:ea typeface="メイリオ" panose="020B0604030504040204" pitchFamily="50" charset="-128"/>
                        </a:rPr>
                        <a:t>10</a:t>
                      </a:r>
                      <a:r>
                        <a:rPr kumimoji="1" lang="ja-JP" altLang="en-US" sz="1400" b="0" dirty="0">
                          <a:latin typeface="メイリオ" panose="020B0604030504040204" pitchFamily="50" charset="-128"/>
                          <a:ea typeface="メイリオ" panose="020B0604030504040204" pitchFamily="50" charset="-128"/>
                        </a:rPr>
                        <a:t>：</a:t>
                      </a:r>
                      <a:r>
                        <a:rPr kumimoji="1" lang="en-US" altLang="ja-JP" sz="1400" b="0" dirty="0">
                          <a:latin typeface="メイリオ" panose="020B0604030504040204" pitchFamily="50" charset="-128"/>
                          <a:ea typeface="メイリオ" panose="020B0604030504040204" pitchFamily="50" charset="-128"/>
                        </a:rPr>
                        <a:t>00</a:t>
                      </a:r>
                      <a:r>
                        <a:rPr kumimoji="1" lang="ja-JP" altLang="en-US" sz="1400" b="0" dirty="0">
                          <a:latin typeface="メイリオ" panose="020B0604030504040204" pitchFamily="50" charset="-128"/>
                          <a:ea typeface="メイリオ" panose="020B0604030504040204" pitchFamily="50" charset="-128"/>
                        </a:rPr>
                        <a:t>～</a:t>
                      </a:r>
                    </a:p>
                  </a:txBody>
                  <a:tcPr anchor="ctr"/>
                </a:tc>
                <a:tc>
                  <a:txBody>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1/17</a:t>
                      </a:r>
                      <a:r>
                        <a:rPr kumimoji="1" lang="ja-JP" altLang="en-US" sz="1400" b="1" dirty="0">
                          <a:solidFill>
                            <a:srgbClr val="FF0000"/>
                          </a:solidFill>
                          <a:latin typeface="メイリオ" panose="020B0604030504040204" pitchFamily="50" charset="-128"/>
                          <a:ea typeface="メイリオ" panose="020B0604030504040204" pitchFamily="50" charset="-128"/>
                        </a:rPr>
                        <a:t>（金）</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16</a:t>
                      </a:r>
                      <a:r>
                        <a:rPr kumimoji="1" lang="ja-JP" altLang="en-US" sz="1400" b="1" dirty="0">
                          <a:solidFill>
                            <a:srgbClr val="FF0000"/>
                          </a:solidFill>
                          <a:latin typeface="メイリオ" panose="020B0604030504040204" pitchFamily="50" charset="-128"/>
                          <a:ea typeface="メイリオ" panose="020B0604030504040204" pitchFamily="50" charset="-128"/>
                        </a:rPr>
                        <a:t>：</a:t>
                      </a:r>
                      <a:r>
                        <a:rPr kumimoji="1" lang="en-US" altLang="ja-JP" sz="1400" b="1" dirty="0">
                          <a:solidFill>
                            <a:srgbClr val="FF0000"/>
                          </a:solidFill>
                          <a:latin typeface="メイリオ" panose="020B0604030504040204" pitchFamily="50" charset="-128"/>
                          <a:ea typeface="メイリオ" panose="020B0604030504040204" pitchFamily="50" charset="-128"/>
                        </a:rPr>
                        <a:t>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50" u="sng" kern="1200" dirty="0">
                          <a:solidFill>
                            <a:srgbClr val="0070C0"/>
                          </a:solidFill>
                          <a:effectLst/>
                          <a:latin typeface="メイリオ" panose="020B0604030504040204" pitchFamily="50" charset="-128"/>
                          <a:ea typeface="メイリオ" panose="020B0604030504040204" pitchFamily="50" charset="-128"/>
                          <a:cs typeface="+mn-cs"/>
                        </a:rPr>
                        <a:t>https://select-type.com/ev/?ev=PHX70EBJ8O8</a:t>
                      </a:r>
                      <a:endParaRPr kumimoji="1" lang="ja-JP" altLang="ja-JP" sz="1350" kern="1200" dirty="0">
                        <a:solidFill>
                          <a:srgbClr val="0070C0"/>
                        </a:solidFill>
                        <a:effectLst/>
                        <a:latin typeface="メイリオ" panose="020B0604030504040204" pitchFamily="50" charset="-128"/>
                        <a:ea typeface="メイリオ" panose="020B0604030504040204" pitchFamily="50" charset="-128"/>
                        <a:cs typeface="+mn-cs"/>
                      </a:endParaRPr>
                    </a:p>
                  </a:txBody>
                  <a:tcPr/>
                </a:tc>
                <a:extLst>
                  <a:ext uri="{0D108BD9-81ED-4DB2-BD59-A6C34878D82A}">
                    <a16:rowId xmlns:a16="http://schemas.microsoft.com/office/drawing/2014/main" val="2055276147"/>
                  </a:ext>
                </a:extLst>
              </a:tr>
              <a:tr h="662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第</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回</a:t>
                      </a:r>
                      <a:endParaRPr kumimoji="1" lang="en-US" altLang="ja-JP" sz="1400" dirty="0">
                        <a:latin typeface="メイリオ" panose="020B0604030504040204" pitchFamily="50" charset="-128"/>
                        <a:ea typeface="メイリオ" panose="020B0604030504040204" pitchFamily="50" charset="-128"/>
                      </a:endParaRPr>
                    </a:p>
                  </a:txBody>
                  <a:tcPr/>
                </a:tc>
                <a:tc>
                  <a:txBody>
                    <a:bodyPr/>
                    <a:lstStyle/>
                    <a:p>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～知識編</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rPr>
                        <a:t>Ⅲ</a:t>
                      </a:r>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a:t>
                      </a:r>
                      <a:endPar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endParaRPr>
                    </a:p>
                    <a:p>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疫学・生活習慣から見た糖尿病</a:t>
                      </a:r>
                    </a:p>
                  </a:txBody>
                  <a:tcPr anchor="ctr"/>
                </a:tc>
                <a:tc>
                  <a:txBody>
                    <a:bodyPr/>
                    <a:lstStyle/>
                    <a:p>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2025/2/28</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en-US" sz="1400" b="1" kern="1200" dirty="0">
                          <a:solidFill>
                            <a:schemeClr val="dk1"/>
                          </a:solidFill>
                          <a:effectLst/>
                          <a:latin typeface="メイリオ" panose="020B0604030504040204" pitchFamily="50" charset="-128"/>
                          <a:ea typeface="メイリオ" panose="020B0604030504040204" pitchFamily="50" charset="-128"/>
                          <a:cs typeface="+mn-cs"/>
                        </a:rPr>
                        <a:t>金</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p>
                    <a:p>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13</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30</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16</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30</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en-US" altLang="ja-JP" sz="1400" b="0" dirty="0" smtClean="0">
                          <a:latin typeface="メイリオ" panose="020B0604030504040204" pitchFamily="50" charset="-128"/>
                          <a:ea typeface="メイリオ" panose="020B0604030504040204" pitchFamily="50" charset="-128"/>
                        </a:rPr>
                        <a:t>12/2</a:t>
                      </a:r>
                      <a:r>
                        <a:rPr kumimoji="1" lang="ja-JP" altLang="en-US" sz="1400" b="0" dirty="0" smtClean="0">
                          <a:latin typeface="メイリオ" panose="020B0604030504040204" pitchFamily="50" charset="-128"/>
                          <a:ea typeface="メイリオ" panose="020B0604030504040204" pitchFamily="50" charset="-128"/>
                        </a:rPr>
                        <a:t>（</a:t>
                      </a:r>
                      <a:r>
                        <a:rPr kumimoji="1" lang="ja-JP" altLang="en-US" sz="1400" b="0" dirty="0">
                          <a:latin typeface="メイリオ" panose="020B0604030504040204" pitchFamily="50" charset="-128"/>
                          <a:ea typeface="メイリオ" panose="020B0604030504040204" pitchFamily="50" charset="-128"/>
                        </a:rPr>
                        <a:t>月</a:t>
                      </a:r>
                      <a:r>
                        <a:rPr kumimoji="1" lang="ja-JP" altLang="en-US" sz="1400" b="0" dirty="0" smtClean="0">
                          <a:latin typeface="メイリオ" panose="020B0604030504040204" pitchFamily="50" charset="-128"/>
                          <a:ea typeface="メイリオ" panose="020B0604030504040204" pitchFamily="50" charset="-128"/>
                        </a:rPr>
                        <a:t>）</a:t>
                      </a:r>
                      <a:endParaRPr kumimoji="1" lang="en-US" altLang="ja-JP" sz="1400" b="0" dirty="0">
                        <a:latin typeface="メイリオ" panose="020B0604030504040204" pitchFamily="50" charset="-128"/>
                        <a:ea typeface="メイリオ" panose="020B0604030504040204" pitchFamily="50" charset="-128"/>
                      </a:endParaRPr>
                    </a:p>
                    <a:p>
                      <a:r>
                        <a:rPr kumimoji="1" lang="en-US" altLang="ja-JP" sz="1400" b="0" dirty="0">
                          <a:latin typeface="メイリオ" panose="020B0604030504040204" pitchFamily="50" charset="-128"/>
                          <a:ea typeface="メイリオ" panose="020B0604030504040204" pitchFamily="50" charset="-128"/>
                        </a:rPr>
                        <a:t>10</a:t>
                      </a:r>
                      <a:r>
                        <a:rPr kumimoji="1" lang="ja-JP" altLang="en-US" sz="1400" b="0" dirty="0">
                          <a:latin typeface="メイリオ" panose="020B0604030504040204" pitchFamily="50" charset="-128"/>
                          <a:ea typeface="メイリオ" panose="020B0604030504040204" pitchFamily="50" charset="-128"/>
                        </a:rPr>
                        <a:t>：</a:t>
                      </a:r>
                      <a:r>
                        <a:rPr kumimoji="1" lang="en-US" altLang="ja-JP" sz="1400" b="0" dirty="0">
                          <a:latin typeface="メイリオ" panose="020B0604030504040204" pitchFamily="50" charset="-128"/>
                          <a:ea typeface="メイリオ" panose="020B0604030504040204" pitchFamily="50" charset="-128"/>
                        </a:rPr>
                        <a:t>00</a:t>
                      </a:r>
                      <a:r>
                        <a:rPr kumimoji="1" lang="ja-JP" altLang="en-US" sz="1400" b="0" dirty="0">
                          <a:latin typeface="メイリオ" panose="020B0604030504040204" pitchFamily="50" charset="-128"/>
                          <a:ea typeface="メイリオ" panose="020B0604030504040204" pitchFamily="50" charset="-128"/>
                        </a:rPr>
                        <a:t>～</a:t>
                      </a:r>
                    </a:p>
                  </a:txBody>
                  <a:tcPr anchor="ctr"/>
                </a:tc>
                <a:tc>
                  <a:txBody>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2/7</a:t>
                      </a:r>
                      <a:r>
                        <a:rPr kumimoji="1" lang="ja-JP" altLang="en-US" sz="1400" b="1" dirty="0">
                          <a:solidFill>
                            <a:srgbClr val="FF0000"/>
                          </a:solidFill>
                          <a:latin typeface="メイリオ" panose="020B0604030504040204" pitchFamily="50" charset="-128"/>
                          <a:ea typeface="メイリオ" panose="020B0604030504040204" pitchFamily="50" charset="-128"/>
                        </a:rPr>
                        <a:t>（金）</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16</a:t>
                      </a:r>
                      <a:r>
                        <a:rPr kumimoji="1" lang="ja-JP" altLang="en-US" sz="1400" b="1" dirty="0">
                          <a:solidFill>
                            <a:srgbClr val="FF0000"/>
                          </a:solidFill>
                          <a:latin typeface="メイリオ" panose="020B0604030504040204" pitchFamily="50" charset="-128"/>
                          <a:ea typeface="メイリオ" panose="020B0604030504040204" pitchFamily="50" charset="-128"/>
                        </a:rPr>
                        <a:t>：</a:t>
                      </a:r>
                      <a:r>
                        <a:rPr kumimoji="1" lang="en-US" altLang="ja-JP" sz="1400" b="1" dirty="0">
                          <a:solidFill>
                            <a:srgbClr val="FF0000"/>
                          </a:solidFill>
                          <a:latin typeface="メイリオ" panose="020B0604030504040204" pitchFamily="50" charset="-128"/>
                          <a:ea typeface="メイリオ" panose="020B0604030504040204" pitchFamily="50" charset="-128"/>
                        </a:rPr>
                        <a:t>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50" u="sng" dirty="0">
                          <a:solidFill>
                            <a:srgbClr val="0070C0"/>
                          </a:solidFill>
                          <a:latin typeface="メイリオ" panose="020B0604030504040204" pitchFamily="50" charset="-128"/>
                          <a:ea typeface="メイリオ" panose="020B0604030504040204" pitchFamily="50" charset="-128"/>
                        </a:rPr>
                        <a:t>https://select-type.com/ev/?ev=Hl2urK8Tv64</a:t>
                      </a:r>
                      <a:endParaRPr kumimoji="1" lang="ja-JP" altLang="en-US" sz="1350" u="sng" dirty="0">
                        <a:solidFill>
                          <a:srgbClr val="0070C0"/>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499602576"/>
                  </a:ext>
                </a:extLst>
              </a:tr>
            </a:tbl>
          </a:graphicData>
        </a:graphic>
      </p:graphicFrame>
      <p:sp>
        <p:nvSpPr>
          <p:cNvPr id="7" name="テキスト ボックス 6">
            <a:extLst>
              <a:ext uri="{FF2B5EF4-FFF2-40B4-BE49-F238E27FC236}">
                <a16:creationId xmlns:a16="http://schemas.microsoft.com/office/drawing/2014/main" id="{7B803A5F-DC3F-1A3B-4A62-FFFB5CE152ED}"/>
              </a:ext>
            </a:extLst>
          </p:cNvPr>
          <p:cNvSpPr txBox="1"/>
          <p:nvPr/>
        </p:nvSpPr>
        <p:spPr>
          <a:xfrm>
            <a:off x="318696" y="3601263"/>
            <a:ext cx="11397109" cy="584775"/>
          </a:xfrm>
          <a:prstGeom prst="rect">
            <a:avLst/>
          </a:prstGeom>
          <a:noFill/>
        </p:spPr>
        <p:txBody>
          <a:bodyPr wrap="square" rtlCol="0">
            <a:spAutoFit/>
          </a:bodyPr>
          <a:lstStyle/>
          <a:p>
            <a:r>
              <a:rPr kumimoji="1" lang="ja-JP" altLang="en-US" b="1" dirty="0"/>
              <a:t>■</a:t>
            </a:r>
            <a:r>
              <a:rPr lang="ja-JP" altLang="ja-JP" sz="1800" b="1" kern="100" dirty="0">
                <a:effectLst/>
                <a:latin typeface="ＭＳ 明朝" panose="02020609040205080304" pitchFamily="17" charset="-128"/>
                <a:ea typeface="ＭＳ ゴシック" panose="020B0609070205080204" pitchFamily="49" charset="-128"/>
                <a:cs typeface="Times New Roman" panose="02020603050405020304" pitchFamily="18" charset="0"/>
              </a:rPr>
              <a:t>保健指導の知識と技術課題の実践研修</a:t>
            </a:r>
            <a:r>
              <a:rPr kumimoji="1" lang="ja-JP" altLang="en-US" b="1" dirty="0"/>
              <a:t>（</a:t>
            </a:r>
            <a:r>
              <a:rPr kumimoji="1" lang="en-US" altLang="ja-JP" b="1" dirty="0"/>
              <a:t>WEB</a:t>
            </a:r>
            <a:r>
              <a:rPr kumimoji="1" lang="ja-JP" altLang="en-US" b="1" dirty="0"/>
              <a:t>）</a:t>
            </a:r>
            <a:endParaRPr lang="en-US" altLang="ja-JP" b="1" dirty="0"/>
          </a:p>
          <a:p>
            <a:r>
              <a:rPr lang="ja-JP" altLang="en-US" sz="1400" dirty="0">
                <a:solidFill>
                  <a:srgbClr val="FF33CC"/>
                </a:solidFill>
                <a:latin typeface="メイリオ" panose="020B0604030504040204" pitchFamily="50" charset="-128"/>
                <a:ea typeface="メイリオ" panose="020B0604030504040204" pitchFamily="50" charset="-128"/>
              </a:rPr>
              <a:t>　特定保健</a:t>
            </a:r>
            <a:r>
              <a:rPr kumimoji="1" lang="ja-JP" altLang="en-US" sz="1400" dirty="0">
                <a:solidFill>
                  <a:srgbClr val="FF33CC"/>
                </a:solidFill>
                <a:latin typeface="メイリオ" panose="020B0604030504040204" pitchFamily="50" charset="-128"/>
                <a:ea typeface="メイリオ" panose="020B0604030504040204" pitchFamily="50" charset="-128"/>
              </a:rPr>
              <a:t>指導に従事するすべての方にお勧め、参加人数に制限なし（</a:t>
            </a:r>
            <a:r>
              <a:rPr kumimoji="1" lang="en-US" altLang="ja-JP" sz="1400" dirty="0">
                <a:solidFill>
                  <a:srgbClr val="FF33CC"/>
                </a:solidFill>
                <a:latin typeface="メイリオ" panose="020B0604030504040204" pitchFamily="50" charset="-128"/>
                <a:ea typeface="メイリオ" panose="020B0604030504040204" pitchFamily="50" charset="-128"/>
              </a:rPr>
              <a:t>PC1</a:t>
            </a:r>
            <a:r>
              <a:rPr kumimoji="1" lang="ja-JP" altLang="en-US" sz="1400" dirty="0">
                <a:solidFill>
                  <a:srgbClr val="FF33CC"/>
                </a:solidFill>
                <a:latin typeface="メイリオ" panose="020B0604030504040204" pitchFamily="50" charset="-128"/>
                <a:ea typeface="メイリオ" panose="020B0604030504040204" pitchFamily="50" charset="-128"/>
              </a:rPr>
              <a:t>台につき３人まで）</a:t>
            </a:r>
          </a:p>
        </p:txBody>
      </p:sp>
      <p:graphicFrame>
        <p:nvGraphicFramePr>
          <p:cNvPr id="8" name="表 4">
            <a:extLst>
              <a:ext uri="{FF2B5EF4-FFF2-40B4-BE49-F238E27FC236}">
                <a16:creationId xmlns:a16="http://schemas.microsoft.com/office/drawing/2014/main" id="{8346B686-AE50-BBFA-4C3E-209043AD0EF1}"/>
              </a:ext>
            </a:extLst>
          </p:cNvPr>
          <p:cNvGraphicFramePr>
            <a:graphicFrameLocks noGrp="1"/>
          </p:cNvGraphicFramePr>
          <p:nvPr>
            <p:extLst>
              <p:ext uri="{D42A27DB-BD31-4B8C-83A1-F6EECF244321}">
                <p14:modId xmlns:p14="http://schemas.microsoft.com/office/powerpoint/2010/main" val="4080626932"/>
              </p:ext>
            </p:extLst>
          </p:nvPr>
        </p:nvGraphicFramePr>
        <p:xfrm>
          <a:off x="419071" y="2322606"/>
          <a:ext cx="11610172" cy="1030947"/>
        </p:xfrm>
        <a:graphic>
          <a:graphicData uri="http://schemas.openxmlformats.org/drawingml/2006/table">
            <a:tbl>
              <a:tblPr firstRow="1" bandRow="1">
                <a:tableStyleId>{5C22544A-7EE6-4342-B048-85BDC9FD1C3A}</a:tableStyleId>
              </a:tblPr>
              <a:tblGrid>
                <a:gridCol w="803029">
                  <a:extLst>
                    <a:ext uri="{9D8B030D-6E8A-4147-A177-3AD203B41FA5}">
                      <a16:colId xmlns:a16="http://schemas.microsoft.com/office/drawing/2014/main" val="834285818"/>
                    </a:ext>
                  </a:extLst>
                </a:gridCol>
                <a:gridCol w="3092448">
                  <a:extLst>
                    <a:ext uri="{9D8B030D-6E8A-4147-A177-3AD203B41FA5}">
                      <a16:colId xmlns:a16="http://schemas.microsoft.com/office/drawing/2014/main" val="3327736687"/>
                    </a:ext>
                  </a:extLst>
                </a:gridCol>
                <a:gridCol w="1917576">
                  <a:extLst>
                    <a:ext uri="{9D8B030D-6E8A-4147-A177-3AD203B41FA5}">
                      <a16:colId xmlns:a16="http://schemas.microsoft.com/office/drawing/2014/main" val="2213800187"/>
                    </a:ext>
                  </a:extLst>
                </a:gridCol>
                <a:gridCol w="1287262">
                  <a:extLst>
                    <a:ext uri="{9D8B030D-6E8A-4147-A177-3AD203B41FA5}">
                      <a16:colId xmlns:a16="http://schemas.microsoft.com/office/drawing/2014/main" val="3576647127"/>
                    </a:ext>
                  </a:extLst>
                </a:gridCol>
                <a:gridCol w="1429305">
                  <a:extLst>
                    <a:ext uri="{9D8B030D-6E8A-4147-A177-3AD203B41FA5}">
                      <a16:colId xmlns:a16="http://schemas.microsoft.com/office/drawing/2014/main" val="1268763194"/>
                    </a:ext>
                  </a:extLst>
                </a:gridCol>
                <a:gridCol w="3080552">
                  <a:extLst>
                    <a:ext uri="{9D8B030D-6E8A-4147-A177-3AD203B41FA5}">
                      <a16:colId xmlns:a16="http://schemas.microsoft.com/office/drawing/2014/main" val="3919519857"/>
                    </a:ext>
                  </a:extLst>
                </a:gridCol>
              </a:tblGrid>
              <a:tr h="340631">
                <a:tc>
                  <a:txBody>
                    <a:bodyPr/>
                    <a:lstStyle/>
                    <a:p>
                      <a:r>
                        <a:rPr kumimoji="1" lang="ja-JP" altLang="en-US" sz="1400" dirty="0">
                          <a:latin typeface="メイリオ" panose="020B0604030504040204" pitchFamily="50" charset="-128"/>
                          <a:ea typeface="メイリオ" panose="020B0604030504040204" pitchFamily="50" charset="-128"/>
                        </a:rPr>
                        <a:t>研修回</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研修内容</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研修日時</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申込開始</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申込〆切</a:t>
                      </a:r>
                    </a:p>
                  </a:txBody>
                  <a:tcPr>
                    <a:solidFill>
                      <a:srgbClr val="002060"/>
                    </a:solidFill>
                  </a:tcPr>
                </a:tc>
                <a:tc>
                  <a:txBody>
                    <a:bodyPr/>
                    <a:lstStyle/>
                    <a:p>
                      <a:r>
                        <a:rPr kumimoji="1" lang="ja-JP" altLang="en-US" sz="1400" dirty="0">
                          <a:latin typeface="メイリオ" panose="020B0604030504040204" pitchFamily="50" charset="-128"/>
                          <a:ea typeface="メイリオ" panose="020B0604030504040204" pitchFamily="50" charset="-128"/>
                        </a:rPr>
                        <a:t>申込</a:t>
                      </a:r>
                      <a:r>
                        <a:rPr kumimoji="1" lang="en-US" altLang="ja-JP" sz="1400" dirty="0">
                          <a:latin typeface="メイリオ" panose="020B0604030504040204" pitchFamily="50" charset="-128"/>
                          <a:ea typeface="メイリオ" panose="020B0604030504040204" pitchFamily="50" charset="-128"/>
                        </a:rPr>
                        <a:t>URL</a:t>
                      </a:r>
                      <a:endParaRPr kumimoji="1" lang="ja-JP" altLang="en-US" sz="1400" dirty="0">
                        <a:latin typeface="メイリオ" panose="020B0604030504040204" pitchFamily="50" charset="-128"/>
                        <a:ea typeface="メイリオ" panose="020B0604030504040204" pitchFamily="50" charset="-128"/>
                      </a:endParaRPr>
                    </a:p>
                  </a:txBody>
                  <a:tcPr>
                    <a:solidFill>
                      <a:srgbClr val="002060"/>
                    </a:solidFill>
                  </a:tcPr>
                </a:tc>
                <a:extLst>
                  <a:ext uri="{0D108BD9-81ED-4DB2-BD59-A6C34878D82A}">
                    <a16:rowId xmlns:a16="http://schemas.microsoft.com/office/drawing/2014/main" val="1266893387"/>
                  </a:ext>
                </a:extLst>
              </a:tr>
              <a:tr h="690316">
                <a:tc>
                  <a:txBody>
                    <a:bodyPr/>
                    <a:lstStyle/>
                    <a:p>
                      <a:pPr algn="just"/>
                      <a:endPar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endParaRPr>
                    </a:p>
                    <a:p>
                      <a:pPr algn="just"/>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第</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rPr>
                        <a:t>1</a:t>
                      </a:r>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回</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c>
                  <a:txBody>
                    <a:bodyPr/>
                    <a:lstStyle/>
                    <a:p>
                      <a:pPr algn="just"/>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保健指導の</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rPr>
                        <a:t>ABC</a:t>
                      </a:r>
                    </a:p>
                    <a:p>
                      <a:pPr algn="just"/>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～検査結果の説明技術～</a:t>
                      </a:r>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2024/11/26</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ja-JP" altLang="en-US" sz="1400" b="1" kern="1200" dirty="0">
                          <a:solidFill>
                            <a:schemeClr val="dk1"/>
                          </a:solidFill>
                          <a:effectLst/>
                          <a:latin typeface="メイリオ" panose="020B0604030504040204" pitchFamily="50" charset="-128"/>
                          <a:ea typeface="メイリオ" panose="020B0604030504040204" pitchFamily="50" charset="-128"/>
                          <a:cs typeface="+mn-cs"/>
                        </a:rPr>
                        <a:t>火</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p>
                    <a:p>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13</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30</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17</a:t>
                      </a:r>
                      <a:r>
                        <a:rPr kumimoji="1" lang="ja-JP" altLang="ja-JP" sz="1400" b="1" kern="1200" dirty="0">
                          <a:solidFill>
                            <a:schemeClr val="dk1"/>
                          </a:solidFill>
                          <a:effectLst/>
                          <a:latin typeface="メイリオ" panose="020B0604030504040204" pitchFamily="50" charset="-128"/>
                          <a:ea typeface="メイリオ" panose="020B0604030504040204" pitchFamily="50" charset="-128"/>
                          <a:cs typeface="+mn-cs"/>
                        </a:rPr>
                        <a:t>：</a:t>
                      </a:r>
                      <a:r>
                        <a:rPr kumimoji="1" lang="en-US" altLang="ja-JP" sz="1400" b="1" kern="1200" dirty="0">
                          <a:solidFill>
                            <a:schemeClr val="dk1"/>
                          </a:solidFill>
                          <a:effectLst/>
                          <a:latin typeface="メイリオ" panose="020B0604030504040204" pitchFamily="50" charset="-128"/>
                          <a:ea typeface="メイリオ" panose="020B0604030504040204" pitchFamily="50" charset="-128"/>
                          <a:cs typeface="+mn-cs"/>
                        </a:rPr>
                        <a:t>00</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en-US" altLang="ja-JP" sz="1400" b="0" dirty="0">
                          <a:latin typeface="メイリオ" panose="020B0604030504040204" pitchFamily="50" charset="-128"/>
                          <a:ea typeface="メイリオ" panose="020B0604030504040204" pitchFamily="50" charset="-128"/>
                        </a:rPr>
                        <a:t>11/1</a:t>
                      </a:r>
                      <a:r>
                        <a:rPr kumimoji="1" lang="ja-JP" altLang="en-US" sz="1400" b="0" dirty="0">
                          <a:latin typeface="メイリオ" panose="020B0604030504040204" pitchFamily="50" charset="-128"/>
                          <a:ea typeface="メイリオ" panose="020B0604030504040204" pitchFamily="50" charset="-128"/>
                        </a:rPr>
                        <a:t>（金）</a:t>
                      </a:r>
                      <a:endParaRPr kumimoji="1" lang="en-US" altLang="ja-JP" sz="1400" b="0" dirty="0">
                        <a:latin typeface="メイリオ" panose="020B0604030504040204" pitchFamily="50" charset="-128"/>
                        <a:ea typeface="メイリオ" panose="020B0604030504040204" pitchFamily="50" charset="-128"/>
                      </a:endParaRPr>
                    </a:p>
                    <a:p>
                      <a:r>
                        <a:rPr kumimoji="1" lang="en-US" altLang="ja-JP" sz="1400" b="0" dirty="0">
                          <a:latin typeface="メイリオ" panose="020B0604030504040204" pitchFamily="50" charset="-128"/>
                          <a:ea typeface="メイリオ" panose="020B0604030504040204" pitchFamily="50" charset="-128"/>
                        </a:rPr>
                        <a:t>10</a:t>
                      </a:r>
                      <a:r>
                        <a:rPr kumimoji="1" lang="ja-JP" altLang="en-US" sz="1400" b="0" dirty="0">
                          <a:latin typeface="メイリオ" panose="020B0604030504040204" pitchFamily="50" charset="-128"/>
                          <a:ea typeface="メイリオ" panose="020B0604030504040204" pitchFamily="50" charset="-128"/>
                        </a:rPr>
                        <a:t>：</a:t>
                      </a:r>
                      <a:r>
                        <a:rPr kumimoji="1" lang="en-US" altLang="ja-JP" sz="1400" b="0" dirty="0">
                          <a:latin typeface="メイリオ" panose="020B0604030504040204" pitchFamily="50" charset="-128"/>
                          <a:ea typeface="メイリオ" panose="020B0604030504040204" pitchFamily="50" charset="-128"/>
                        </a:rPr>
                        <a:t>00</a:t>
                      </a:r>
                      <a:r>
                        <a:rPr kumimoji="1" lang="ja-JP" altLang="en-US" sz="1400" b="0" dirty="0">
                          <a:latin typeface="メイリオ" panose="020B0604030504040204" pitchFamily="50" charset="-128"/>
                          <a:ea typeface="メイリオ" panose="020B0604030504040204" pitchFamily="50" charset="-128"/>
                        </a:rPr>
                        <a:t>～</a:t>
                      </a:r>
                    </a:p>
                  </a:txBody>
                  <a:tcPr anchor="ctr"/>
                </a:tc>
                <a:tc>
                  <a:txBody>
                    <a:bodyPr/>
                    <a:lstStyle/>
                    <a:p>
                      <a:r>
                        <a:rPr kumimoji="1" lang="en-US" altLang="ja-JP" sz="1400" b="1" dirty="0">
                          <a:solidFill>
                            <a:srgbClr val="FF0000"/>
                          </a:solidFill>
                          <a:latin typeface="メイリオ" panose="020B0604030504040204" pitchFamily="50" charset="-128"/>
                          <a:ea typeface="メイリオ" panose="020B0604030504040204" pitchFamily="50" charset="-128"/>
                        </a:rPr>
                        <a:t>11/15</a:t>
                      </a:r>
                      <a:r>
                        <a:rPr kumimoji="1" lang="ja-JP" altLang="en-US" sz="1400" b="1" dirty="0">
                          <a:solidFill>
                            <a:srgbClr val="FF0000"/>
                          </a:solidFill>
                          <a:latin typeface="メイリオ" panose="020B0604030504040204" pitchFamily="50" charset="-128"/>
                          <a:ea typeface="メイリオ" panose="020B0604030504040204" pitchFamily="50" charset="-128"/>
                        </a:rPr>
                        <a:t>（金）</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en-US" altLang="ja-JP" sz="1400" b="1" dirty="0">
                          <a:solidFill>
                            <a:srgbClr val="FF0000"/>
                          </a:solidFill>
                          <a:latin typeface="メイリオ" panose="020B0604030504040204" pitchFamily="50" charset="-128"/>
                          <a:ea typeface="メイリオ" panose="020B0604030504040204" pitchFamily="50" charset="-128"/>
                        </a:rPr>
                        <a:t>16</a:t>
                      </a:r>
                      <a:r>
                        <a:rPr kumimoji="1" lang="ja-JP" altLang="en-US" sz="1400" b="1" dirty="0">
                          <a:solidFill>
                            <a:srgbClr val="FF0000"/>
                          </a:solidFill>
                          <a:latin typeface="メイリオ" panose="020B0604030504040204" pitchFamily="50" charset="-128"/>
                          <a:ea typeface="メイリオ" panose="020B0604030504040204" pitchFamily="50" charset="-128"/>
                        </a:rPr>
                        <a:t>：</a:t>
                      </a:r>
                      <a:r>
                        <a:rPr kumimoji="1" lang="en-US" altLang="ja-JP" sz="1400" b="1" dirty="0">
                          <a:solidFill>
                            <a:srgbClr val="FF0000"/>
                          </a:solidFill>
                          <a:latin typeface="メイリオ" panose="020B0604030504040204" pitchFamily="50" charset="-128"/>
                          <a:ea typeface="メイリオ" panose="020B0604030504040204" pitchFamily="50" charset="-128"/>
                        </a:rPr>
                        <a:t>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sng" dirty="0">
                          <a:solidFill>
                            <a:srgbClr val="0070C0"/>
                          </a:solidFill>
                          <a:latin typeface="メイリオ" panose="020B0604030504040204" pitchFamily="50" charset="-128"/>
                          <a:ea typeface="メイリオ" panose="020B0604030504040204" pitchFamily="50" charset="-128"/>
                        </a:rPr>
                        <a:t>https://select-type.com/ev/?ev=Sl06mUUqD70</a:t>
                      </a:r>
                      <a:endParaRPr kumimoji="1" lang="ja-JP" altLang="en-US" sz="1400" u="sng" dirty="0">
                        <a:solidFill>
                          <a:srgbClr val="0070C0"/>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946760186"/>
                  </a:ext>
                </a:extLst>
              </a:tr>
            </a:tbl>
          </a:graphicData>
        </a:graphic>
      </p:graphicFrame>
    </p:spTree>
    <p:extLst>
      <p:ext uri="{BB962C8B-B14F-4D97-AF65-F5344CB8AC3E}">
        <p14:creationId xmlns:p14="http://schemas.microsoft.com/office/powerpoint/2010/main" val="14874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4">
            <a:extLst>
              <a:ext uri="{FF2B5EF4-FFF2-40B4-BE49-F238E27FC236}">
                <a16:creationId xmlns:a16="http://schemas.microsoft.com/office/drawing/2014/main" id="{70738BE5-EC57-9107-C02C-CA50228AAB60}"/>
              </a:ext>
            </a:extLst>
          </p:cNvPr>
          <p:cNvGraphicFramePr>
            <a:graphicFrameLocks noGrp="1"/>
          </p:cNvGraphicFramePr>
          <p:nvPr>
            <p:extLst>
              <p:ext uri="{D42A27DB-BD31-4B8C-83A1-F6EECF244321}">
                <p14:modId xmlns:p14="http://schemas.microsoft.com/office/powerpoint/2010/main" val="2530161824"/>
              </p:ext>
            </p:extLst>
          </p:nvPr>
        </p:nvGraphicFramePr>
        <p:xfrm>
          <a:off x="331304" y="220904"/>
          <a:ext cx="11429148" cy="4632960"/>
        </p:xfrm>
        <a:graphic>
          <a:graphicData uri="http://schemas.openxmlformats.org/drawingml/2006/table">
            <a:tbl>
              <a:tblPr firstRow="1" bandRow="1">
                <a:tableStyleId>{5C22544A-7EE6-4342-B048-85BDC9FD1C3A}</a:tableStyleId>
              </a:tblPr>
              <a:tblGrid>
                <a:gridCol w="1803620">
                  <a:extLst>
                    <a:ext uri="{9D8B030D-6E8A-4147-A177-3AD203B41FA5}">
                      <a16:colId xmlns:a16="http://schemas.microsoft.com/office/drawing/2014/main" val="3689451857"/>
                    </a:ext>
                  </a:extLst>
                </a:gridCol>
                <a:gridCol w="9625528">
                  <a:extLst>
                    <a:ext uri="{9D8B030D-6E8A-4147-A177-3AD203B41FA5}">
                      <a16:colId xmlns:a16="http://schemas.microsoft.com/office/drawing/2014/main" val="3149121433"/>
                    </a:ext>
                  </a:extLst>
                </a:gridCol>
              </a:tblGrid>
              <a:tr h="220481">
                <a:tc gridSpan="2">
                  <a:txBody>
                    <a:bodyPr/>
                    <a:lstStyle/>
                    <a:p>
                      <a:r>
                        <a:rPr kumimoji="1" lang="ja-JP" altLang="en-US" sz="1400" dirty="0">
                          <a:latin typeface="メイリオ" panose="020B0604030504040204" pitchFamily="50" charset="-128"/>
                          <a:ea typeface="メイリオ" panose="020B0604030504040204" pitchFamily="50" charset="-128"/>
                        </a:rPr>
                        <a:t>参加にあたっての注意事項</a:t>
                      </a:r>
                    </a:p>
                  </a:txBody>
                  <a:tcPr>
                    <a:solidFill>
                      <a:srgbClr val="002060"/>
                    </a:solidFill>
                  </a:tcPr>
                </a:tc>
                <a:tc hMerge="1">
                  <a:txBody>
                    <a:bodyPr/>
                    <a:lstStyle/>
                    <a:p>
                      <a:endParaRPr kumimoji="1" lang="ja-JP" altLang="en-US" sz="1200" dirty="0"/>
                    </a:p>
                  </a:txBody>
                  <a:tcPr/>
                </a:tc>
                <a:extLst>
                  <a:ext uri="{0D108BD9-81ED-4DB2-BD59-A6C34878D82A}">
                    <a16:rowId xmlns:a16="http://schemas.microsoft.com/office/drawing/2014/main" val="406113440"/>
                  </a:ext>
                </a:extLst>
              </a:tr>
              <a:tr h="285737">
                <a:tc>
                  <a:txBody>
                    <a:bodyPr/>
                    <a:lstStyle/>
                    <a:p>
                      <a:r>
                        <a:rPr kumimoji="1" lang="ja-JP" altLang="en-US" sz="1400" b="1" dirty="0">
                          <a:latin typeface="メイリオ" panose="020B0604030504040204" pitchFamily="50" charset="-128"/>
                          <a:ea typeface="メイリオ" panose="020B0604030504040204" pitchFamily="50" charset="-128"/>
                        </a:rPr>
                        <a:t>　共通</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Web</a:t>
                      </a:r>
                      <a:r>
                        <a:rPr kumimoji="1" lang="ja-JP" altLang="en-US" sz="1400" dirty="0">
                          <a:latin typeface="メイリオ" panose="020B0604030504040204" pitchFamily="50" charset="-128"/>
                          <a:ea typeface="メイリオ" panose="020B0604030504040204" pitchFamily="50" charset="-128"/>
                        </a:rPr>
                        <a:t>研修に参加される方には、開催の</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週間程度前にメールをお送りします。</a:t>
                      </a:r>
                      <a:endParaRPr kumimoji="1" lang="en-US" altLang="ja-JP" sz="1400" dirty="0">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■申込〆切までは、申込サイト上でキャンセルが可能です。</a:t>
                      </a:r>
                      <a:endParaRPr kumimoji="1" lang="en-US" altLang="ja-JP" sz="1400" dirty="0">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■研修前日から当日の体調不良等によるキャンセルは、最終ページの研修会事務局連絡先まで</a:t>
                      </a:r>
                      <a:r>
                        <a:rPr kumimoji="1" lang="ja-JP" altLang="en-US" sz="1400" u="sng" dirty="0">
                          <a:latin typeface="メイリオ" panose="020B0604030504040204" pitchFamily="50" charset="-128"/>
                          <a:ea typeface="メイリオ" panose="020B0604030504040204" pitchFamily="50" charset="-128"/>
                        </a:rPr>
                        <a:t>電話で</a:t>
                      </a:r>
                      <a:r>
                        <a:rPr kumimoji="1" lang="ja-JP" altLang="en-US" sz="1400" dirty="0">
                          <a:latin typeface="メイリオ" panose="020B0604030504040204" pitchFamily="50" charset="-128"/>
                          <a:ea typeface="メイリオ" panose="020B0604030504040204" pitchFamily="50" charset="-128"/>
                        </a:rPr>
                        <a:t>ご連絡ください。</a:t>
                      </a:r>
                      <a:endParaRPr kumimoji="1" lang="en-US" altLang="ja-JP" sz="14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370942718"/>
                  </a:ext>
                </a:extLst>
              </a:tr>
              <a:tr h="286643">
                <a:tc>
                  <a:txBody>
                    <a:bodyPr/>
                    <a:lstStyle/>
                    <a:p>
                      <a:r>
                        <a:rPr kumimoji="1" lang="en-US" altLang="ja-JP" sz="1400" b="1" dirty="0">
                          <a:solidFill>
                            <a:schemeClr val="tx1"/>
                          </a:solidFill>
                          <a:latin typeface="メイリオ" panose="020B0604030504040204" pitchFamily="50" charset="-128"/>
                          <a:ea typeface="メイリオ" panose="020B0604030504040204" pitchFamily="50" charset="-128"/>
                        </a:rPr>
                        <a:t>【</a:t>
                      </a:r>
                      <a:r>
                        <a:rPr kumimoji="1" lang="ja-JP" altLang="en-US" sz="1400" b="1" dirty="0">
                          <a:solidFill>
                            <a:schemeClr val="tx1"/>
                          </a:solidFill>
                          <a:latin typeface="メイリオ" panose="020B0604030504040204" pitchFamily="50" charset="-128"/>
                          <a:ea typeface="メイリオ" panose="020B0604030504040204" pitchFamily="50" charset="-128"/>
                        </a:rPr>
                        <a:t>対面研修</a:t>
                      </a:r>
                      <a:r>
                        <a:rPr kumimoji="1" lang="en-US" altLang="ja-JP" sz="1400" b="1" dirty="0">
                          <a:solidFill>
                            <a:schemeClr val="tx1"/>
                          </a:solidFill>
                          <a:latin typeface="メイリオ" panose="020B0604030504040204" pitchFamily="50" charset="-128"/>
                          <a:ea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just"/>
                      <a:r>
                        <a:rPr lang="ja-JP" altLang="en-US" sz="1400" kern="100" dirty="0">
                          <a:solidFill>
                            <a:schemeClr val="tx1"/>
                          </a:solidFill>
                          <a:effectLst/>
                          <a:latin typeface="メイリオ" panose="020B0604030504040204" pitchFamily="50" charset="-128"/>
                          <a:ea typeface="メイリオ" panose="020B0604030504040204" pitchFamily="50" charset="-128"/>
                        </a:rPr>
                        <a:t>■会場：ウィル福島 アクティおろしまち（１階　コンベンションホール</a:t>
                      </a:r>
                      <a:r>
                        <a:rPr lang="en-US" altLang="ja-JP" sz="1400" kern="100" dirty="0">
                          <a:solidFill>
                            <a:schemeClr val="tx1"/>
                          </a:solidFill>
                          <a:effectLst/>
                          <a:latin typeface="メイリオ" panose="020B0604030504040204" pitchFamily="50" charset="-128"/>
                          <a:ea typeface="メイリオ" panose="020B0604030504040204" pitchFamily="50" charset="-128"/>
                        </a:rPr>
                        <a:t>B/</a:t>
                      </a:r>
                      <a:r>
                        <a:rPr lang="ja-JP" altLang="en-US" sz="1400" kern="100" dirty="0">
                          <a:solidFill>
                            <a:schemeClr val="tx1"/>
                          </a:solidFill>
                          <a:effectLst/>
                          <a:latin typeface="メイリオ" panose="020B0604030504040204" pitchFamily="50" charset="-128"/>
                          <a:ea typeface="メイリオ" panose="020B0604030504040204" pitchFamily="50" charset="-128"/>
                        </a:rPr>
                        <a:t>　阿武隈急行 卸町駅より徒歩</a:t>
                      </a:r>
                      <a:r>
                        <a:rPr lang="en-US" altLang="ja-JP" sz="1400" kern="100" dirty="0">
                          <a:solidFill>
                            <a:schemeClr val="tx1"/>
                          </a:solidFill>
                          <a:effectLst/>
                          <a:latin typeface="メイリオ" panose="020B0604030504040204" pitchFamily="50" charset="-128"/>
                          <a:ea typeface="メイリオ" panose="020B0604030504040204" pitchFamily="50" charset="-128"/>
                        </a:rPr>
                        <a:t>5</a:t>
                      </a:r>
                      <a:r>
                        <a:rPr lang="ja-JP" altLang="en-US" sz="1400" kern="100" dirty="0">
                          <a:solidFill>
                            <a:schemeClr val="tx1"/>
                          </a:solidFill>
                          <a:effectLst/>
                          <a:latin typeface="メイリオ" panose="020B0604030504040204" pitchFamily="50" charset="-128"/>
                          <a:ea typeface="メイリオ" panose="020B0604030504040204" pitchFamily="50" charset="-128"/>
                        </a:rPr>
                        <a:t>分</a:t>
                      </a:r>
                      <a:r>
                        <a:rPr lang="ja-JP" altLang="ja-JP" sz="1400" kern="100" dirty="0">
                          <a:solidFill>
                            <a:schemeClr val="tx1"/>
                          </a:solidFill>
                          <a:effectLst/>
                          <a:latin typeface="メイリオ" panose="020B0604030504040204" pitchFamily="50" charset="-128"/>
                          <a:ea typeface="メイリオ" panose="020B0604030504040204" pitchFamily="50" charset="-128"/>
                        </a:rPr>
                        <a:t>）</a:t>
                      </a:r>
                      <a:endParaRPr lang="en-US" altLang="ja-JP" sz="1400" kern="100" dirty="0">
                        <a:solidFill>
                          <a:schemeClr val="tx1"/>
                        </a:solidFill>
                        <a:effectLst/>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メイリオ" panose="020B0604030504040204" pitchFamily="50" charset="-128"/>
                          <a:ea typeface="メイリオ" panose="020B0604030504040204" pitchFamily="50" charset="-128"/>
                        </a:rPr>
                        <a:t>　駐車場は無料で利用できます（</a:t>
                      </a:r>
                      <a:r>
                        <a:rPr lang="en-US" altLang="ja-JP" sz="1400" kern="100" dirty="0">
                          <a:solidFill>
                            <a:schemeClr val="tx1"/>
                          </a:solidFill>
                          <a:effectLst/>
                          <a:latin typeface="メイリオ" panose="020B0604030504040204" pitchFamily="50" charset="-128"/>
                          <a:ea typeface="メイリオ" panose="020B0604030504040204" pitchFamily="50" charset="-128"/>
                        </a:rPr>
                        <a:t>300</a:t>
                      </a:r>
                      <a:r>
                        <a:rPr lang="ja-JP" altLang="en-US" sz="1400" kern="100" dirty="0">
                          <a:solidFill>
                            <a:schemeClr val="tx1"/>
                          </a:solidFill>
                          <a:effectLst/>
                          <a:latin typeface="メイリオ" panose="020B0604030504040204" pitchFamily="50" charset="-128"/>
                          <a:ea typeface="メイリオ" panose="020B0604030504040204" pitchFamily="50" charset="-128"/>
                        </a:rPr>
                        <a:t>台まで）</a:t>
                      </a:r>
                      <a:endParaRPr lang="en-US" altLang="ja-JP" sz="1400" kern="100" dirty="0">
                        <a:solidFill>
                          <a:schemeClr val="tx1"/>
                        </a:solidFill>
                        <a:effectLst/>
                        <a:latin typeface="メイリオ" panose="020B0604030504040204" pitchFamily="50" charset="-128"/>
                        <a:ea typeface="メイリオ" panose="020B0604030504040204" pitchFamily="50" charset="-128"/>
                      </a:endParaRPr>
                    </a:p>
                    <a:p>
                      <a:pPr algn="just"/>
                      <a:endParaRPr lang="en-US" altLang="ja-JP" sz="1400" kern="100" dirty="0">
                        <a:solidFill>
                          <a:schemeClr val="tx1"/>
                        </a:solidFill>
                        <a:effectLst/>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effectLst/>
                          <a:latin typeface="メイリオ" panose="020B0604030504040204" pitchFamily="50" charset="-128"/>
                          <a:ea typeface="メイリオ" panose="020B0604030504040204" pitchFamily="50" charset="-128"/>
                        </a:rPr>
                        <a:t>■受付開始は</a:t>
                      </a:r>
                      <a:r>
                        <a:rPr lang="en-US" altLang="ja-JP" sz="1400" kern="100" dirty="0">
                          <a:solidFill>
                            <a:schemeClr val="tx1"/>
                          </a:solidFill>
                          <a:effectLst/>
                          <a:latin typeface="メイリオ" panose="020B0604030504040204" pitchFamily="50" charset="-128"/>
                          <a:ea typeface="メイリオ" panose="020B0604030504040204" pitchFamily="50" charset="-128"/>
                        </a:rPr>
                        <a:t>12</a:t>
                      </a:r>
                      <a:r>
                        <a:rPr lang="ja-JP" altLang="en-US" sz="1400" kern="100" dirty="0">
                          <a:solidFill>
                            <a:schemeClr val="tx1"/>
                          </a:solidFill>
                          <a:effectLst/>
                          <a:latin typeface="メイリオ" panose="020B0604030504040204" pitchFamily="50" charset="-128"/>
                          <a:ea typeface="メイリオ" panose="020B0604030504040204" pitchFamily="50" charset="-128"/>
                        </a:rPr>
                        <a:t>：</a:t>
                      </a:r>
                      <a:r>
                        <a:rPr lang="en-US" altLang="ja-JP" sz="1400" kern="100" dirty="0">
                          <a:solidFill>
                            <a:schemeClr val="tx1"/>
                          </a:solidFill>
                          <a:effectLst/>
                          <a:latin typeface="メイリオ" panose="020B0604030504040204" pitchFamily="50" charset="-128"/>
                          <a:ea typeface="メイリオ" panose="020B0604030504040204" pitchFamily="50" charset="-128"/>
                        </a:rPr>
                        <a:t>30</a:t>
                      </a:r>
                      <a:r>
                        <a:rPr lang="ja-JP" altLang="en-US" sz="1400" kern="100" dirty="0">
                          <a:solidFill>
                            <a:schemeClr val="tx1"/>
                          </a:solidFill>
                          <a:effectLst/>
                          <a:latin typeface="メイリオ" panose="020B0604030504040204" pitchFamily="50" charset="-128"/>
                          <a:ea typeface="メイリオ" panose="020B0604030504040204" pitchFamily="50" charset="-128"/>
                        </a:rPr>
                        <a:t>です。</a:t>
                      </a:r>
                      <a:endParaRPr lang="en-US" altLang="ja-JP" sz="1400" kern="100" dirty="0">
                        <a:solidFill>
                          <a:schemeClr val="tx1"/>
                        </a:solidFill>
                        <a:effectLst/>
                        <a:latin typeface="メイリオ" panose="020B0604030504040204" pitchFamily="50" charset="-128"/>
                        <a:ea typeface="メイリオ" panose="020B0604030504040204" pitchFamily="50" charset="-128"/>
                      </a:endParaRPr>
                    </a:p>
                    <a:p>
                      <a:pPr algn="just"/>
                      <a:r>
                        <a:rPr lang="ja-JP" altLang="en-US" sz="1400" kern="100" dirty="0">
                          <a:solidFill>
                            <a:schemeClr val="tx1"/>
                          </a:solidFill>
                          <a:effectLst/>
                          <a:latin typeface="メイリオ" panose="020B0604030504040204" pitchFamily="50" charset="-128"/>
                          <a:ea typeface="メイリオ" panose="020B0604030504040204" pitchFamily="50" charset="-128"/>
                        </a:rPr>
                        <a:t>　</a:t>
                      </a:r>
                      <a:endParaRPr lang="en-US" altLang="ja-JP" sz="1400" kern="100" dirty="0">
                        <a:solidFill>
                          <a:schemeClr val="tx1"/>
                        </a:solidFill>
                        <a:effectLst/>
                        <a:latin typeface="メイリオ" panose="020B0604030504040204" pitchFamily="50" charset="-128"/>
                        <a:ea typeface="メイリオ" panose="020B0604030504040204" pitchFamily="50" charset="-128"/>
                      </a:endParaRPr>
                    </a:p>
                    <a:p>
                      <a:pPr algn="just"/>
                      <a:r>
                        <a:rPr kumimoji="1" lang="ja-JP" altLang="en-US" sz="1400" kern="100" dirty="0">
                          <a:solidFill>
                            <a:schemeClr val="tx1"/>
                          </a:solidFill>
                          <a:effectLst/>
                          <a:latin typeface="メイリオ" panose="020B0604030504040204" pitchFamily="50" charset="-128"/>
                          <a:ea typeface="メイリオ" panose="020B0604030504040204" pitchFamily="50" charset="-128"/>
                        </a:rPr>
                        <a:t>■昼食は外出していただくか、自席でとれます。</a:t>
                      </a:r>
                      <a:endParaRPr kumimoji="1" lang="en-US" altLang="ja-JP" sz="1400" kern="100" dirty="0">
                        <a:solidFill>
                          <a:schemeClr val="tx1"/>
                        </a:solidFill>
                        <a:effectLst/>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05159595"/>
                  </a:ext>
                </a:extLst>
              </a:tr>
              <a:tr h="370840">
                <a:tc>
                  <a:txBody>
                    <a:bodyPr/>
                    <a:lstStyle/>
                    <a:p>
                      <a:r>
                        <a:rPr kumimoji="1" lang="en-US" altLang="ja-JP" sz="1400" b="1" dirty="0">
                          <a:latin typeface="メイリオ" panose="020B0604030504040204" pitchFamily="50" charset="-128"/>
                          <a:ea typeface="メイリオ" panose="020B0604030504040204" pitchFamily="50" charset="-128"/>
                        </a:rPr>
                        <a:t>【WEB</a:t>
                      </a:r>
                      <a:r>
                        <a:rPr kumimoji="1" lang="ja-JP" altLang="en-US" sz="1400" b="1" dirty="0">
                          <a:latin typeface="メイリオ" panose="020B0604030504040204" pitchFamily="50" charset="-128"/>
                          <a:ea typeface="メイリオ" panose="020B0604030504040204" pitchFamily="50" charset="-128"/>
                        </a:rPr>
                        <a:t>研修</a:t>
                      </a:r>
                      <a:r>
                        <a:rPr kumimoji="1" lang="en-US" altLang="ja-JP"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a:txBody>
                  <a:tcPr/>
                </a:tc>
                <a:tc>
                  <a:txBody>
                    <a:bodyPr/>
                    <a:lstStyle/>
                    <a:p>
                      <a:pPr algn="just"/>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ZOOM</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で開催します。</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ZOOM</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の</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URL</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は、開催の</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週間程度前にメールでお知らせします。</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参加人数に制限はありませんが、</a:t>
                      </a:r>
                      <a:r>
                        <a:rPr lang="ja-JP" alt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ロールプレイングは</a:t>
                      </a:r>
                      <a:r>
                        <a:rPr lang="en-US" alt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台につき</a:t>
                      </a:r>
                      <a:r>
                        <a:rPr lang="en-US" alt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ja-JP" sz="1400" u="sng" kern="100" dirty="0">
                          <a:effectLst/>
                          <a:latin typeface="メイリオ" panose="020B0604030504040204" pitchFamily="50" charset="-128"/>
                          <a:ea typeface="メイリオ" panose="020B0604030504040204" pitchFamily="50" charset="-128"/>
                          <a:cs typeface="Times New Roman" panose="02020603050405020304" pitchFamily="18" charset="0"/>
                        </a:rPr>
                        <a:t>人が上限</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です。</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１人または２人でお申込みの場合、別市町村の参加者と３人組でロールプレイを行います。</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申込時に、</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PC</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ごとのご参加者</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ご入力ください。</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参加者が</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名以上の場合は、</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台目の</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PC</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をご用意いただき、新たにお申込みください。</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4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400" dirty="0">
                          <a:effectLst/>
                          <a:latin typeface="メイリオ" panose="020B0604030504040204" pitchFamily="50" charset="-128"/>
                          <a:ea typeface="メイリオ" panose="020B0604030504040204" pitchFamily="50" charset="-128"/>
                          <a:cs typeface="Times New Roman" panose="02020603050405020304" pitchFamily="18" charset="0"/>
                        </a:rPr>
                        <a:t>ロールプレイング実施時には、カメラとマイクを使用します。</a:t>
                      </a:r>
                      <a:endParaRPr lang="en-US" altLang="ja-JP" sz="1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extLst>
                  <a:ext uri="{0D108BD9-81ED-4DB2-BD59-A6C34878D82A}">
                    <a16:rowId xmlns:a16="http://schemas.microsoft.com/office/drawing/2014/main" val="2230379496"/>
                  </a:ext>
                </a:extLst>
              </a:tr>
            </a:tbl>
          </a:graphicData>
        </a:graphic>
      </p:graphicFrame>
    </p:spTree>
    <p:extLst>
      <p:ext uri="{BB962C8B-B14F-4D97-AF65-F5344CB8AC3E}">
        <p14:creationId xmlns:p14="http://schemas.microsoft.com/office/powerpoint/2010/main" val="249056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B3DF3A4-F495-4C50-AA4A-81431C50CE7B}"/>
              </a:ext>
            </a:extLst>
          </p:cNvPr>
          <p:cNvSpPr txBox="1"/>
          <p:nvPr/>
        </p:nvSpPr>
        <p:spPr>
          <a:xfrm>
            <a:off x="971072" y="937958"/>
            <a:ext cx="8915695" cy="1323439"/>
          </a:xfrm>
          <a:prstGeom prst="rect">
            <a:avLst/>
          </a:prstGeom>
          <a:noFill/>
        </p:spPr>
        <p:txBody>
          <a:bodyPr wrap="square" rtlCol="0">
            <a:spAutoFit/>
          </a:bodyPr>
          <a:lstStyle/>
          <a:p>
            <a:r>
              <a:rPr lang="ja-JP" altLang="en-US" sz="2000" dirty="0">
                <a:solidFill>
                  <a:srgbClr val="595959"/>
                </a:solidFill>
                <a:latin typeface="Meiryo UI" panose="020B0604030504040204" pitchFamily="50" charset="-128"/>
                <a:ea typeface="Meiryo UI" panose="020B0604030504040204" pitchFamily="50" charset="-128"/>
              </a:rPr>
              <a:t>対面研修、オンライン技術研修の講義とデモンストレーションを録画し、</a:t>
            </a:r>
            <a:endParaRPr lang="en-US" altLang="ja-JP" sz="2000" dirty="0">
              <a:solidFill>
                <a:srgbClr val="595959"/>
              </a:solidFill>
              <a:latin typeface="Meiryo UI" panose="020B0604030504040204" pitchFamily="50" charset="-128"/>
              <a:ea typeface="Meiryo UI" panose="020B0604030504040204" pitchFamily="50" charset="-128"/>
            </a:endParaRPr>
          </a:p>
          <a:p>
            <a:r>
              <a:rPr lang="ja-JP" altLang="en-US" sz="2000" dirty="0">
                <a:solidFill>
                  <a:srgbClr val="595959"/>
                </a:solidFill>
                <a:latin typeface="Meiryo UI" panose="020B0604030504040204" pitchFamily="50" charset="-128"/>
                <a:ea typeface="Meiryo UI" panose="020B0604030504040204" pitchFamily="50" charset="-128"/>
              </a:rPr>
              <a:t>後日研修資料と併せてオンデマンドで配信します。</a:t>
            </a:r>
            <a:endParaRPr lang="en-US" altLang="ja-JP" sz="2000" dirty="0">
              <a:solidFill>
                <a:srgbClr val="595959"/>
              </a:solidFill>
              <a:latin typeface="Meiryo UI" panose="020B0604030504040204" pitchFamily="50" charset="-128"/>
              <a:ea typeface="Meiryo UI" panose="020B0604030504040204" pitchFamily="50" charset="-128"/>
            </a:endParaRPr>
          </a:p>
          <a:p>
            <a:r>
              <a:rPr lang="ja-JP" altLang="en-US" sz="2000" dirty="0">
                <a:solidFill>
                  <a:srgbClr val="595959"/>
                </a:solidFill>
                <a:latin typeface="Meiryo UI" panose="020B0604030504040204" pitchFamily="50" charset="-128"/>
                <a:ea typeface="Meiryo UI" panose="020B0604030504040204" pitchFamily="50" charset="-128"/>
              </a:rPr>
              <a:t>日程や場所の問題から当日参加できなかった方にも学習方法の選択肢があります。</a:t>
            </a:r>
            <a:endParaRPr lang="en-US" altLang="ja-JP" sz="2000" dirty="0">
              <a:solidFill>
                <a:srgbClr val="595959"/>
              </a:solidFill>
              <a:latin typeface="Meiryo UI" panose="020B0604030504040204" pitchFamily="50" charset="-128"/>
              <a:ea typeface="Meiryo UI" panose="020B0604030504040204" pitchFamily="50" charset="-128"/>
            </a:endParaRPr>
          </a:p>
          <a:p>
            <a:endParaRPr lang="en-US" altLang="ja-JP" sz="2000" dirty="0">
              <a:solidFill>
                <a:srgbClr val="595959"/>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8944875" y="6630740"/>
            <a:ext cx="580127" cy="228600"/>
          </a:xfrm>
        </p:spPr>
        <p:txBody>
          <a:bodyPr/>
          <a:lstStyle/>
          <a:p>
            <a:fld id="{E31375A4-56A4-47D6-9801-1991572033F7}" type="slidenum">
              <a:rPr lang="en-US" altLang="ja-JP">
                <a:solidFill>
                  <a:prstClr val="white"/>
                </a:solidFill>
                <a:latin typeface="Calibri"/>
              </a:rPr>
              <a:pPr/>
              <a:t>6</a:t>
            </a:fld>
            <a:endParaRPr lang="ja-JP" altLang="en-US" dirty="0">
              <a:solidFill>
                <a:prstClr val="white"/>
              </a:solidFill>
              <a:latin typeface="Calibri"/>
            </a:endParaRPr>
          </a:p>
        </p:txBody>
      </p:sp>
      <p:sp>
        <p:nvSpPr>
          <p:cNvPr id="22" name="テキスト ボックス 21">
            <a:extLst>
              <a:ext uri="{FF2B5EF4-FFF2-40B4-BE49-F238E27FC236}">
                <a16:creationId xmlns:a16="http://schemas.microsoft.com/office/drawing/2014/main" id="{1AAD926D-35BA-B9A9-0D5F-70A852AE64EE}"/>
              </a:ext>
            </a:extLst>
          </p:cNvPr>
          <p:cNvSpPr txBox="1"/>
          <p:nvPr/>
        </p:nvSpPr>
        <p:spPr>
          <a:xfrm>
            <a:off x="9525001" y="4361616"/>
            <a:ext cx="2227634" cy="338554"/>
          </a:xfrm>
          <a:prstGeom prst="rect">
            <a:avLst/>
          </a:prstGeom>
          <a:noFill/>
        </p:spPr>
        <p:txBody>
          <a:bodyPr wrap="square" rtlCol="0">
            <a:spAutoFit/>
          </a:bodyPr>
          <a:lstStyle/>
          <a:p>
            <a:r>
              <a:rPr lang="ja-JP" altLang="en-US" sz="1600" dirty="0">
                <a:solidFill>
                  <a:srgbClr val="595959"/>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サンプル</a:t>
            </a:r>
          </a:p>
        </p:txBody>
      </p:sp>
      <p:pic>
        <p:nvPicPr>
          <p:cNvPr id="8" name="図 7" descr="テーブル&#10;&#10;自動的に生成された説明">
            <a:extLst>
              <a:ext uri="{FF2B5EF4-FFF2-40B4-BE49-F238E27FC236}">
                <a16:creationId xmlns:a16="http://schemas.microsoft.com/office/drawing/2014/main" id="{E4406B37-4A38-4C27-7F82-732793880B4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759640" y="4314918"/>
            <a:ext cx="5884721" cy="1524159"/>
          </a:xfrm>
          <a:prstGeom prst="rect">
            <a:avLst/>
          </a:prstGeom>
        </p:spPr>
      </p:pic>
      <p:pic>
        <p:nvPicPr>
          <p:cNvPr id="15" name="図 14">
            <a:extLst>
              <a:ext uri="{FF2B5EF4-FFF2-40B4-BE49-F238E27FC236}">
                <a16:creationId xmlns:a16="http://schemas.microsoft.com/office/drawing/2014/main" id="{87B63A8E-205A-B237-79B3-86852ABD6FE2}"/>
              </a:ext>
            </a:extLst>
          </p:cNvPr>
          <p:cNvPicPr>
            <a:picLocks noChangeAspect="1"/>
          </p:cNvPicPr>
          <p:nvPr/>
        </p:nvPicPr>
        <p:blipFill rotWithShape="1">
          <a:blip r:embed="rId5"/>
          <a:srcRect l="4658" t="12173" r="431" b="8440"/>
          <a:stretch/>
        </p:blipFill>
        <p:spPr>
          <a:xfrm>
            <a:off x="7535696" y="4833192"/>
            <a:ext cx="3103123" cy="1755698"/>
          </a:xfrm>
          <a:prstGeom prst="rect">
            <a:avLst/>
          </a:prstGeom>
        </p:spPr>
      </p:pic>
      <p:pic>
        <p:nvPicPr>
          <p:cNvPr id="24" name="図 23" descr="アイコン&#10;&#10;自動的に生成された説明">
            <a:extLst>
              <a:ext uri="{FF2B5EF4-FFF2-40B4-BE49-F238E27FC236}">
                <a16:creationId xmlns:a16="http://schemas.microsoft.com/office/drawing/2014/main" id="{5F7C54FD-EC05-6721-D937-44A287403064}"/>
              </a:ext>
            </a:extLst>
          </p:cNvPr>
          <p:cNvPicPr>
            <a:picLocks noChangeAspect="1"/>
          </p:cNvPicPr>
          <p:nvPr/>
        </p:nvPicPr>
        <p:blipFill rotWithShape="1">
          <a:blip r:embed="rId6">
            <a:duotone>
              <a:prstClr val="black"/>
              <a:srgbClr val="87A91B">
                <a:tint val="45000"/>
                <a:satMod val="400000"/>
              </a:srgbClr>
            </a:duotone>
            <a:extLst>
              <a:ext uri="{BEBA8EAE-BF5A-486C-A8C5-ECC9F3942E4B}">
                <a14:imgProps xmlns:a14="http://schemas.microsoft.com/office/drawing/2010/main">
                  <a14:imgLayer r:embed="rId7">
                    <a14:imgEffect>
                      <a14:colorTemperature colorTemp="10764"/>
                    </a14:imgEffect>
                    <a14:imgEffect>
                      <a14:saturation sat="66000"/>
                    </a14:imgEffect>
                  </a14:imgLayer>
                </a14:imgProps>
              </a:ext>
              <a:ext uri="{28A0092B-C50C-407E-A947-70E740481C1C}">
                <a14:useLocalDpi xmlns:a14="http://schemas.microsoft.com/office/drawing/2010/main" val="0"/>
              </a:ext>
            </a:extLst>
          </a:blip>
          <a:srcRect l="22346" t="57943" r="48037" b="-3258"/>
          <a:stretch/>
        </p:blipFill>
        <p:spPr>
          <a:xfrm rot="5400000">
            <a:off x="5674270" y="4981213"/>
            <a:ext cx="1433502" cy="2094155"/>
          </a:xfrm>
          <a:prstGeom prst="rect">
            <a:avLst/>
          </a:prstGeom>
        </p:spPr>
      </p:pic>
      <p:sp>
        <p:nvSpPr>
          <p:cNvPr id="12" name="テキスト ボックス 11">
            <a:extLst>
              <a:ext uri="{FF2B5EF4-FFF2-40B4-BE49-F238E27FC236}">
                <a16:creationId xmlns:a16="http://schemas.microsoft.com/office/drawing/2014/main" id="{CD4FF4BF-0991-69FC-CACD-9DAC08D37193}"/>
              </a:ext>
            </a:extLst>
          </p:cNvPr>
          <p:cNvSpPr txBox="1"/>
          <p:nvPr/>
        </p:nvSpPr>
        <p:spPr>
          <a:xfrm>
            <a:off x="1752305" y="2144249"/>
            <a:ext cx="8915694" cy="1169551"/>
          </a:xfrm>
          <a:prstGeom prst="rect">
            <a:avLst/>
          </a:prstGeom>
          <a:noFill/>
        </p:spPr>
        <p:txBody>
          <a:bodyPr wrap="square" rtlCol="0">
            <a:spAutoFit/>
          </a:bodyPr>
          <a:lstStyle/>
          <a:p>
            <a:pPr>
              <a:spcBef>
                <a:spcPts val="600"/>
              </a:spcBef>
            </a:pPr>
            <a:r>
              <a:rPr lang="ja-JP" altLang="en-US" sz="2000" b="1" dirty="0">
                <a:solidFill>
                  <a:srgbClr val="595959"/>
                </a:solidFill>
                <a:latin typeface="Meiryo UI" panose="020B0604030504040204" pitchFamily="50" charset="-128"/>
                <a:ea typeface="Meiryo UI" panose="020B0604030504040204" pitchFamily="50" charset="-128"/>
              </a:rPr>
              <a:t>講義資料：</a:t>
            </a:r>
            <a:r>
              <a:rPr lang="ja-JP" altLang="en-US" sz="2000" dirty="0">
                <a:solidFill>
                  <a:srgbClr val="595959"/>
                </a:solidFill>
                <a:latin typeface="Meiryo UI" panose="020B0604030504040204" pitchFamily="50" charset="-128"/>
                <a:ea typeface="Meiryo UI" panose="020B0604030504040204" pitchFamily="50" charset="-128"/>
              </a:rPr>
              <a:t>ダウンロードし印刷が可能です。</a:t>
            </a:r>
            <a:endParaRPr lang="en-US" altLang="ja-JP" sz="2000" dirty="0">
              <a:solidFill>
                <a:srgbClr val="595959"/>
              </a:solidFill>
              <a:latin typeface="Meiryo UI" panose="020B0604030504040204" pitchFamily="50" charset="-128"/>
              <a:ea typeface="Meiryo UI" panose="020B0604030504040204" pitchFamily="50" charset="-128"/>
            </a:endParaRPr>
          </a:p>
          <a:p>
            <a:pPr>
              <a:spcBef>
                <a:spcPts val="600"/>
              </a:spcBef>
            </a:pPr>
            <a:r>
              <a:rPr lang="ja-JP" altLang="en-US" sz="2000" b="1" dirty="0">
                <a:solidFill>
                  <a:srgbClr val="595959"/>
                </a:solidFill>
                <a:latin typeface="Meiryo UI" panose="020B0604030504040204" pitchFamily="50" charset="-128"/>
                <a:ea typeface="Meiryo UI" panose="020B0604030504040204" pitchFamily="50" charset="-128"/>
              </a:rPr>
              <a:t>講義動画：</a:t>
            </a:r>
            <a:r>
              <a:rPr lang="ja-JP" altLang="en-US" sz="2000" dirty="0">
                <a:solidFill>
                  <a:srgbClr val="595959"/>
                </a:solidFill>
                <a:latin typeface="Meiryo UI" panose="020B0604030504040204" pitchFamily="50" charset="-128"/>
                <a:ea typeface="Meiryo UI" panose="020B0604030504040204" pitchFamily="50" charset="-128"/>
              </a:rPr>
              <a:t>都合に合わせて視聴可能です。</a:t>
            </a:r>
            <a:endParaRPr lang="en-US" altLang="ja-JP" sz="2000" dirty="0">
              <a:solidFill>
                <a:srgbClr val="595959"/>
              </a:solidFill>
              <a:latin typeface="Meiryo UI" panose="020B0604030504040204" pitchFamily="50" charset="-128"/>
              <a:ea typeface="Meiryo UI" panose="020B0604030504040204" pitchFamily="50" charset="-128"/>
            </a:endParaRPr>
          </a:p>
          <a:p>
            <a:pPr>
              <a:spcBef>
                <a:spcPts val="600"/>
              </a:spcBef>
            </a:pPr>
            <a:r>
              <a:rPr lang="ja-JP" altLang="en-US" sz="2000" dirty="0">
                <a:solidFill>
                  <a:srgbClr val="595959"/>
                </a:solidFill>
                <a:latin typeface="Meiryo UI" panose="020B0604030504040204" pitchFamily="50" charset="-128"/>
                <a:ea typeface="Meiryo UI" panose="020B0604030504040204" pitchFamily="50" charset="-128"/>
              </a:rPr>
              <a:t>　　　　　　　 また視聴は複数人でも可能です。職場での学習の共有にも役立ちます。</a:t>
            </a:r>
            <a:endParaRPr lang="en-US" altLang="ja-JP" sz="2000" dirty="0">
              <a:solidFill>
                <a:srgbClr val="595959"/>
              </a:solidFill>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CB9F9B8E-607E-E38C-6B05-4DB98480E39A}"/>
              </a:ext>
            </a:extLst>
          </p:cNvPr>
          <p:cNvSpPr>
            <a:spLocks noGrp="1"/>
          </p:cNvSpPr>
          <p:nvPr>
            <p:ph type="title"/>
          </p:nvPr>
        </p:nvSpPr>
        <p:spPr>
          <a:xfrm>
            <a:off x="72839" y="304317"/>
            <a:ext cx="11539152" cy="504000"/>
          </a:xfrm>
          <a:solidFill>
            <a:srgbClr val="002060"/>
          </a:solidFill>
        </p:spPr>
        <p:txBody>
          <a:bodyPr>
            <a:normAutofit/>
          </a:bodyPr>
          <a:lstStyle/>
          <a:p>
            <a:r>
              <a:rPr lang="ja-JP" altLang="en-US" sz="2800" b="1" dirty="0">
                <a:solidFill>
                  <a:schemeClr val="bg1"/>
                </a:solidFill>
                <a:latin typeface="メイリオ" panose="020B0604030504040204" pitchFamily="50" charset="-128"/>
                <a:ea typeface="メイリオ" panose="020B0604030504040204" pitchFamily="50" charset="-128"/>
              </a:rPr>
              <a:t>オンデマンド配信</a:t>
            </a:r>
          </a:p>
        </p:txBody>
      </p:sp>
      <p:sp>
        <p:nvSpPr>
          <p:cNvPr id="2" name="テキスト ボックス 1">
            <a:extLst>
              <a:ext uri="{FF2B5EF4-FFF2-40B4-BE49-F238E27FC236}">
                <a16:creationId xmlns:a16="http://schemas.microsoft.com/office/drawing/2014/main" id="{290EDC89-5A19-9632-6B0F-308902733B5D}"/>
              </a:ext>
            </a:extLst>
          </p:cNvPr>
          <p:cNvSpPr txBox="1"/>
          <p:nvPr/>
        </p:nvSpPr>
        <p:spPr>
          <a:xfrm>
            <a:off x="1752305" y="3348148"/>
            <a:ext cx="1102657" cy="400110"/>
          </a:xfrm>
          <a:prstGeom prst="rect">
            <a:avLst/>
          </a:prstGeom>
          <a:noFill/>
        </p:spPr>
        <p:txBody>
          <a:bodyPr wrap="square" rtlCol="0">
            <a:spAutoFit/>
          </a:bodyPr>
          <a:lstStyle/>
          <a:p>
            <a:pPr>
              <a:spcBef>
                <a:spcPts val="600"/>
              </a:spcBef>
            </a:pPr>
            <a:r>
              <a:rPr lang="ja-JP" altLang="en-US" sz="2000" b="1" dirty="0">
                <a:solidFill>
                  <a:srgbClr val="595959"/>
                </a:solidFill>
                <a:latin typeface="Meiryo UI" panose="020B0604030504040204" pitchFamily="50" charset="-128"/>
                <a:ea typeface="Meiryo UI" panose="020B0604030504040204" pitchFamily="50" charset="-128"/>
              </a:rPr>
              <a:t>クイズ</a:t>
            </a:r>
            <a:endParaRPr lang="en-US" altLang="ja-JP" sz="2000" dirty="0">
              <a:solidFill>
                <a:srgbClr val="595959"/>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780995B-D6DE-A4C8-68DB-74BD4D04EA84}"/>
              </a:ext>
            </a:extLst>
          </p:cNvPr>
          <p:cNvSpPr txBox="1"/>
          <p:nvPr/>
        </p:nvSpPr>
        <p:spPr>
          <a:xfrm>
            <a:off x="2765917" y="3321633"/>
            <a:ext cx="8915694" cy="784830"/>
          </a:xfrm>
          <a:prstGeom prst="rect">
            <a:avLst/>
          </a:prstGeom>
          <a:noFill/>
        </p:spPr>
        <p:txBody>
          <a:bodyPr wrap="square" rtlCol="0">
            <a:spAutoFit/>
          </a:bodyPr>
          <a:lstStyle/>
          <a:p>
            <a:pPr>
              <a:spcBef>
                <a:spcPts val="600"/>
              </a:spcBef>
            </a:pPr>
            <a:r>
              <a:rPr lang="ja-JP" altLang="en-US" sz="2000" b="1" dirty="0">
                <a:solidFill>
                  <a:srgbClr val="595959"/>
                </a:solidFill>
                <a:latin typeface="Meiryo UI" panose="020B0604030504040204" pitchFamily="50" charset="-128"/>
                <a:ea typeface="Meiryo UI" panose="020B0604030504040204" pitchFamily="50" charset="-128"/>
              </a:rPr>
              <a:t>：</a:t>
            </a:r>
            <a:r>
              <a:rPr lang="ja-JP" altLang="en-US" sz="2000" dirty="0">
                <a:solidFill>
                  <a:srgbClr val="595959"/>
                </a:solidFill>
                <a:latin typeface="Meiryo UI" panose="020B0604030504040204" pitchFamily="50" charset="-128"/>
                <a:ea typeface="Meiryo UI" panose="020B0604030504040204" pitchFamily="50" charset="-128"/>
              </a:rPr>
              <a:t>学習内容確認のためのクイズを用意します。学習到達度の確認が</a:t>
            </a:r>
            <a:endParaRPr lang="en-US" altLang="ja-JP" sz="2000" dirty="0">
              <a:solidFill>
                <a:srgbClr val="595959"/>
              </a:solidFill>
              <a:latin typeface="Meiryo UI" panose="020B0604030504040204" pitchFamily="50" charset="-128"/>
              <a:ea typeface="Meiryo UI" panose="020B0604030504040204" pitchFamily="50" charset="-128"/>
            </a:endParaRPr>
          </a:p>
          <a:p>
            <a:pPr>
              <a:spcBef>
                <a:spcPts val="600"/>
              </a:spcBef>
            </a:pPr>
            <a:r>
              <a:rPr lang="ja-JP" altLang="en-US" sz="2000" b="1" dirty="0">
                <a:solidFill>
                  <a:srgbClr val="595959"/>
                </a:solidFill>
                <a:latin typeface="Meiryo UI" panose="020B0604030504040204" pitchFamily="50" charset="-128"/>
                <a:ea typeface="Meiryo UI" panose="020B0604030504040204" pitchFamily="50" charset="-128"/>
              </a:rPr>
              <a:t>　　</a:t>
            </a:r>
            <a:r>
              <a:rPr lang="ja-JP" altLang="en-US" sz="2000" dirty="0">
                <a:solidFill>
                  <a:srgbClr val="595959"/>
                </a:solidFill>
                <a:latin typeface="Meiryo UI" panose="020B0604030504040204" pitchFamily="50" charset="-128"/>
                <a:ea typeface="Meiryo UI" panose="020B0604030504040204" pitchFamily="50" charset="-128"/>
              </a:rPr>
              <a:t>可能であり、不十分な場合は講義に戻って何度でも復習が可能です。</a:t>
            </a:r>
            <a:endParaRPr lang="en-US" altLang="ja-JP" sz="2000" dirty="0">
              <a:solidFill>
                <a:srgbClr val="59595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320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960A778A-DEB8-7EF6-1712-3054C62CE668}"/>
              </a:ext>
            </a:extLst>
          </p:cNvPr>
          <p:cNvSpPr>
            <a:spLocks noGrp="1"/>
          </p:cNvSpPr>
          <p:nvPr>
            <p:ph type="title"/>
          </p:nvPr>
        </p:nvSpPr>
        <p:spPr>
          <a:xfrm>
            <a:off x="344547" y="289692"/>
            <a:ext cx="11539152" cy="504000"/>
          </a:xfrm>
          <a:solidFill>
            <a:srgbClr val="002060"/>
          </a:solidFill>
        </p:spPr>
        <p:txBody>
          <a:bodyPr>
            <a:normAutofit/>
          </a:bodyPr>
          <a:lstStyle/>
          <a:p>
            <a:r>
              <a:rPr lang="ja-JP" altLang="en-US" sz="2800" b="1" dirty="0">
                <a:solidFill>
                  <a:schemeClr val="bg1"/>
                </a:solidFill>
                <a:latin typeface="メイリオ" panose="020B0604030504040204" pitchFamily="50" charset="-128"/>
                <a:ea typeface="メイリオ" panose="020B0604030504040204" pitchFamily="50" charset="-128"/>
              </a:rPr>
              <a:t>使用する教材　拡大図版「</a:t>
            </a:r>
            <a:r>
              <a:rPr lang="en-US" altLang="ja-JP" sz="2800" cap="none" dirty="0">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セレクトシート</a:t>
            </a:r>
            <a:r>
              <a:rPr lang="en-US" altLang="ja-JP" sz="2800" b="1" cap="none"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メイリオ" panose="020B0604030504040204" pitchFamily="50" charset="-128"/>
                <a:ea typeface="メイリオ" panose="020B0604030504040204" pitchFamily="50" charset="-128"/>
              </a:rPr>
              <a:t>」</a:t>
            </a:r>
          </a:p>
        </p:txBody>
      </p:sp>
      <p:sp>
        <p:nvSpPr>
          <p:cNvPr id="3" name="テキスト ボックス 2">
            <a:extLst>
              <a:ext uri="{FF2B5EF4-FFF2-40B4-BE49-F238E27FC236}">
                <a16:creationId xmlns:a16="http://schemas.microsoft.com/office/drawing/2014/main" id="{74E38C39-3264-0B65-D6FE-459EBBB3D674}"/>
              </a:ext>
            </a:extLst>
          </p:cNvPr>
          <p:cNvSpPr txBox="1"/>
          <p:nvPr/>
        </p:nvSpPr>
        <p:spPr>
          <a:xfrm>
            <a:off x="684719" y="5860422"/>
            <a:ext cx="8540301" cy="707886"/>
          </a:xfrm>
          <a:prstGeom prst="rect">
            <a:avLst/>
          </a:prstGeom>
          <a:noFill/>
        </p:spPr>
        <p:txBody>
          <a:bodyPr wrap="square" rtlCol="0">
            <a:spAutoFit/>
          </a:bodyPr>
          <a:lstStyle/>
          <a:p>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使用のタイミング、見せるまでの手順、効果的な示し方など指導効果を高める使用方法を講義で解説します。　動画でも活用方法を提供します。</a:t>
            </a:r>
            <a:endParaRPr kumimoji="1"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774BA82-89B8-96ED-146B-E4F4D1D06F03}"/>
              </a:ext>
            </a:extLst>
          </p:cNvPr>
          <p:cNvPicPr>
            <a:picLocks noChangeAspect="1"/>
          </p:cNvPicPr>
          <p:nvPr/>
        </p:nvPicPr>
        <p:blipFill>
          <a:blip r:embed="rId2"/>
          <a:stretch>
            <a:fillRect/>
          </a:stretch>
        </p:blipFill>
        <p:spPr>
          <a:xfrm>
            <a:off x="5910472" y="2943356"/>
            <a:ext cx="3989244" cy="2818118"/>
          </a:xfrm>
          <a:prstGeom prst="rect">
            <a:avLst/>
          </a:prstGeom>
          <a:ln>
            <a:solidFill>
              <a:schemeClr val="tx1"/>
            </a:solidFill>
          </a:ln>
        </p:spPr>
      </p:pic>
      <p:pic>
        <p:nvPicPr>
          <p:cNvPr id="6" name="図 5">
            <a:extLst>
              <a:ext uri="{FF2B5EF4-FFF2-40B4-BE49-F238E27FC236}">
                <a16:creationId xmlns:a16="http://schemas.microsoft.com/office/drawing/2014/main" id="{2185CFE1-07FE-DC27-636D-6D6078BECFEE}"/>
              </a:ext>
            </a:extLst>
          </p:cNvPr>
          <p:cNvPicPr>
            <a:picLocks noChangeAspect="1"/>
          </p:cNvPicPr>
          <p:nvPr/>
        </p:nvPicPr>
        <p:blipFill>
          <a:blip r:embed="rId3"/>
          <a:stretch>
            <a:fillRect/>
          </a:stretch>
        </p:blipFill>
        <p:spPr>
          <a:xfrm>
            <a:off x="1031657" y="2958684"/>
            <a:ext cx="3739123" cy="2804342"/>
          </a:xfrm>
          <a:prstGeom prst="rect">
            <a:avLst/>
          </a:prstGeom>
        </p:spPr>
      </p:pic>
      <p:sp>
        <p:nvSpPr>
          <p:cNvPr id="10" name="テキスト ボックス 9">
            <a:extLst>
              <a:ext uri="{FF2B5EF4-FFF2-40B4-BE49-F238E27FC236}">
                <a16:creationId xmlns:a16="http://schemas.microsoft.com/office/drawing/2014/main" id="{3844F814-1DF5-BCAA-B453-3A9A57BDAA2F}"/>
              </a:ext>
            </a:extLst>
          </p:cNvPr>
          <p:cNvSpPr txBox="1"/>
          <p:nvPr/>
        </p:nvSpPr>
        <p:spPr>
          <a:xfrm>
            <a:off x="370836" y="1096526"/>
            <a:ext cx="8761419" cy="1631216"/>
          </a:xfrm>
          <a:prstGeom prst="rect">
            <a:avLst/>
          </a:prstGeom>
          <a:noFill/>
        </p:spPr>
        <p:txBody>
          <a:bodyPr wrap="square" rtlCol="0">
            <a:spAutoFit/>
          </a:bodyPr>
          <a:lstStyle/>
          <a:p>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特定保健指導や重症化予防に使える健康教育支援ツールです。高血圧・糖尿病・脂質異常・運動・飲酒など、</a:t>
            </a:r>
            <a:r>
              <a:rPr kumimoji="1" lang="ja-JP" altLang="en-US" sz="2000" dirty="0">
                <a:solidFill>
                  <a:srgbClr val="0000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a:t>
            </a:r>
            <a:r>
              <a:rPr kumimoji="1" lang="en-US" altLang="ja-JP" sz="2000" dirty="0">
                <a:solidFill>
                  <a:srgbClr val="0000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75</a:t>
            </a:r>
            <a:r>
              <a:rPr kumimoji="1" lang="ja-JP" altLang="en-US" sz="2000" dirty="0">
                <a:solidFill>
                  <a:srgbClr val="0000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タイトルの中</a:t>
            </a: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から検査結果説明に活用可能なシートを７枚セレクト。</a:t>
            </a:r>
            <a:endParaRPr kumimoji="1"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保健指導域、薬物治療と保健指導の併用域、薬物治療域のどこに当てはまるかを判定したうえで、対象者にわかりやすく説明する、「指さし法」の具体的方法を解説します。</a:t>
            </a:r>
            <a:endParaRPr kumimoji="1"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07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5504355-AF7B-C97B-6AB1-9780FE08E5A0}"/>
              </a:ext>
            </a:extLst>
          </p:cNvPr>
          <p:cNvSpPr txBox="1"/>
          <p:nvPr/>
        </p:nvSpPr>
        <p:spPr>
          <a:xfrm>
            <a:off x="1455937" y="1917340"/>
            <a:ext cx="8176334" cy="1938992"/>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■福島</a:t>
            </a:r>
            <a:r>
              <a:rPr kumimoji="1" lang="ja-JP" altLang="en-US" sz="2000" dirty="0">
                <a:latin typeface="メイリオ" panose="020B0604030504040204" pitchFamily="50" charset="-128"/>
                <a:ea typeface="メイリオ" panose="020B0604030504040204" pitchFamily="50" charset="-128"/>
              </a:rPr>
              <a:t>県　保健福祉部　国民健康保険課</a:t>
            </a:r>
            <a:endParaRPr kumimoji="1" lang="en-US" altLang="ja-JP" sz="2000" dirty="0">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市町村国保　担当　一條</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TEL</a:t>
            </a:r>
            <a:r>
              <a:rPr lang="ja-JP" altLang="en-US" sz="2000" dirty="0">
                <a:latin typeface="メイリオ" panose="020B0604030504040204" pitchFamily="50" charset="-128"/>
                <a:ea typeface="メイリオ" panose="020B0604030504040204" pitchFamily="50" charset="-128"/>
              </a:rPr>
              <a:t>　：　</a:t>
            </a:r>
            <a:r>
              <a:rPr lang="en-US" altLang="ja-JP" sz="2000" dirty="0">
                <a:latin typeface="メイリオ" panose="020B0604030504040204" pitchFamily="50" charset="-128"/>
                <a:ea typeface="メイリオ" panose="020B0604030504040204" pitchFamily="50" charset="-128"/>
              </a:rPr>
              <a:t>024-521-7203</a:t>
            </a:r>
          </a:p>
          <a:p>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MAIL  :    kokuminkenkouhoken@pref.fukushima.lg.jp</a:t>
            </a:r>
          </a:p>
          <a:p>
            <a:endParaRPr kumimoji="1" lang="ja-JP" altLang="en-US" sz="20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5E013CC-3EED-8D1E-DF1B-7CEE6BACBB84}"/>
              </a:ext>
            </a:extLst>
          </p:cNvPr>
          <p:cNvSpPr txBox="1"/>
          <p:nvPr/>
        </p:nvSpPr>
        <p:spPr>
          <a:xfrm>
            <a:off x="1455937" y="4017030"/>
            <a:ext cx="8708995" cy="1631216"/>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■福島県専門職向け技術向上研修会事務局</a:t>
            </a:r>
            <a:endParaRPr kumimoji="1" lang="en-US" altLang="ja-JP" sz="2000" dirty="0">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生活習慣病予防研究センター </a:t>
            </a:r>
            <a:r>
              <a:rPr lang="ja-JP" altLang="en-US" sz="2000" dirty="0">
                <a:latin typeface="メイリオ" panose="020B0604030504040204" pitchFamily="50" charset="-128"/>
                <a:ea typeface="メイリオ" panose="020B0604030504040204" pitchFamily="50" charset="-128"/>
              </a:rPr>
              <a:t>担当</a:t>
            </a:r>
            <a:r>
              <a:rPr kumimoji="1" lang="ja-JP" altLang="en-US"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渡部</a:t>
            </a:r>
            <a:r>
              <a:rPr kumimoji="1" lang="ja-JP" altLang="en-US" sz="2000" dirty="0">
                <a:latin typeface="メイリオ" panose="020B0604030504040204" pitchFamily="50" charset="-128"/>
                <a:ea typeface="メイリオ" panose="020B0604030504040204" pitchFamily="50" charset="-128"/>
              </a:rPr>
              <a:t>・北・平間</a:t>
            </a:r>
            <a:endParaRPr kumimoji="1" lang="en-US" altLang="ja-JP" sz="2000" dirty="0">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TEL</a:t>
            </a:r>
            <a:r>
              <a:rPr lang="ja-JP" altLang="en-US" sz="2000" dirty="0">
                <a:latin typeface="メイリオ" panose="020B0604030504040204" pitchFamily="50" charset="-128"/>
                <a:ea typeface="メイリオ" panose="020B0604030504040204" pitchFamily="50" charset="-128"/>
              </a:rPr>
              <a:t>　：　</a:t>
            </a:r>
            <a:r>
              <a:rPr kumimoji="1" lang="en-US" altLang="ja-JP" sz="2000" dirty="0">
                <a:latin typeface="メイリオ" panose="020B0604030504040204" pitchFamily="50" charset="-128"/>
                <a:ea typeface="メイリオ" panose="020B0604030504040204" pitchFamily="50" charset="-128"/>
              </a:rPr>
              <a:t>050-3823-0100</a:t>
            </a: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8</a:t>
            </a:r>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30</a:t>
            </a:r>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17</a:t>
            </a:r>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15</a:t>
            </a:r>
            <a:r>
              <a:rPr kumimoji="1" lang="ja-JP" altLang="en-US" sz="2000" dirty="0">
                <a:latin typeface="メイリオ" panose="020B0604030504040204" pitchFamily="50" charset="-128"/>
                <a:ea typeface="メイリオ" panose="020B0604030504040204" pitchFamily="50" charset="-128"/>
              </a:rPr>
              <a:t>）</a:t>
            </a:r>
            <a:endParaRPr kumimoji="1" lang="en-US" altLang="ja-JP" sz="2000" dirty="0">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MAIL  : </a:t>
            </a:r>
            <a:r>
              <a:rPr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risp_gyousei@jrisp.com</a:t>
            </a:r>
            <a:endParaRPr kumimoji="1" lang="ja-JP" altLang="en-US" sz="2000" dirty="0"/>
          </a:p>
        </p:txBody>
      </p:sp>
      <p:sp>
        <p:nvSpPr>
          <p:cNvPr id="5" name="タイトル 1">
            <a:extLst>
              <a:ext uri="{FF2B5EF4-FFF2-40B4-BE49-F238E27FC236}">
                <a16:creationId xmlns:a16="http://schemas.microsoft.com/office/drawing/2014/main" id="{C4CF7AE1-F782-4287-BE04-6866904ED812}"/>
              </a:ext>
            </a:extLst>
          </p:cNvPr>
          <p:cNvSpPr txBox="1">
            <a:spLocks/>
          </p:cNvSpPr>
          <p:nvPr/>
        </p:nvSpPr>
        <p:spPr>
          <a:xfrm>
            <a:off x="326424" y="340615"/>
            <a:ext cx="11539152" cy="504000"/>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lang="ja-JP" sz="3200" kern="1200" cap="all" baseline="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800" b="1" dirty="0">
                <a:solidFill>
                  <a:schemeClr val="bg1"/>
                </a:solidFill>
                <a:latin typeface="メイリオ" panose="020B0604030504040204" pitchFamily="50" charset="-128"/>
                <a:ea typeface="メイリオ" panose="020B0604030504040204" pitchFamily="50" charset="-128"/>
              </a:rPr>
              <a:t>本件に関する連絡先</a:t>
            </a:r>
          </a:p>
        </p:txBody>
      </p:sp>
    </p:spTree>
    <p:extLst>
      <p:ext uri="{BB962C8B-B14F-4D97-AF65-F5344CB8AC3E}">
        <p14:creationId xmlns:p14="http://schemas.microsoft.com/office/powerpoint/2010/main" val="32158374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1278</Words>
  <Application>Microsoft Office PowerPoint</Application>
  <PresentationFormat>ワイド画面</PresentationFormat>
  <Paragraphs>155</Paragraphs>
  <Slides>8</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Meiryo UI</vt:lpstr>
      <vt:lpstr>ＭＳ ゴシック</vt:lpstr>
      <vt:lpstr>ＭＳ 明朝</vt:lpstr>
      <vt:lpstr>メイリオ</vt:lpstr>
      <vt:lpstr>游ゴシック</vt:lpstr>
      <vt:lpstr>游ゴシック Light</vt:lpstr>
      <vt:lpstr>Arial</vt:lpstr>
      <vt:lpstr>Calibri</vt:lpstr>
      <vt:lpstr>Times New Roman</vt:lpstr>
      <vt:lpstr>Office テーマ</vt:lpstr>
      <vt:lpstr>令和6年度　保健事業推進に向けた医療専門職等人材育成事業  保健指導実践者育成研修の概要</vt:lpstr>
      <vt:lpstr>PowerPoint プレゼンテーション</vt:lpstr>
      <vt:lpstr>研修イメージ</vt:lpstr>
      <vt:lpstr>PowerPoint プレゼンテーション</vt:lpstr>
      <vt:lpstr>PowerPoint プレゼンテーション</vt:lpstr>
      <vt:lpstr>オンデマンド配信</vt:lpstr>
      <vt:lpstr>使用する教材　拡大図版「 セレクトシート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令和6年度　保健事業推進に向けた医療専門職等人材育成事業  健診・保健指導実践者 育成研修の概要</dc:title>
  <dc:creator>一條 隼人</dc:creator>
  <cp:lastModifiedBy>一條 隼人</cp:lastModifiedBy>
  <cp:revision>3</cp:revision>
  <dcterms:modified xsi:type="dcterms:W3CDTF">2024-10-30T08:19:19Z</dcterms:modified>
</cp:coreProperties>
</file>