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75" r:id="rId2"/>
    <p:sldId id="574" r:id="rId3"/>
    <p:sldId id="577" r:id="rId4"/>
    <p:sldId id="378" r:id="rId5"/>
    <p:sldId id="273" r:id="rId6"/>
    <p:sldId id="390" r:id="rId7"/>
    <p:sldId id="338" r:id="rId8"/>
    <p:sldId id="328" r:id="rId9"/>
    <p:sldId id="326" r:id="rId10"/>
    <p:sldId id="264" r:id="rId11"/>
    <p:sldId id="387" r:id="rId12"/>
    <p:sldId id="389" r:id="rId13"/>
    <p:sldId id="562" r:id="rId14"/>
    <p:sldId id="571" r:id="rId15"/>
    <p:sldId id="388" r:id="rId16"/>
    <p:sldId id="261" r:id="rId17"/>
    <p:sldId id="581" r:id="rId18"/>
    <p:sldId id="582" r:id="rId19"/>
    <p:sldId id="583" r:id="rId20"/>
    <p:sldId id="584" r:id="rId21"/>
    <p:sldId id="265" r:id="rId22"/>
    <p:sldId id="266" r:id="rId23"/>
    <p:sldId id="267" r:id="rId24"/>
    <p:sldId id="547" r:id="rId25"/>
    <p:sldId id="260" r:id="rId26"/>
    <p:sldId id="263" r:id="rId27"/>
    <p:sldId id="268" r:id="rId28"/>
    <p:sldId id="586" r:id="rId29"/>
    <p:sldId id="272" r:id="rId30"/>
    <p:sldId id="546" r:id="rId31"/>
    <p:sldId id="578" r:id="rId32"/>
    <p:sldId id="446" r:id="rId33"/>
    <p:sldId id="513" r:id="rId34"/>
    <p:sldId id="291" r:id="rId35"/>
    <p:sldId id="290" r:id="rId36"/>
    <p:sldId id="467" r:id="rId37"/>
    <p:sldId id="580" r:id="rId38"/>
    <p:sldId id="405" r:id="rId39"/>
    <p:sldId id="541" r:id="rId40"/>
    <p:sldId id="548" r:id="rId41"/>
    <p:sldId id="437" r:id="rId4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14" autoAdjust="0"/>
  </p:normalViewPr>
  <p:slideViewPr>
    <p:cSldViewPr snapToGrid="0">
      <p:cViewPr varScale="1">
        <p:scale>
          <a:sx n="63" d="100"/>
          <a:sy n="63" d="100"/>
        </p:scale>
        <p:origin x="764" y="68"/>
      </p:cViewPr>
      <p:guideLst/>
    </p:cSldViewPr>
  </p:slideViewPr>
  <p:notesTextViewPr>
    <p:cViewPr>
      <p:scale>
        <a:sx n="3" d="2"/>
        <a:sy n="3" d="2"/>
      </p:scale>
      <p:origin x="0" y="0"/>
    </p:cViewPr>
  </p:notesTextViewPr>
  <p:sorterViewPr>
    <p:cViewPr varScale="1">
      <p:scale>
        <a:sx n="1" d="1"/>
        <a:sy n="1" d="1"/>
      </p:scale>
      <p:origin x="0" y="-5552"/>
    </p:cViewPr>
  </p:sorterViewPr>
  <p:gridSpacing cx="72008" cy="72008"/>
</p:viewPr>
</file>

<file path=ppt/_rels/presentation.xml.rels>&#65279;<?xml version="1.0" encoding="utf-8" standalone="yes"?>
<Relationships xmlns="http://schemas.openxmlformats.org/package/2006/relationships">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9" Type="http://schemas.openxmlformats.org/officeDocument/2006/relationships/slide" Target="slides/slide38.xml" />
  <Relationship Id="rId21" Type="http://schemas.openxmlformats.org/officeDocument/2006/relationships/slide" Target="slides/slide20.xml" />
  <Relationship Id="rId34" Type="http://schemas.openxmlformats.org/officeDocument/2006/relationships/slide" Target="slides/slide33.xml" />
  <Relationship Id="rId42" Type="http://schemas.openxmlformats.org/officeDocument/2006/relationships/slide" Target="slides/slide41.xml" />
  <Relationship Id="rId47" Type="http://schemas.openxmlformats.org/officeDocument/2006/relationships/tableStyles" Target="tableStyles.xml" />
  <Relationship Id="rId7" Type="http://schemas.openxmlformats.org/officeDocument/2006/relationships/slide" Target="slides/slide6.xml" />
  <Relationship Id="rId2" Type="http://schemas.openxmlformats.org/officeDocument/2006/relationships/slide" Target="slides/slide1.xml" />
  <Relationship Id="rId16" Type="http://schemas.openxmlformats.org/officeDocument/2006/relationships/slide" Target="slides/slide15.xml" />
  <Relationship Id="rId29" Type="http://schemas.openxmlformats.org/officeDocument/2006/relationships/slide" Target="slides/slide28.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slide" Target="slides/slide31.xml" />
  <Relationship Id="rId37" Type="http://schemas.openxmlformats.org/officeDocument/2006/relationships/slide" Target="slides/slide36.xml" />
  <Relationship Id="rId40" Type="http://schemas.openxmlformats.org/officeDocument/2006/relationships/slide" Target="slides/slide39.xml" />
  <Relationship Id="rId45" Type="http://schemas.openxmlformats.org/officeDocument/2006/relationships/viewProps" Target="viewProps.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slide" Target="slides/slide35.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slide" Target="slides/slide30.xml" />
  <Relationship Id="rId44" Type="http://schemas.openxmlformats.org/officeDocument/2006/relationships/presProps" Target="presProps.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slide" Target="slides/slide34.xml" />
  <Relationship Id="rId43" Type="http://schemas.openxmlformats.org/officeDocument/2006/relationships/notesMaster" Target="notesMasters/notesMaster1.xml" />
  <Relationship Id="rId8" Type="http://schemas.openxmlformats.org/officeDocument/2006/relationships/slide" Target="slides/slide7.xml" />
  <Relationship Id="rId3" Type="http://schemas.openxmlformats.org/officeDocument/2006/relationships/slide" Target="slides/slide2.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slide" Target="slides/slide32.xml" />
  <Relationship Id="rId38" Type="http://schemas.openxmlformats.org/officeDocument/2006/relationships/slide" Target="slides/slide37.xml" />
  <Relationship Id="rId46" Type="http://schemas.openxmlformats.org/officeDocument/2006/relationships/theme" Target="theme/theme1.xml" />
  <Relationship Id="rId20" Type="http://schemas.openxmlformats.org/officeDocument/2006/relationships/slide" Target="slides/slide19.xml" />
  <Relationship Id="rId41" Type="http://schemas.openxmlformats.org/officeDocument/2006/relationships/slide" Target="slides/slide40.xml" />
</Relationships>
</file>

<file path=ppt/charts/_rels/chart1.xml.rels>&#65279;<?xml version="1.0" encoding="utf-8" standalone="yes"?>
<Relationships xmlns="http://schemas.openxmlformats.org/package/2006/relationships">
  <Relationship Id="rId1" Type="http://schemas.openxmlformats.org/officeDocument/2006/relationships/package" Target="../embeddings/Microsoft_Excel_Worksheet.xlsx" />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dk1"/>
                </a:solidFill>
                <a:latin typeface="+mn-lt"/>
                <a:ea typeface="+mn-ea"/>
                <a:cs typeface="+mn-cs"/>
              </a:defRPr>
            </a:pPr>
            <a:r>
              <a:rPr lang="ja-JP" altLang="en-US" sz="1200" b="1">
                <a:solidFill>
                  <a:schemeClr val="dk1"/>
                </a:solidFill>
                <a:latin typeface="+mn-lt"/>
                <a:ea typeface="+mn-ea"/>
                <a:cs typeface="+mn-cs"/>
              </a:rPr>
              <a:t>児童虐待相談対応件数の推移</a:t>
            </a:r>
            <a:endParaRPr lang="en-US" altLang="ja-JP" sz="1400" b="1"/>
          </a:p>
        </c:rich>
      </c:tx>
      <c:overlay val="0"/>
      <c:spPr>
        <a:solidFill>
          <a:schemeClr val="lt1"/>
        </a:solidFill>
        <a:ln w="9525" cap="flat" cmpd="sng" algn="ctr">
          <a:solidFill>
            <a:schemeClr val="accent1"/>
          </a:solidFill>
          <a:prstDash val="solid"/>
        </a:ln>
        <a:effectLst/>
      </c:spPr>
    </c:title>
    <c:autoTitleDeleted val="0"/>
    <c:plotArea>
      <c:layout>
        <c:manualLayout>
          <c:layoutTarget val="inner"/>
          <c:xMode val="edge"/>
          <c:yMode val="edge"/>
          <c:x val="0.12449040749858203"/>
          <c:y val="8.1238560163249263E-2"/>
          <c:w val="0.86065744157081958"/>
          <c:h val="0.74108492140774707"/>
        </c:manualLayout>
      </c:layout>
      <c:barChart>
        <c:barDir val="col"/>
        <c:grouping val="stacked"/>
        <c:varyColors val="0"/>
        <c:ser>
          <c:idx val="0"/>
          <c:order val="0"/>
          <c:tx>
            <c:strRef>
              <c:f>Sheet1!$B$1</c:f>
              <c:strCache>
                <c:ptCount val="1"/>
                <c:pt idx="0">
                  <c:v>身体的虐待</c:v>
                </c:pt>
              </c:strCache>
            </c:strRef>
          </c:tx>
          <c:invertIfNegative val="0"/>
          <c:cat>
            <c:numRef>
              <c:f>Sheet1!$A$2:$A$12</c:f>
              <c:numCache>
                <c:formatCode>General</c:formatCode>
                <c:ptCount val="11"/>
                <c:pt idx="0">
                  <c:v>20</c:v>
                </c:pt>
                <c:pt idx="1">
                  <c:v>21</c:v>
                </c:pt>
                <c:pt idx="2">
                  <c:v>22</c:v>
                </c:pt>
                <c:pt idx="3">
                  <c:v>23</c:v>
                </c:pt>
                <c:pt idx="4">
                  <c:v>24</c:v>
                </c:pt>
                <c:pt idx="5">
                  <c:v>25</c:v>
                </c:pt>
                <c:pt idx="6">
                  <c:v>26</c:v>
                </c:pt>
                <c:pt idx="7">
                  <c:v>27</c:v>
                </c:pt>
                <c:pt idx="8">
                  <c:v>28</c:v>
                </c:pt>
                <c:pt idx="9">
                  <c:v>29</c:v>
                </c:pt>
                <c:pt idx="10">
                  <c:v>30</c:v>
                </c:pt>
              </c:numCache>
            </c:numRef>
          </c:cat>
          <c:val>
            <c:numRef>
              <c:f>Sheet1!$B$15:$L$15</c:f>
              <c:numCache>
                <c:formatCode>General</c:formatCode>
                <c:ptCount val="11"/>
                <c:pt idx="0">
                  <c:v>100</c:v>
                </c:pt>
                <c:pt idx="1">
                  <c:v>106</c:v>
                </c:pt>
                <c:pt idx="2">
                  <c:v>84</c:v>
                </c:pt>
                <c:pt idx="3">
                  <c:v>122</c:v>
                </c:pt>
                <c:pt idx="4">
                  <c:v>134</c:v>
                </c:pt>
                <c:pt idx="5">
                  <c:v>128</c:v>
                </c:pt>
                <c:pt idx="6">
                  <c:v>123</c:v>
                </c:pt>
                <c:pt idx="7">
                  <c:v>141</c:v>
                </c:pt>
                <c:pt idx="8">
                  <c:v>195</c:v>
                </c:pt>
                <c:pt idx="9">
                  <c:v>224</c:v>
                </c:pt>
                <c:pt idx="10">
                  <c:v>287</c:v>
                </c:pt>
              </c:numCache>
            </c:numRef>
          </c:val>
          <c:extLst>
            <c:ext xmlns:c16="http://schemas.microsoft.com/office/drawing/2014/chart" uri="{C3380CC4-5D6E-409C-BE32-E72D297353CC}">
              <c16:uniqueId val="{00000000-36E2-40F9-AE3F-1535FE465E71}"/>
            </c:ext>
          </c:extLst>
        </c:ser>
        <c:ser>
          <c:idx val="1"/>
          <c:order val="1"/>
          <c:tx>
            <c:strRef>
              <c:f>Sheet1!$C$1</c:f>
              <c:strCache>
                <c:ptCount val="1"/>
                <c:pt idx="0">
                  <c:v>性的虐待</c:v>
                </c:pt>
              </c:strCache>
            </c:strRef>
          </c:tx>
          <c:invertIfNegative val="0"/>
          <c:cat>
            <c:numRef>
              <c:f>Sheet1!$A$2:$A$12</c:f>
              <c:numCache>
                <c:formatCode>General</c:formatCode>
                <c:ptCount val="11"/>
                <c:pt idx="0">
                  <c:v>20</c:v>
                </c:pt>
                <c:pt idx="1">
                  <c:v>21</c:v>
                </c:pt>
                <c:pt idx="2">
                  <c:v>22</c:v>
                </c:pt>
                <c:pt idx="3">
                  <c:v>23</c:v>
                </c:pt>
                <c:pt idx="4">
                  <c:v>24</c:v>
                </c:pt>
                <c:pt idx="5">
                  <c:v>25</c:v>
                </c:pt>
                <c:pt idx="6">
                  <c:v>26</c:v>
                </c:pt>
                <c:pt idx="7">
                  <c:v>27</c:v>
                </c:pt>
                <c:pt idx="8">
                  <c:v>28</c:v>
                </c:pt>
                <c:pt idx="9">
                  <c:v>29</c:v>
                </c:pt>
                <c:pt idx="10">
                  <c:v>30</c:v>
                </c:pt>
              </c:numCache>
            </c:numRef>
          </c:cat>
          <c:val>
            <c:numRef>
              <c:f>Sheet1!$B$16:$L$16</c:f>
              <c:numCache>
                <c:formatCode>General</c:formatCode>
                <c:ptCount val="11"/>
                <c:pt idx="0">
                  <c:v>12</c:v>
                </c:pt>
                <c:pt idx="1">
                  <c:v>13</c:v>
                </c:pt>
                <c:pt idx="2">
                  <c:v>12</c:v>
                </c:pt>
                <c:pt idx="3">
                  <c:v>17</c:v>
                </c:pt>
                <c:pt idx="4">
                  <c:v>13</c:v>
                </c:pt>
                <c:pt idx="5">
                  <c:v>16</c:v>
                </c:pt>
                <c:pt idx="6">
                  <c:v>13</c:v>
                </c:pt>
                <c:pt idx="7">
                  <c:v>15</c:v>
                </c:pt>
                <c:pt idx="8">
                  <c:v>16</c:v>
                </c:pt>
                <c:pt idx="9">
                  <c:v>20</c:v>
                </c:pt>
                <c:pt idx="10">
                  <c:v>26</c:v>
                </c:pt>
              </c:numCache>
            </c:numRef>
          </c:val>
          <c:extLst>
            <c:ext xmlns:c16="http://schemas.microsoft.com/office/drawing/2014/chart" uri="{C3380CC4-5D6E-409C-BE32-E72D297353CC}">
              <c16:uniqueId val="{00000001-36E2-40F9-AE3F-1535FE465E71}"/>
            </c:ext>
          </c:extLst>
        </c:ser>
        <c:ser>
          <c:idx val="2"/>
          <c:order val="2"/>
          <c:tx>
            <c:strRef>
              <c:f>Sheet1!$D$1</c:f>
              <c:strCache>
                <c:ptCount val="1"/>
                <c:pt idx="0">
                  <c:v>心理的虐待</c:v>
                </c:pt>
              </c:strCache>
            </c:strRef>
          </c:tx>
          <c:invertIfNegative val="0"/>
          <c:cat>
            <c:numRef>
              <c:f>Sheet1!$A$2:$A$12</c:f>
              <c:numCache>
                <c:formatCode>General</c:formatCode>
                <c:ptCount val="11"/>
                <c:pt idx="0">
                  <c:v>20</c:v>
                </c:pt>
                <c:pt idx="1">
                  <c:v>21</c:v>
                </c:pt>
                <c:pt idx="2">
                  <c:v>22</c:v>
                </c:pt>
                <c:pt idx="3">
                  <c:v>23</c:v>
                </c:pt>
                <c:pt idx="4">
                  <c:v>24</c:v>
                </c:pt>
                <c:pt idx="5">
                  <c:v>25</c:v>
                </c:pt>
                <c:pt idx="6">
                  <c:v>26</c:v>
                </c:pt>
                <c:pt idx="7">
                  <c:v>27</c:v>
                </c:pt>
                <c:pt idx="8">
                  <c:v>28</c:v>
                </c:pt>
                <c:pt idx="9">
                  <c:v>29</c:v>
                </c:pt>
                <c:pt idx="10">
                  <c:v>30</c:v>
                </c:pt>
              </c:numCache>
            </c:numRef>
          </c:cat>
          <c:val>
            <c:numRef>
              <c:f>Sheet1!$B$17:$L$17</c:f>
              <c:numCache>
                <c:formatCode>General</c:formatCode>
                <c:ptCount val="11"/>
                <c:pt idx="0">
                  <c:v>37</c:v>
                </c:pt>
                <c:pt idx="1">
                  <c:v>31</c:v>
                </c:pt>
                <c:pt idx="2">
                  <c:v>54</c:v>
                </c:pt>
                <c:pt idx="3">
                  <c:v>45</c:v>
                </c:pt>
                <c:pt idx="4">
                  <c:v>75</c:v>
                </c:pt>
                <c:pt idx="5">
                  <c:v>60</c:v>
                </c:pt>
                <c:pt idx="6">
                  <c:v>136</c:v>
                </c:pt>
                <c:pt idx="7">
                  <c:v>246</c:v>
                </c:pt>
                <c:pt idx="8">
                  <c:v>591</c:v>
                </c:pt>
                <c:pt idx="9">
                  <c:v>771</c:v>
                </c:pt>
                <c:pt idx="10">
                  <c:v>1022</c:v>
                </c:pt>
              </c:numCache>
            </c:numRef>
          </c:val>
          <c:extLst>
            <c:ext xmlns:c16="http://schemas.microsoft.com/office/drawing/2014/chart" uri="{C3380CC4-5D6E-409C-BE32-E72D297353CC}">
              <c16:uniqueId val="{00000002-36E2-40F9-AE3F-1535FE465E71}"/>
            </c:ext>
          </c:extLst>
        </c:ser>
        <c:ser>
          <c:idx val="3"/>
          <c:order val="3"/>
          <c:tx>
            <c:strRef>
              <c:f>Sheet1!$E$1</c:f>
              <c:strCache>
                <c:ptCount val="1"/>
                <c:pt idx="0">
                  <c:v>ネグレクト</c:v>
                </c:pt>
              </c:strCache>
            </c:strRef>
          </c:tx>
          <c:invertIfNegative val="0"/>
          <c:cat>
            <c:numRef>
              <c:f>Sheet1!$A$2:$A$12</c:f>
              <c:numCache>
                <c:formatCode>General</c:formatCode>
                <c:ptCount val="11"/>
                <c:pt idx="0">
                  <c:v>20</c:v>
                </c:pt>
                <c:pt idx="1">
                  <c:v>21</c:v>
                </c:pt>
                <c:pt idx="2">
                  <c:v>22</c:v>
                </c:pt>
                <c:pt idx="3">
                  <c:v>23</c:v>
                </c:pt>
                <c:pt idx="4">
                  <c:v>24</c:v>
                </c:pt>
                <c:pt idx="5">
                  <c:v>25</c:v>
                </c:pt>
                <c:pt idx="6">
                  <c:v>26</c:v>
                </c:pt>
                <c:pt idx="7">
                  <c:v>27</c:v>
                </c:pt>
                <c:pt idx="8">
                  <c:v>28</c:v>
                </c:pt>
                <c:pt idx="9">
                  <c:v>29</c:v>
                </c:pt>
                <c:pt idx="10">
                  <c:v>30</c:v>
                </c:pt>
              </c:numCache>
            </c:numRef>
          </c:cat>
          <c:val>
            <c:numRef>
              <c:f>Sheet1!$B$18:$L$18</c:f>
              <c:numCache>
                <c:formatCode>General</c:formatCode>
                <c:ptCount val="11"/>
                <c:pt idx="0">
                  <c:v>89</c:v>
                </c:pt>
                <c:pt idx="1">
                  <c:v>50</c:v>
                </c:pt>
                <c:pt idx="2">
                  <c:v>74</c:v>
                </c:pt>
                <c:pt idx="3">
                  <c:v>75</c:v>
                </c:pt>
                <c:pt idx="4">
                  <c:v>89</c:v>
                </c:pt>
                <c:pt idx="5">
                  <c:v>90</c:v>
                </c:pt>
                <c:pt idx="6">
                  <c:v>122</c:v>
                </c:pt>
                <c:pt idx="7">
                  <c:v>127</c:v>
                </c:pt>
                <c:pt idx="8">
                  <c:v>154</c:v>
                </c:pt>
                <c:pt idx="9">
                  <c:v>162</c:v>
                </c:pt>
                <c:pt idx="10">
                  <c:v>214</c:v>
                </c:pt>
              </c:numCache>
            </c:numRef>
          </c:val>
          <c:extLst>
            <c:ext xmlns:c16="http://schemas.microsoft.com/office/drawing/2014/chart" uri="{C3380CC4-5D6E-409C-BE32-E72D297353CC}">
              <c16:uniqueId val="{00000003-36E2-40F9-AE3F-1535FE465E71}"/>
            </c:ext>
          </c:extLst>
        </c:ser>
        <c:dLbls>
          <c:showLegendKey val="0"/>
          <c:showVal val="0"/>
          <c:showCatName val="0"/>
          <c:showSerName val="0"/>
          <c:showPercent val="0"/>
          <c:showBubbleSize val="0"/>
        </c:dLbls>
        <c:gapWidth val="150"/>
        <c:overlap val="100"/>
        <c:axId val="122145408"/>
        <c:axId val="122155776"/>
      </c:barChart>
      <c:catAx>
        <c:axId val="122145408"/>
        <c:scaling>
          <c:orientation val="minMax"/>
        </c:scaling>
        <c:delete val="0"/>
        <c:axPos val="b"/>
        <c:title>
          <c:tx>
            <c:rich>
              <a:bodyPr/>
              <a:lstStyle/>
              <a:p>
                <a:pPr>
                  <a:defRPr/>
                </a:pPr>
                <a:r>
                  <a:rPr lang="ja-JP" altLang="en-US" sz="800" b="0"/>
                  <a:t>（年度）</a:t>
                </a:r>
              </a:p>
            </c:rich>
          </c:tx>
          <c:layout>
            <c:manualLayout>
              <c:xMode val="edge"/>
              <c:yMode val="edge"/>
              <c:x val="0.91626827343258155"/>
              <c:y val="0.87159337576369067"/>
            </c:manualLayout>
          </c:layout>
          <c:overlay val="0"/>
        </c:title>
        <c:numFmt formatCode="General" sourceLinked="1"/>
        <c:majorTickMark val="out"/>
        <c:minorTickMark val="none"/>
        <c:tickLblPos val="nextTo"/>
        <c:crossAx val="122155776"/>
        <c:crosses val="autoZero"/>
        <c:auto val="1"/>
        <c:lblAlgn val="ctr"/>
        <c:lblOffset val="100"/>
        <c:noMultiLvlLbl val="0"/>
      </c:catAx>
      <c:valAx>
        <c:axId val="122155776"/>
        <c:scaling>
          <c:orientation val="minMax"/>
          <c:max val="1600"/>
        </c:scaling>
        <c:delete val="0"/>
        <c:axPos val="l"/>
        <c:majorGridlines/>
        <c:title>
          <c:tx>
            <c:rich>
              <a:bodyPr rot="0" vert="horz"/>
              <a:lstStyle/>
              <a:p>
                <a:pPr>
                  <a:defRPr/>
                </a:pPr>
                <a:r>
                  <a:rPr lang="ja-JP" altLang="en-US" sz="800" b="0"/>
                  <a:t>（件）</a:t>
                </a:r>
              </a:p>
            </c:rich>
          </c:tx>
          <c:layout>
            <c:manualLayout>
              <c:xMode val="edge"/>
              <c:yMode val="edge"/>
              <c:x val="6.3671310826574831E-2"/>
              <c:y val="3.0300813801554929E-2"/>
            </c:manualLayout>
          </c:layout>
          <c:overlay val="0"/>
        </c:title>
        <c:numFmt formatCode="General" sourceLinked="1"/>
        <c:majorTickMark val="out"/>
        <c:minorTickMark val="none"/>
        <c:tickLblPos val="nextTo"/>
        <c:crossAx val="122145408"/>
        <c:crosses val="autoZero"/>
        <c:crossBetween val="between"/>
      </c:valAx>
    </c:plotArea>
    <c:legend>
      <c:legendPos val="b"/>
      <c:overlay val="0"/>
      <c:spPr>
        <a:solidFill>
          <a:schemeClr val="lt1"/>
        </a:solidFill>
        <a:ln w="9525" cap="flat" cmpd="sng" algn="ctr">
          <a:solidFill>
            <a:schemeClr val="accent1"/>
          </a:solidFill>
          <a:prstDash val="solid"/>
        </a:ln>
        <a:effectLst/>
      </c:spPr>
      <c:txPr>
        <a:bodyPr/>
        <a:lstStyle/>
        <a:p>
          <a:pPr>
            <a:defRPr>
              <a:solidFill>
                <a:schemeClr val="dk1"/>
              </a:solidFill>
              <a:latin typeface="+mn-lt"/>
              <a:ea typeface="+mn-ea"/>
              <a:cs typeface="+mn-cs"/>
            </a:defRPr>
          </a:pPr>
          <a:endParaRPr lang="ja-JP"/>
        </a:p>
      </c:txPr>
    </c:legend>
    <c:plotVisOnly val="1"/>
    <c:dispBlanksAs val="gap"/>
    <c:showDLblsOverMax val="0"/>
  </c:chart>
  <c:externalData r:id="rId1">
    <c:autoUpdate val="0"/>
  </c:externalData>
</c:chartSpace>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3F3B8-699B-46FA-8900-8994857801CC}" type="datetimeFigureOut">
              <a:rPr kumimoji="1" lang="ja-JP" altLang="en-US" smtClean="0"/>
              <a:t>2021/10/19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EC790-D57C-4591-AE3C-CE2FAC4B1AF5}" type="slidenum">
              <a:rPr kumimoji="1" lang="ja-JP" altLang="en-US" smtClean="0"/>
              <a:t>‹#›</a:t>
            </a:fld>
            <a:endParaRPr kumimoji="1" lang="ja-JP" altLang="en-US"/>
          </a:p>
        </p:txBody>
      </p:sp>
    </p:spTree>
    <p:extLst>
      <p:ext uri="{BB962C8B-B14F-4D97-AF65-F5344CB8AC3E}">
        <p14:creationId xmlns:p14="http://schemas.microsoft.com/office/powerpoint/2010/main" val="35178499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36.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EAEC790-D57C-4591-AE3C-CE2FAC4B1AF5}" type="slidenum">
              <a:rPr kumimoji="1" lang="ja-JP" altLang="en-US" smtClean="0"/>
              <a:t>36</a:t>
            </a:fld>
            <a:endParaRPr kumimoji="1" lang="ja-JP" altLang="en-US"/>
          </a:p>
        </p:txBody>
      </p:sp>
    </p:spTree>
    <p:extLst>
      <p:ext uri="{BB962C8B-B14F-4D97-AF65-F5344CB8AC3E}">
        <p14:creationId xmlns:p14="http://schemas.microsoft.com/office/powerpoint/2010/main" val="1859712459"/>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CEC2CF-605D-4191-9E7D-5D1FD7D6BEE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EA3C253-DEBB-4EFB-953F-DCBB51F50C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05E4EF8-7BE5-48C9-8B4A-48885A4487B2}"/>
              </a:ext>
            </a:extLst>
          </p:cNvPr>
          <p:cNvSpPr>
            <a:spLocks noGrp="1"/>
          </p:cNvSpPr>
          <p:nvPr>
            <p:ph type="dt" sz="half" idx="10"/>
          </p:nvPr>
        </p:nvSpPr>
        <p:spPr/>
        <p:txBody>
          <a:bodyPr/>
          <a:lstStyle/>
          <a:p>
            <a:fld id="{E4A8E055-4795-4C63-89FA-B4C5ABA3AEFA}" type="datetime1">
              <a:rPr kumimoji="1" lang="ja-JP" altLang="en-US" smtClean="0"/>
              <a:t>2021/10/19</a:t>
            </a:fld>
            <a:endParaRPr kumimoji="1" lang="ja-JP" altLang="en-US"/>
          </a:p>
        </p:txBody>
      </p:sp>
      <p:sp>
        <p:nvSpPr>
          <p:cNvPr id="5" name="フッター プレースホルダー 4">
            <a:extLst>
              <a:ext uri="{FF2B5EF4-FFF2-40B4-BE49-F238E27FC236}">
                <a16:creationId xmlns:a16="http://schemas.microsoft.com/office/drawing/2014/main" id="{28E926A1-68C6-461A-97CA-11AAE091DE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2EA639-EEEA-440A-A373-3B2D81767E93}"/>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27577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17794A-FCA7-40F5-A83D-3631EB82B18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A74273-99D5-445B-AEF8-EF2FB8F7C2C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D11E897-8453-462D-AF97-712980F6ACFA}"/>
              </a:ext>
            </a:extLst>
          </p:cNvPr>
          <p:cNvSpPr>
            <a:spLocks noGrp="1"/>
          </p:cNvSpPr>
          <p:nvPr>
            <p:ph type="dt" sz="half" idx="10"/>
          </p:nvPr>
        </p:nvSpPr>
        <p:spPr/>
        <p:txBody>
          <a:bodyPr/>
          <a:lstStyle/>
          <a:p>
            <a:fld id="{2A2A7746-B3AF-4BC8-832C-E924A97BFC58}" type="datetime1">
              <a:rPr kumimoji="1" lang="ja-JP" altLang="en-US" smtClean="0"/>
              <a:t>2021/10/19</a:t>
            </a:fld>
            <a:endParaRPr kumimoji="1" lang="ja-JP" altLang="en-US"/>
          </a:p>
        </p:txBody>
      </p:sp>
      <p:sp>
        <p:nvSpPr>
          <p:cNvPr id="5" name="フッター プレースホルダー 4">
            <a:extLst>
              <a:ext uri="{FF2B5EF4-FFF2-40B4-BE49-F238E27FC236}">
                <a16:creationId xmlns:a16="http://schemas.microsoft.com/office/drawing/2014/main" id="{6B2FD583-9D3E-4710-A7E3-27117B6711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525BE1-DF22-4BF3-835D-3949EAEA9E06}"/>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348919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D2688F2-E26D-435D-BE09-37847939452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35441F6-02AB-4E5C-BAB3-2269FA98B60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65DAC7-A159-41CA-B3E7-4C6E11821E4C}"/>
              </a:ext>
            </a:extLst>
          </p:cNvPr>
          <p:cNvSpPr>
            <a:spLocks noGrp="1"/>
          </p:cNvSpPr>
          <p:nvPr>
            <p:ph type="dt" sz="half" idx="10"/>
          </p:nvPr>
        </p:nvSpPr>
        <p:spPr/>
        <p:txBody>
          <a:bodyPr/>
          <a:lstStyle/>
          <a:p>
            <a:fld id="{300A029E-52CB-42E7-87A9-5E5812E36BD6}" type="datetime1">
              <a:rPr kumimoji="1" lang="ja-JP" altLang="en-US" smtClean="0"/>
              <a:t>2021/10/19</a:t>
            </a:fld>
            <a:endParaRPr kumimoji="1" lang="ja-JP" altLang="en-US"/>
          </a:p>
        </p:txBody>
      </p:sp>
      <p:sp>
        <p:nvSpPr>
          <p:cNvPr id="5" name="フッター プレースホルダー 4">
            <a:extLst>
              <a:ext uri="{FF2B5EF4-FFF2-40B4-BE49-F238E27FC236}">
                <a16:creationId xmlns:a16="http://schemas.microsoft.com/office/drawing/2014/main" id="{9A81F1DA-5D22-445C-94D4-5DD71D0AC7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0F8CE0-546B-4E66-B5EF-7D79C54D80D8}"/>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11698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FB4871-F86C-4CF4-8C77-5940EB31A8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D75B5B4-3714-4AA2-B78B-E5938954E2B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39FF66-2499-4137-958E-937224A37717}"/>
              </a:ext>
            </a:extLst>
          </p:cNvPr>
          <p:cNvSpPr>
            <a:spLocks noGrp="1"/>
          </p:cNvSpPr>
          <p:nvPr>
            <p:ph type="dt" sz="half" idx="10"/>
          </p:nvPr>
        </p:nvSpPr>
        <p:spPr/>
        <p:txBody>
          <a:bodyPr/>
          <a:lstStyle/>
          <a:p>
            <a:fld id="{899C34D4-067B-4E12-9D1D-B48C30296282}" type="datetime1">
              <a:rPr kumimoji="1" lang="ja-JP" altLang="en-US" smtClean="0"/>
              <a:t>2021/10/19</a:t>
            </a:fld>
            <a:endParaRPr kumimoji="1" lang="ja-JP" altLang="en-US"/>
          </a:p>
        </p:txBody>
      </p:sp>
      <p:sp>
        <p:nvSpPr>
          <p:cNvPr id="5" name="フッター プレースホルダー 4">
            <a:extLst>
              <a:ext uri="{FF2B5EF4-FFF2-40B4-BE49-F238E27FC236}">
                <a16:creationId xmlns:a16="http://schemas.microsoft.com/office/drawing/2014/main" id="{0485C062-9D9B-417C-9608-D900938AB2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781B9A7-ECBD-49C2-9105-9F7D1DC35730}"/>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2292072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9F525-35B6-408C-A597-22D5C7F2306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C702BD8-014D-4CF1-B8B0-A682EC86E9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043396D-3F93-4128-93D4-05E29BF48137}"/>
              </a:ext>
            </a:extLst>
          </p:cNvPr>
          <p:cNvSpPr>
            <a:spLocks noGrp="1"/>
          </p:cNvSpPr>
          <p:nvPr>
            <p:ph type="dt" sz="half" idx="10"/>
          </p:nvPr>
        </p:nvSpPr>
        <p:spPr/>
        <p:txBody>
          <a:bodyPr/>
          <a:lstStyle/>
          <a:p>
            <a:fld id="{55A75F82-B832-40A1-9B0D-20C24D4945C9}" type="datetime1">
              <a:rPr kumimoji="1" lang="ja-JP" altLang="en-US" smtClean="0"/>
              <a:t>2021/10/19</a:t>
            </a:fld>
            <a:endParaRPr kumimoji="1" lang="ja-JP" altLang="en-US"/>
          </a:p>
        </p:txBody>
      </p:sp>
      <p:sp>
        <p:nvSpPr>
          <p:cNvPr id="5" name="フッター プレースホルダー 4">
            <a:extLst>
              <a:ext uri="{FF2B5EF4-FFF2-40B4-BE49-F238E27FC236}">
                <a16:creationId xmlns:a16="http://schemas.microsoft.com/office/drawing/2014/main" id="{FD4FC012-6C62-461A-8C8E-B42B847AF2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8CE32B2-0BF9-4F37-A810-617FEAB21532}"/>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206184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188EE-999B-46E4-BF57-8471BEA1943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7F0C61D-05B4-4B35-8B63-D7670EE5FFA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39918A4-1AA8-4972-99F8-2655ED0B01B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64EAB2-0CEE-4E0A-AEDC-5A1434772AFE}"/>
              </a:ext>
            </a:extLst>
          </p:cNvPr>
          <p:cNvSpPr>
            <a:spLocks noGrp="1"/>
          </p:cNvSpPr>
          <p:nvPr>
            <p:ph type="dt" sz="half" idx="10"/>
          </p:nvPr>
        </p:nvSpPr>
        <p:spPr/>
        <p:txBody>
          <a:bodyPr/>
          <a:lstStyle/>
          <a:p>
            <a:fld id="{9BF96D2E-511D-455F-B618-2F1CE122272E}" type="datetime1">
              <a:rPr kumimoji="1" lang="ja-JP" altLang="en-US" smtClean="0"/>
              <a:t>2021/10/19</a:t>
            </a:fld>
            <a:endParaRPr kumimoji="1" lang="ja-JP" altLang="en-US"/>
          </a:p>
        </p:txBody>
      </p:sp>
      <p:sp>
        <p:nvSpPr>
          <p:cNvPr id="6" name="フッター プレースホルダー 5">
            <a:extLst>
              <a:ext uri="{FF2B5EF4-FFF2-40B4-BE49-F238E27FC236}">
                <a16:creationId xmlns:a16="http://schemas.microsoft.com/office/drawing/2014/main" id="{93E0DBC9-8E5D-415B-9797-48E92B0712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C8F152A-9F96-4B65-BA65-45466180BC9A}"/>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1947014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C38D7D-E986-4AEF-887C-414DEFFF94C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D808C3-8D3F-406F-BACF-FAA34D6B5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4429DDD-76EA-4894-858C-C6736CA8EB8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CC2CAD9-E99A-49E1-B881-50C34ABBB1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8BEEF3A-8D91-4967-8AA1-79E8B64544E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5560FC1-FD99-4743-9F9C-0DE792221C79}"/>
              </a:ext>
            </a:extLst>
          </p:cNvPr>
          <p:cNvSpPr>
            <a:spLocks noGrp="1"/>
          </p:cNvSpPr>
          <p:nvPr>
            <p:ph type="dt" sz="half" idx="10"/>
          </p:nvPr>
        </p:nvSpPr>
        <p:spPr/>
        <p:txBody>
          <a:bodyPr/>
          <a:lstStyle/>
          <a:p>
            <a:fld id="{2E5B543C-DC08-4B4C-AC41-9E9C8EED7EB3}" type="datetime1">
              <a:rPr kumimoji="1" lang="ja-JP" altLang="en-US" smtClean="0"/>
              <a:t>2021/10/19</a:t>
            </a:fld>
            <a:endParaRPr kumimoji="1" lang="ja-JP" altLang="en-US"/>
          </a:p>
        </p:txBody>
      </p:sp>
      <p:sp>
        <p:nvSpPr>
          <p:cNvPr id="8" name="フッター プレースホルダー 7">
            <a:extLst>
              <a:ext uri="{FF2B5EF4-FFF2-40B4-BE49-F238E27FC236}">
                <a16:creationId xmlns:a16="http://schemas.microsoft.com/office/drawing/2014/main" id="{AB50D5A3-F2C4-4636-927F-D171024E651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BC9FAD5-C2BE-4BEC-BFF3-A6B4DB4748C5}"/>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55821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DB89AF-487C-420C-8B99-358501A1D33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0D318A9-D17B-4A02-BF8A-1024EA997265}"/>
              </a:ext>
            </a:extLst>
          </p:cNvPr>
          <p:cNvSpPr>
            <a:spLocks noGrp="1"/>
          </p:cNvSpPr>
          <p:nvPr>
            <p:ph type="dt" sz="half" idx="10"/>
          </p:nvPr>
        </p:nvSpPr>
        <p:spPr/>
        <p:txBody>
          <a:bodyPr/>
          <a:lstStyle/>
          <a:p>
            <a:fld id="{AE4F6DAE-B3DB-4D2D-A751-EF08F1431244}" type="datetime1">
              <a:rPr kumimoji="1" lang="ja-JP" altLang="en-US" smtClean="0"/>
              <a:t>2021/10/19</a:t>
            </a:fld>
            <a:endParaRPr kumimoji="1" lang="ja-JP" altLang="en-US"/>
          </a:p>
        </p:txBody>
      </p:sp>
      <p:sp>
        <p:nvSpPr>
          <p:cNvPr id="4" name="フッター プレースホルダー 3">
            <a:extLst>
              <a:ext uri="{FF2B5EF4-FFF2-40B4-BE49-F238E27FC236}">
                <a16:creationId xmlns:a16="http://schemas.microsoft.com/office/drawing/2014/main" id="{881C2AFD-03F0-405C-9B46-70FFC6054D8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273E6A2-F015-4F9A-8949-2BBB41626DD1}"/>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3418186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F5F8D6-6BBC-41B1-990E-390258DAD51F}"/>
              </a:ext>
            </a:extLst>
          </p:cNvPr>
          <p:cNvSpPr>
            <a:spLocks noGrp="1"/>
          </p:cNvSpPr>
          <p:nvPr>
            <p:ph type="dt" sz="half" idx="10"/>
          </p:nvPr>
        </p:nvSpPr>
        <p:spPr/>
        <p:txBody>
          <a:bodyPr/>
          <a:lstStyle/>
          <a:p>
            <a:fld id="{02246ADF-A14A-40BA-837A-DF520F7E85C5}" type="datetime1">
              <a:rPr kumimoji="1" lang="ja-JP" altLang="en-US" smtClean="0"/>
              <a:t>2021/10/19</a:t>
            </a:fld>
            <a:endParaRPr kumimoji="1" lang="ja-JP" altLang="en-US"/>
          </a:p>
        </p:txBody>
      </p:sp>
      <p:sp>
        <p:nvSpPr>
          <p:cNvPr id="3" name="フッター プレースホルダー 2">
            <a:extLst>
              <a:ext uri="{FF2B5EF4-FFF2-40B4-BE49-F238E27FC236}">
                <a16:creationId xmlns:a16="http://schemas.microsoft.com/office/drawing/2014/main" id="{16BA77D7-1902-404A-9A68-DB89915A41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36C7B8-0D9E-4912-A52C-4FA772F0D734}"/>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2926847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46E213-22CB-479C-B4B6-CE76C515E61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9C5D0B-4A6E-49E9-948F-8B25374217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DAE23C9-51F3-42E5-94DC-ED653A29FC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7714F6C-AE93-4F30-AAE4-4D0FF8E7C6B8}"/>
              </a:ext>
            </a:extLst>
          </p:cNvPr>
          <p:cNvSpPr>
            <a:spLocks noGrp="1"/>
          </p:cNvSpPr>
          <p:nvPr>
            <p:ph type="dt" sz="half" idx="10"/>
          </p:nvPr>
        </p:nvSpPr>
        <p:spPr/>
        <p:txBody>
          <a:bodyPr/>
          <a:lstStyle/>
          <a:p>
            <a:fld id="{45F06279-04B1-4048-B277-0D09B4518088}" type="datetime1">
              <a:rPr kumimoji="1" lang="ja-JP" altLang="en-US" smtClean="0"/>
              <a:t>2021/10/19</a:t>
            </a:fld>
            <a:endParaRPr kumimoji="1" lang="ja-JP" altLang="en-US"/>
          </a:p>
        </p:txBody>
      </p:sp>
      <p:sp>
        <p:nvSpPr>
          <p:cNvPr id="6" name="フッター プレースホルダー 5">
            <a:extLst>
              <a:ext uri="{FF2B5EF4-FFF2-40B4-BE49-F238E27FC236}">
                <a16:creationId xmlns:a16="http://schemas.microsoft.com/office/drawing/2014/main" id="{9A9D699E-2903-4B83-BFF4-67113C6A7C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380C60-1623-4A0E-95F9-9940D6A56C82}"/>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82301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863A3C-A75B-44AD-9616-702E272A443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8D421DF-7E7A-4D06-8F22-C6EF318AD2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AC33883-1F30-494A-BBD5-CE53C9C94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D4E665D-E173-4CF1-9881-F43E04829E75}"/>
              </a:ext>
            </a:extLst>
          </p:cNvPr>
          <p:cNvSpPr>
            <a:spLocks noGrp="1"/>
          </p:cNvSpPr>
          <p:nvPr>
            <p:ph type="dt" sz="half" idx="10"/>
          </p:nvPr>
        </p:nvSpPr>
        <p:spPr/>
        <p:txBody>
          <a:bodyPr/>
          <a:lstStyle/>
          <a:p>
            <a:fld id="{6A8BA667-8A27-4826-99AB-DB69E6BB0F7D}" type="datetime1">
              <a:rPr kumimoji="1" lang="ja-JP" altLang="en-US" smtClean="0"/>
              <a:t>2021/10/19</a:t>
            </a:fld>
            <a:endParaRPr kumimoji="1" lang="ja-JP" altLang="en-US"/>
          </a:p>
        </p:txBody>
      </p:sp>
      <p:sp>
        <p:nvSpPr>
          <p:cNvPr id="6" name="フッター プレースホルダー 5">
            <a:extLst>
              <a:ext uri="{FF2B5EF4-FFF2-40B4-BE49-F238E27FC236}">
                <a16:creationId xmlns:a16="http://schemas.microsoft.com/office/drawing/2014/main" id="{6790EAAE-EA60-48AF-AECC-BCD4BD64F04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0E466E7-2A22-4E7C-B484-7290B738EDF9}"/>
              </a:ext>
            </a:extLst>
          </p:cNvPr>
          <p:cNvSpPr>
            <a:spLocks noGrp="1"/>
          </p:cNvSpPr>
          <p:nvPr>
            <p:ph type="sldNum" sz="quarter" idx="12"/>
          </p:nvPr>
        </p:nvSpPr>
        <p:spPr/>
        <p:txBody>
          <a:body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131137003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4BB0A0-3B21-4052-AAAA-47E108D4F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B84A821-F5AE-407D-A8AA-300FDF778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CF6C41E-63FE-4C08-B7CF-4772E10D66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02456-76F4-4392-B77C-6B2D1129C5D0}" type="datetime1">
              <a:rPr kumimoji="1" lang="ja-JP" altLang="en-US" smtClean="0"/>
              <a:t>2021/10/19</a:t>
            </a:fld>
            <a:endParaRPr kumimoji="1" lang="ja-JP" altLang="en-US"/>
          </a:p>
        </p:txBody>
      </p:sp>
      <p:sp>
        <p:nvSpPr>
          <p:cNvPr id="5" name="フッター プレースホルダー 4">
            <a:extLst>
              <a:ext uri="{FF2B5EF4-FFF2-40B4-BE49-F238E27FC236}">
                <a16:creationId xmlns:a16="http://schemas.microsoft.com/office/drawing/2014/main" id="{2A43C6CB-1C33-4B98-B7C5-C3F8FDE14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7D44828-BA4F-4768-8B21-5E45BC6511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F171A-38EA-4641-BBC5-E82CFCDCAE3C}" type="slidenum">
              <a:rPr kumimoji="1" lang="ja-JP" altLang="en-US" smtClean="0"/>
              <a:t>‹#›</a:t>
            </a:fld>
            <a:endParaRPr kumimoji="1" lang="ja-JP" altLang="en-US"/>
          </a:p>
        </p:txBody>
      </p:sp>
    </p:spTree>
    <p:extLst>
      <p:ext uri="{BB962C8B-B14F-4D97-AF65-F5344CB8AC3E}">
        <p14:creationId xmlns:p14="http://schemas.microsoft.com/office/powerpoint/2010/main" val="198910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2.jpg" />
  <Relationship Id="rId2" Type="http://schemas.openxmlformats.org/officeDocument/2006/relationships/image" Target="../media/image1.jpeg" />
  <Relationship Id="rId1" Type="http://schemas.openxmlformats.org/officeDocument/2006/relationships/slideLayout" Target="../slideLayouts/slideLayout4.xml" />
</Relationships>
</file>

<file path=ppt/slides/_rels/slide1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5.xml.rels>&#65279;<?xml version="1.0" encoding="utf-8" standalone="yes"?>
<Relationships xmlns="http://schemas.openxmlformats.org/package/2006/relationships">
  <Relationship Id="rId2" Type="http://schemas.openxmlformats.org/officeDocument/2006/relationships/image" Target="../media/image3.jpeg" />
  <Relationship Id="rId1" Type="http://schemas.openxmlformats.org/officeDocument/2006/relationships/slideLayout" Target="../slideLayouts/slideLayout2.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1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6.xml.rels>&#65279;<?xml version="1.0" encoding="utf-8" standalone="yes"?>
<Relationships xmlns="http://schemas.openxmlformats.org/package/2006/relationships">
  <Relationship Id="rId2" Type="http://schemas.openxmlformats.org/officeDocument/2006/relationships/chart" Target="../charts/chart1.xml"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2.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3.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6.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2.xml" />
</Relationships>
</file>

<file path=ppt/slides/_rels/slide3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3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0.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41.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E3544E4-E91C-4625-84C8-CB6106D8F751}"/>
              </a:ext>
            </a:extLst>
          </p:cNvPr>
          <p:cNvSpPr>
            <a:spLocks noGrp="1"/>
          </p:cNvSpPr>
          <p:nvPr>
            <p:ph type="ctrTitle"/>
          </p:nvPr>
        </p:nvSpPr>
        <p:spPr>
          <a:xfrm>
            <a:off x="819149" y="723900"/>
            <a:ext cx="10410825" cy="2786063"/>
          </a:xfrm>
          <a:solidFill>
            <a:srgbClr val="FFFF00"/>
          </a:solidFill>
        </p:spPr>
        <p:txBody>
          <a:bodyPr>
            <a:normAutofit/>
          </a:bodyPr>
          <a:lstStyle/>
          <a:p>
            <a:r>
              <a:rPr kumimoji="1" lang="ja-JP" altLang="en-US" sz="6600" b="1" dirty="0">
                <a:latin typeface="游明朝" panose="02020400000000000000" pitchFamily="18" charset="-128"/>
                <a:ea typeface="游明朝" panose="02020400000000000000" pitchFamily="18" charset="-128"/>
              </a:rPr>
              <a:t>悲しむことは生きること</a:t>
            </a:r>
            <a:br>
              <a:rPr kumimoji="1" lang="en-US" altLang="ja-JP" sz="6000" b="1" dirty="0">
                <a:latin typeface="游明朝" panose="02020400000000000000" pitchFamily="18" charset="-128"/>
                <a:ea typeface="游明朝" panose="02020400000000000000" pitchFamily="18" charset="-128"/>
              </a:rPr>
            </a:br>
            <a:r>
              <a:rPr kumimoji="1" lang="en-US" altLang="ja-JP" sz="6000" b="1" dirty="0">
                <a:latin typeface="游明朝" panose="02020400000000000000" pitchFamily="18" charset="-128"/>
                <a:ea typeface="游明朝" panose="02020400000000000000" pitchFamily="18" charset="-128"/>
              </a:rPr>
              <a:t>-</a:t>
            </a:r>
            <a:r>
              <a:rPr kumimoji="1" lang="ja-JP" altLang="en-US" sz="4900" b="1" dirty="0">
                <a:latin typeface="游明朝" panose="02020400000000000000" pitchFamily="18" charset="-128"/>
                <a:ea typeface="游明朝" panose="02020400000000000000" pitchFamily="18" charset="-128"/>
              </a:rPr>
              <a:t>被災地におけるメンタルヘルス</a:t>
            </a:r>
            <a:br>
              <a:rPr kumimoji="1" lang="en-US" altLang="ja-JP" sz="6000" b="1" dirty="0">
                <a:latin typeface="游明朝" panose="02020400000000000000" pitchFamily="18" charset="-128"/>
                <a:ea typeface="游明朝" panose="02020400000000000000" pitchFamily="18" charset="-128"/>
              </a:rPr>
            </a:br>
            <a:endParaRPr lang="ja-JP" altLang="en-US" b="1" dirty="0"/>
          </a:p>
        </p:txBody>
      </p:sp>
      <p:sp>
        <p:nvSpPr>
          <p:cNvPr id="5" name="字幕 4">
            <a:extLst>
              <a:ext uri="{FF2B5EF4-FFF2-40B4-BE49-F238E27FC236}">
                <a16:creationId xmlns:a16="http://schemas.microsoft.com/office/drawing/2014/main" id="{536C67EF-B369-4BCF-9169-39171B980936}"/>
              </a:ext>
            </a:extLst>
          </p:cNvPr>
          <p:cNvSpPr>
            <a:spLocks noGrp="1"/>
          </p:cNvSpPr>
          <p:nvPr>
            <p:ph type="subTitle" idx="1"/>
          </p:nvPr>
        </p:nvSpPr>
        <p:spPr>
          <a:xfrm>
            <a:off x="1524000" y="4267200"/>
            <a:ext cx="9144000" cy="1628775"/>
          </a:xfrm>
          <a:solidFill>
            <a:srgbClr val="FFFF00"/>
          </a:solidFill>
        </p:spPr>
        <p:txBody>
          <a:bodyPr>
            <a:noAutofit/>
          </a:bodyPr>
          <a:lstStyle/>
          <a:p>
            <a:endParaRPr lang="en-US" altLang="ja-JP" sz="4400" dirty="0">
              <a:latin typeface="游明朝" panose="02020400000000000000" pitchFamily="18" charset="-128"/>
              <a:ea typeface="游明朝" panose="02020400000000000000" pitchFamily="18" charset="-128"/>
            </a:endParaRPr>
          </a:p>
          <a:p>
            <a:r>
              <a:rPr lang="ja-JP" altLang="en-US" sz="4400" dirty="0">
                <a:latin typeface="游明朝" panose="02020400000000000000" pitchFamily="18" charset="-128"/>
                <a:ea typeface="游明朝" panose="02020400000000000000" pitchFamily="18" charset="-128"/>
              </a:rPr>
              <a:t>蟻塚亮二</a:t>
            </a:r>
            <a:r>
              <a:rPr lang="en-US" altLang="ja-JP" sz="4400" dirty="0">
                <a:latin typeface="游明朝" panose="02020400000000000000" pitchFamily="18" charset="-128"/>
                <a:ea typeface="游明朝" panose="02020400000000000000" pitchFamily="18" charset="-128"/>
              </a:rPr>
              <a:t>(</a:t>
            </a:r>
            <a:r>
              <a:rPr lang="ja-JP" altLang="en-US" sz="3200" dirty="0">
                <a:latin typeface="游明朝" panose="02020400000000000000" pitchFamily="18" charset="-128"/>
                <a:ea typeface="游明朝" panose="02020400000000000000" pitchFamily="18" charset="-128"/>
              </a:rPr>
              <a:t>ありつかりょうじ</a:t>
            </a:r>
            <a:r>
              <a:rPr lang="en-US" altLang="ja-JP" sz="4400" dirty="0">
                <a:latin typeface="游明朝" panose="02020400000000000000" pitchFamily="18" charset="-128"/>
                <a:ea typeface="游明朝" panose="02020400000000000000" pitchFamily="18" charset="-128"/>
              </a:rPr>
              <a:t>)</a:t>
            </a:r>
            <a:endParaRPr lang="ja-JP" altLang="en-US" sz="440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90712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AF388B-B0A3-4231-B961-471BCF01DC25}"/>
              </a:ext>
            </a:extLst>
          </p:cNvPr>
          <p:cNvSpPr>
            <a:spLocks noGrp="1"/>
          </p:cNvSpPr>
          <p:nvPr>
            <p:ph type="title"/>
          </p:nvPr>
        </p:nvSpPr>
        <p:spPr>
          <a:solidFill>
            <a:srgbClr val="FFFF00"/>
          </a:solidFill>
        </p:spPr>
        <p:txBody>
          <a:bodyPr/>
          <a:lstStyle/>
          <a:p>
            <a:r>
              <a:rPr lang="ja-JP" altLang="ja-JP" sz="3600" b="1" kern="0" dirty="0">
                <a:effectLst/>
                <a:ea typeface="游明朝" panose="02020400000000000000" pitchFamily="18" charset="-128"/>
                <a:cs typeface="RyuminPro-Regular"/>
              </a:rPr>
              <a:t>原発事故避難者は国内発難民</a:t>
            </a:r>
            <a:r>
              <a:rPr lang="en-US" altLang="ja-JP" sz="3600" b="1" kern="0" dirty="0">
                <a:effectLst/>
                <a:ea typeface="游明朝" panose="02020400000000000000" pitchFamily="18" charset="-128"/>
                <a:cs typeface="RyuminPro-Regular"/>
              </a:rPr>
              <a:t>(IDP; </a:t>
            </a:r>
            <a:br>
              <a:rPr lang="en-US" altLang="ja-JP" sz="3600" b="1" kern="0" dirty="0">
                <a:effectLst/>
                <a:ea typeface="游明朝" panose="02020400000000000000" pitchFamily="18" charset="-128"/>
                <a:cs typeface="RyuminPro-Regular"/>
              </a:rPr>
            </a:br>
            <a:r>
              <a:rPr lang="en-US" altLang="ja-JP" sz="3600" b="1" kern="0" dirty="0">
                <a:effectLst/>
                <a:ea typeface="游明朝" panose="02020400000000000000" pitchFamily="18" charset="-128"/>
                <a:cs typeface="RyuminPro-Regular"/>
              </a:rPr>
              <a:t>                            internally displaced people)</a:t>
            </a:r>
            <a:endParaRPr kumimoji="1" lang="ja-JP" altLang="en-US" dirty="0"/>
          </a:p>
        </p:txBody>
      </p:sp>
      <p:sp>
        <p:nvSpPr>
          <p:cNvPr id="3" name="コンテンツ プレースホルダー 2">
            <a:extLst>
              <a:ext uri="{FF2B5EF4-FFF2-40B4-BE49-F238E27FC236}">
                <a16:creationId xmlns:a16="http://schemas.microsoft.com/office/drawing/2014/main" id="{E3F5E221-9BDF-4142-BFCA-6C695E869F25}"/>
              </a:ext>
            </a:extLst>
          </p:cNvPr>
          <p:cNvSpPr>
            <a:spLocks noGrp="1"/>
          </p:cNvSpPr>
          <p:nvPr>
            <p:ph idx="1"/>
          </p:nvPr>
        </p:nvSpPr>
        <p:spPr>
          <a:xfrm>
            <a:off x="838200" y="1825625"/>
            <a:ext cx="10515600" cy="4768122"/>
          </a:xfrm>
        </p:spPr>
        <p:txBody>
          <a:bodyPr>
            <a:noAutofit/>
          </a:bodyPr>
          <a:lstStyle/>
          <a:p>
            <a:pPr indent="133350" algn="l"/>
            <a:r>
              <a:rPr lang="ja-JP"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難民</a:t>
            </a:r>
            <a:r>
              <a:rPr lang="en-US"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「帰る土地と生計の手段とを失い、いわれのない差別を受け、国家から保護されず、健康不安を持っている人々」</a:t>
            </a:r>
            <a:r>
              <a:rPr lang="en-US"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原発事故避難者は難民</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l"/>
            <a:r>
              <a:rPr lang="ja-JP"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国境を越えた難民</a:t>
            </a:r>
            <a:r>
              <a:rPr lang="en-US"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(refugee)</a:t>
            </a:r>
            <a:r>
              <a:rPr lang="ja-JP"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と、クルド人難民のような国内発難民</a:t>
            </a:r>
            <a:r>
              <a:rPr lang="en-US"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(IDP; Internally Displaced People)</a:t>
            </a:r>
            <a:r>
              <a:rPr lang="ja-JP"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a:t>
            </a:r>
            <a:endParaRPr lang="en-US"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l"/>
            <a:r>
              <a:rPr lang="ja-JP"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難民という枠組み</a:t>
            </a:r>
            <a:r>
              <a:rPr lang="ja-JP" altLang="en-US"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でとらえる意味</a:t>
            </a:r>
          </a:p>
          <a:p>
            <a:pPr indent="133350" algn="l"/>
            <a:r>
              <a:rPr lang="ja-JP" altLang="en-US" b="1" kern="100" dirty="0">
                <a:latin typeface="游明朝" panose="02020400000000000000" pitchFamily="18" charset="-128"/>
                <a:ea typeface="游明朝" panose="02020400000000000000" pitchFamily="18" charset="-128"/>
                <a:cs typeface="Times New Roman" panose="02020603050405020304" pitchFamily="18" charset="0"/>
              </a:rPr>
              <a:t>欧州の</a:t>
            </a:r>
            <a:r>
              <a:rPr lang="ja-JP" altLang="ja-JP" b="1" kern="100" dirty="0">
                <a:effectLst/>
                <a:latin typeface="游明朝" panose="02020400000000000000" pitchFamily="18" charset="-128"/>
                <a:ea typeface="游明朝" panose="02020400000000000000" pitchFamily="18" charset="-128"/>
                <a:cs typeface="Times New Roman" panose="02020603050405020304" pitchFamily="18" charset="0"/>
              </a:rPr>
              <a:t>「移民・難民のメンタルヘルス」</a:t>
            </a:r>
            <a:r>
              <a:rPr lang="ja-JP" altLang="en-US" b="1" kern="100" dirty="0">
                <a:effectLst/>
                <a:latin typeface="游明朝" panose="02020400000000000000" pitchFamily="18" charset="-128"/>
                <a:ea typeface="游明朝" panose="02020400000000000000" pitchFamily="18" charset="-128"/>
                <a:cs typeface="Times New Roman" panose="02020603050405020304" pitchFamily="18" charset="0"/>
              </a:rPr>
              <a:t>と</a:t>
            </a:r>
            <a:r>
              <a:rPr lang="ja-JP" altLang="ja-JP" b="1" kern="100" dirty="0">
                <a:effectLst/>
                <a:latin typeface="游明朝" panose="02020400000000000000" pitchFamily="18" charset="-128"/>
                <a:ea typeface="游明朝" panose="02020400000000000000" pitchFamily="18" charset="-128"/>
                <a:cs typeface="Times New Roman" panose="02020603050405020304" pitchFamily="18" charset="0"/>
              </a:rPr>
              <a:t>原発事故避難者との国際比較</a:t>
            </a:r>
            <a:r>
              <a:rPr lang="ja-JP" altLang="en-US" b="1" kern="100" dirty="0">
                <a:effectLst/>
                <a:latin typeface="游明朝" panose="02020400000000000000" pitchFamily="18" charset="-128"/>
                <a:ea typeface="游明朝" panose="02020400000000000000" pitchFamily="18" charset="-128"/>
                <a:cs typeface="Times New Roman" panose="02020603050405020304" pitchFamily="18" charset="0"/>
              </a:rPr>
              <a:t>が可能となる</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b="1" kern="100" dirty="0">
                <a:effectLst/>
                <a:latin typeface="游明朝" panose="02020400000000000000" pitchFamily="18" charset="-128"/>
                <a:ea typeface="游明朝" panose="02020400000000000000" pitchFamily="18" charset="-128"/>
                <a:cs typeface="Times New Roman" panose="02020603050405020304" pitchFamily="18" charset="0"/>
              </a:rPr>
              <a:t>欧州の研究から予報的対策を学ぶ</a:t>
            </a:r>
          </a:p>
          <a:p>
            <a:pPr indent="133350" algn="l"/>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在日朝鮮人、満蒙開拓団、外国人労働者など国内の難民のトラウマ研究への拡がり</a:t>
            </a:r>
            <a:endParaRPr kumimoji="1" lang="ja-JP" altLang="en-US" b="1" dirty="0"/>
          </a:p>
        </p:txBody>
      </p:sp>
      <p:sp>
        <p:nvSpPr>
          <p:cNvPr id="4" name="スライド番号プレースホルダー 3">
            <a:extLst>
              <a:ext uri="{FF2B5EF4-FFF2-40B4-BE49-F238E27FC236}">
                <a16:creationId xmlns:a16="http://schemas.microsoft.com/office/drawing/2014/main" id="{9329C1B5-67CC-41B0-A501-703933C90B93}"/>
              </a:ext>
            </a:extLst>
          </p:cNvPr>
          <p:cNvSpPr>
            <a:spLocks noGrp="1"/>
          </p:cNvSpPr>
          <p:nvPr>
            <p:ph type="sldNum" sz="quarter" idx="12"/>
          </p:nvPr>
        </p:nvSpPr>
        <p:spPr/>
        <p:txBody>
          <a:bodyPr/>
          <a:lstStyle/>
          <a:p>
            <a:fld id="{063F171A-38EA-4641-BBC5-E82CFCDCAE3C}" type="slidenum">
              <a:rPr kumimoji="1" lang="ja-JP" altLang="en-US" smtClean="0"/>
              <a:t>10</a:t>
            </a:fld>
            <a:endParaRPr kumimoji="1" lang="ja-JP" altLang="en-US"/>
          </a:p>
        </p:txBody>
      </p:sp>
    </p:spTree>
    <p:extLst>
      <p:ext uri="{BB962C8B-B14F-4D97-AF65-F5344CB8AC3E}">
        <p14:creationId xmlns:p14="http://schemas.microsoft.com/office/powerpoint/2010/main" val="2105210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D675FE-8741-4110-9A30-91EC2BAA09F4}"/>
              </a:ext>
            </a:extLst>
          </p:cNvPr>
          <p:cNvSpPr>
            <a:spLocks noGrp="1"/>
          </p:cNvSpPr>
          <p:nvPr>
            <p:ph type="title"/>
          </p:nvPr>
        </p:nvSpPr>
        <p:spPr>
          <a:solidFill>
            <a:srgbClr val="FFFF00"/>
          </a:solidFill>
        </p:spPr>
        <p:txBody>
          <a:bodyPr/>
          <a:lstStyle/>
          <a:p>
            <a:r>
              <a:rPr kumimoji="1" lang="ja-JP" altLang="en-US" b="1" dirty="0">
                <a:latin typeface="游明朝" panose="02020400000000000000" pitchFamily="18" charset="-128"/>
                <a:ea typeface="游明朝" panose="02020400000000000000" pitchFamily="18" charset="-128"/>
              </a:rPr>
              <a:t>浪江町津島地区避難民</a:t>
            </a:r>
            <a:r>
              <a:rPr kumimoji="1" lang="en-US" altLang="ja-JP" b="1" dirty="0">
                <a:latin typeface="游明朝" panose="02020400000000000000" pitchFamily="18" charset="-128"/>
                <a:ea typeface="游明朝" panose="02020400000000000000" pitchFamily="18" charset="-128"/>
              </a:rPr>
              <a:t>500</a:t>
            </a:r>
            <a:r>
              <a:rPr kumimoji="1" lang="ja-JP" altLang="en-US" b="1" dirty="0">
                <a:latin typeface="游明朝" panose="02020400000000000000" pitchFamily="18" charset="-128"/>
                <a:ea typeface="游明朝" panose="02020400000000000000" pitchFamily="18" charset="-128"/>
              </a:rPr>
              <a:t>人の</a:t>
            </a:r>
            <a:r>
              <a:rPr kumimoji="1" lang="en-US" altLang="ja-JP" b="1" dirty="0">
                <a:latin typeface="游明朝" panose="02020400000000000000" pitchFamily="18" charset="-128"/>
                <a:ea typeface="游明朝" panose="02020400000000000000" pitchFamily="18" charset="-128"/>
              </a:rPr>
              <a:t>PTSD</a:t>
            </a:r>
            <a:endParaRPr kumimoji="1" lang="ja-JP" altLang="en-US" b="1" dirty="0">
              <a:latin typeface="游明朝" panose="02020400000000000000" pitchFamily="18" charset="-128"/>
              <a:ea typeface="游明朝" panose="02020400000000000000" pitchFamily="18" charset="-128"/>
            </a:endParaRPr>
          </a:p>
        </p:txBody>
      </p:sp>
      <p:pic>
        <p:nvPicPr>
          <p:cNvPr id="8" name="コンテンツ プレースホルダー 7">
            <a:extLst>
              <a:ext uri="{FF2B5EF4-FFF2-40B4-BE49-F238E27FC236}">
                <a16:creationId xmlns:a16="http://schemas.microsoft.com/office/drawing/2014/main" id="{DB33C2E2-E0E4-43E3-9C46-7D3C27FECD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p:spPr>
      </p:pic>
      <p:pic>
        <p:nvPicPr>
          <p:cNvPr id="10" name="コンテンツ プレースホルダー 9">
            <a:extLst>
              <a:ext uri="{FF2B5EF4-FFF2-40B4-BE49-F238E27FC236}">
                <a16:creationId xmlns:a16="http://schemas.microsoft.com/office/drawing/2014/main" id="{E11EB5C2-2E84-4BAD-B619-2A7BF9429A1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39186" y="1825625"/>
            <a:ext cx="2963097" cy="4351338"/>
          </a:xfrm>
        </p:spPr>
      </p:pic>
      <p:sp>
        <p:nvSpPr>
          <p:cNvPr id="4" name="スライド番号プレースホルダー 3">
            <a:extLst>
              <a:ext uri="{FF2B5EF4-FFF2-40B4-BE49-F238E27FC236}">
                <a16:creationId xmlns:a16="http://schemas.microsoft.com/office/drawing/2014/main" id="{D8934C16-E449-4602-8983-433899D33AED}"/>
              </a:ext>
            </a:extLst>
          </p:cNvPr>
          <p:cNvSpPr>
            <a:spLocks noGrp="1"/>
          </p:cNvSpPr>
          <p:nvPr>
            <p:ph type="sldNum" sz="quarter" idx="12"/>
          </p:nvPr>
        </p:nvSpPr>
        <p:spPr/>
        <p:txBody>
          <a:bodyPr/>
          <a:lstStyle/>
          <a:p>
            <a:fld id="{063F171A-38EA-4641-BBC5-E82CFCDCAE3C}" type="slidenum">
              <a:rPr kumimoji="1" lang="ja-JP" altLang="en-US" smtClean="0"/>
              <a:t>11</a:t>
            </a:fld>
            <a:endParaRPr kumimoji="1" lang="ja-JP" altLang="en-US"/>
          </a:p>
        </p:txBody>
      </p:sp>
    </p:spTree>
    <p:extLst>
      <p:ext uri="{BB962C8B-B14F-4D97-AF65-F5344CB8AC3E}">
        <p14:creationId xmlns:p14="http://schemas.microsoft.com/office/powerpoint/2010/main" val="3573757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E9344A-DF7F-4D9C-A7A3-383BA5218B97}"/>
              </a:ext>
            </a:extLst>
          </p:cNvPr>
          <p:cNvSpPr>
            <a:spLocks noGrp="1"/>
          </p:cNvSpPr>
          <p:nvPr>
            <p:ph type="title"/>
          </p:nvPr>
        </p:nvSpPr>
        <p:spPr>
          <a:solidFill>
            <a:srgbClr val="FFFF00"/>
          </a:solidFill>
        </p:spPr>
        <p:txBody>
          <a:bodyPr/>
          <a:lstStyle/>
          <a:p>
            <a:r>
              <a:rPr kumimoji="1" lang="ja-JP" altLang="en-US" b="1" dirty="0">
                <a:latin typeface="游明朝" panose="02020400000000000000" pitchFamily="18" charset="-128"/>
                <a:ea typeface="游明朝" panose="02020400000000000000" pitchFamily="18" charset="-128"/>
              </a:rPr>
              <a:t>浪江町津島</a:t>
            </a:r>
            <a:r>
              <a:rPr kumimoji="1" lang="en-US" altLang="ja-JP" b="1" dirty="0">
                <a:latin typeface="游明朝" panose="02020400000000000000" pitchFamily="18" charset="-128"/>
                <a:ea typeface="游明朝" panose="02020400000000000000" pitchFamily="18" charset="-128"/>
              </a:rPr>
              <a:t>500</a:t>
            </a:r>
            <a:r>
              <a:rPr kumimoji="1" lang="ja-JP" altLang="en-US" b="1" dirty="0">
                <a:latin typeface="游明朝" panose="02020400000000000000" pitchFamily="18" charset="-128"/>
                <a:ea typeface="游明朝" panose="02020400000000000000" pitchFamily="18" charset="-128"/>
              </a:rPr>
              <a:t>人調査</a:t>
            </a:r>
          </a:p>
        </p:txBody>
      </p:sp>
      <p:sp>
        <p:nvSpPr>
          <p:cNvPr id="6" name="コンテンツ プレースホルダー 5">
            <a:extLst>
              <a:ext uri="{FF2B5EF4-FFF2-40B4-BE49-F238E27FC236}">
                <a16:creationId xmlns:a16="http://schemas.microsoft.com/office/drawing/2014/main" id="{1B770EE7-A7C6-440B-B007-C0D61822BD94}"/>
              </a:ext>
            </a:extLst>
          </p:cNvPr>
          <p:cNvSpPr>
            <a:spLocks noGrp="1"/>
          </p:cNvSpPr>
          <p:nvPr>
            <p:ph idx="1"/>
          </p:nvPr>
        </p:nvSpPr>
        <p:spPr/>
        <p:txBody>
          <a:bodyPr>
            <a:normAutofit lnSpcReduction="10000"/>
          </a:bodyPr>
          <a:lstStyle/>
          <a:p>
            <a:r>
              <a:rPr lang="ja-JP" altLang="ja-JP"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避難者</a:t>
            </a:r>
            <a:r>
              <a:rPr lang="en-US" altLang="ja-JP"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500</a:t>
            </a:r>
            <a:r>
              <a:rPr lang="ja-JP" altLang="ja-JP"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名</a:t>
            </a:r>
            <a:r>
              <a:rPr lang="ja-JP" altLang="en-US"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の</a:t>
            </a:r>
            <a:r>
              <a:rPr lang="ja-JP" altLang="ja-JP"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平均避難回数は</a:t>
            </a:r>
            <a:r>
              <a:rPr lang="en-US" altLang="ja-JP"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4.65</a:t>
            </a:r>
            <a:r>
              <a:rPr lang="ja-JP" altLang="ja-JP"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回。</a:t>
            </a:r>
            <a:endParaRPr lang="ja-JP" altLang="en-US"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避難回数</a:t>
            </a:r>
            <a:r>
              <a:rPr lang="en-US" altLang="ja-JP"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4</a:t>
            </a:r>
            <a:r>
              <a:rPr lang="ja-JP" altLang="en-US"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回以上は精神健康が悪化</a:t>
            </a:r>
            <a:r>
              <a:rPr lang="en-US" altLang="ja-JP"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雲仙普賢岳災害</a:t>
            </a:r>
            <a:r>
              <a:rPr lang="en-US" altLang="ja-JP"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by</a:t>
            </a:r>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太田</a:t>
            </a:r>
            <a:r>
              <a:rPr lang="en-US" altLang="ja-JP"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a:t>
            </a:r>
            <a:endPar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a:p>
            <a:endParaRPr lang="ja-JP" altLang="en-US"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b="1" kern="100" dirty="0">
                <a:solidFill>
                  <a:srgbClr val="000000"/>
                </a:solidFill>
                <a:effectLst/>
                <a:latin typeface="游明朝" panose="02020400000000000000" pitchFamily="18" charset="-128"/>
                <a:ea typeface="游明朝" panose="02020400000000000000" pitchFamily="18" charset="-128"/>
                <a:cs typeface="@HGP明朝B" panose="02020800000000000000" pitchFamily="18" charset="-128"/>
              </a:rPr>
              <a:t>PTSD</a:t>
            </a:r>
            <a:r>
              <a:rPr lang="ja-JP" altLang="ja-JP" b="1" kern="100" dirty="0">
                <a:solidFill>
                  <a:srgbClr val="000000"/>
                </a:solidFill>
                <a:effectLst/>
                <a:latin typeface="游明朝" panose="02020400000000000000" pitchFamily="18" charset="-128"/>
                <a:ea typeface="游明朝" panose="02020400000000000000" pitchFamily="18" charset="-128"/>
                <a:cs typeface="???"/>
              </a:rPr>
              <a:t>ハイリスク群は</a:t>
            </a:r>
            <a:r>
              <a:rPr lang="en-US" altLang="ja-JP"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48.5</a:t>
            </a:r>
            <a:r>
              <a:rPr lang="ja-JP" altLang="ja-JP"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b="1"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戦争トラウマなみ</a:t>
            </a:r>
          </a:p>
          <a:p>
            <a:r>
              <a:rPr lang="ja-JP" altLang="en-US" b="1"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津島地区の</a:t>
            </a:r>
            <a:r>
              <a:rPr lang="en-US" altLang="ja-JP" kern="100" dirty="0">
                <a:solidFill>
                  <a:srgbClr val="000000"/>
                </a:solidFill>
                <a:effectLst/>
                <a:latin typeface="游明朝" panose="02020400000000000000" pitchFamily="18" charset="-128"/>
                <a:ea typeface="游明朝" panose="02020400000000000000" pitchFamily="18" charset="-128"/>
                <a:cs typeface="???"/>
              </a:rPr>
              <a:t>K6(</a:t>
            </a:r>
            <a:r>
              <a:rPr lang="ja-JP" altLang="ja-JP" kern="100" dirty="0">
                <a:solidFill>
                  <a:srgbClr val="000000"/>
                </a:solidFill>
                <a:effectLst/>
                <a:latin typeface="游明朝" panose="02020400000000000000" pitchFamily="18" charset="-128"/>
                <a:ea typeface="游明朝" panose="02020400000000000000" pitchFamily="18" charset="-128"/>
                <a:cs typeface="???"/>
              </a:rPr>
              <a:t>精神的健康度テスト</a:t>
            </a:r>
            <a:r>
              <a:rPr lang="en-US" altLang="ja-JP" kern="100" dirty="0">
                <a:solidFill>
                  <a:srgbClr val="000000"/>
                </a:solidFill>
                <a:effectLst/>
                <a:latin typeface="游明朝" panose="02020400000000000000" pitchFamily="18" charset="-128"/>
                <a:ea typeface="游明朝" panose="02020400000000000000" pitchFamily="18" charset="-128"/>
                <a:cs typeface="???"/>
              </a:rPr>
              <a:t>)</a:t>
            </a:r>
            <a:r>
              <a:rPr lang="ja-JP" altLang="ja-JP" kern="100" dirty="0">
                <a:solidFill>
                  <a:srgbClr val="000000"/>
                </a:solidFill>
                <a:effectLst/>
                <a:latin typeface="游明朝" panose="02020400000000000000" pitchFamily="18" charset="-128"/>
                <a:ea typeface="游明朝" panose="02020400000000000000" pitchFamily="18" charset="-128"/>
                <a:cs typeface="???"/>
              </a:rPr>
              <a:t>に</a:t>
            </a:r>
            <a:r>
              <a:rPr lang="ja-JP" altLang="en-US" kern="100" dirty="0">
                <a:solidFill>
                  <a:srgbClr val="000000"/>
                </a:solidFill>
                <a:effectLst/>
                <a:latin typeface="游明朝" panose="02020400000000000000" pitchFamily="18" charset="-128"/>
                <a:ea typeface="游明朝" panose="02020400000000000000" pitchFamily="18" charset="-128"/>
                <a:cs typeface="???"/>
              </a:rPr>
              <a:t>おける</a:t>
            </a:r>
            <a:r>
              <a:rPr lang="ja-JP" altLang="ja-JP" kern="100" dirty="0">
                <a:solidFill>
                  <a:srgbClr val="000000"/>
                </a:solidFill>
                <a:effectLst/>
                <a:latin typeface="游明朝" panose="02020400000000000000" pitchFamily="18" charset="-128"/>
                <a:ea typeface="游明朝" panose="02020400000000000000" pitchFamily="18" charset="-128"/>
                <a:cs typeface="???"/>
              </a:rPr>
              <a:t>「</a:t>
            </a:r>
            <a:r>
              <a:rPr lang="en-US" altLang="ja-JP" kern="100" dirty="0">
                <a:solidFill>
                  <a:srgbClr val="000000"/>
                </a:solidFill>
                <a:effectLst/>
                <a:latin typeface="游明朝" panose="02020400000000000000" pitchFamily="18" charset="-128"/>
                <a:ea typeface="游明朝" panose="02020400000000000000" pitchFamily="18" charset="-128"/>
                <a:cs typeface="???"/>
              </a:rPr>
              <a:t>13</a:t>
            </a:r>
            <a:r>
              <a:rPr lang="ja-JP" altLang="ja-JP" kern="100" dirty="0">
                <a:solidFill>
                  <a:srgbClr val="000000"/>
                </a:solidFill>
                <a:effectLst/>
                <a:latin typeface="游明朝" panose="02020400000000000000" pitchFamily="18" charset="-128"/>
                <a:ea typeface="游明朝" panose="02020400000000000000" pitchFamily="18" charset="-128"/>
                <a:cs typeface="???"/>
              </a:rPr>
              <a:t>点以上の重症の精神不調の者」</a:t>
            </a:r>
            <a:r>
              <a:rPr lang="ja-JP" altLang="en-US" kern="100" dirty="0">
                <a:solidFill>
                  <a:srgbClr val="000000"/>
                </a:solidFill>
                <a:effectLst/>
                <a:latin typeface="游明朝" panose="02020400000000000000" pitchFamily="18" charset="-128"/>
                <a:ea typeface="游明朝" panose="02020400000000000000" pitchFamily="18" charset="-128"/>
                <a:cs typeface="???"/>
              </a:rPr>
              <a:t>は、</a:t>
            </a:r>
            <a:r>
              <a:rPr lang="ja-JP" altLang="en-US" kern="100" dirty="0">
                <a:solidFill>
                  <a:srgbClr val="000000"/>
                </a:solidFill>
                <a:latin typeface="游明朝" panose="02020400000000000000" pitchFamily="18" charset="-128"/>
                <a:ea typeface="游明朝" panose="02020400000000000000" pitchFamily="18" charset="-128"/>
                <a:cs typeface="???"/>
              </a:rPr>
              <a:t>　</a:t>
            </a:r>
          </a:p>
          <a:p>
            <a:r>
              <a:rPr lang="ja-JP" altLang="ja-JP" b="1" kern="100" dirty="0">
                <a:solidFill>
                  <a:srgbClr val="000000"/>
                </a:solidFill>
                <a:effectLst/>
                <a:latin typeface="游明朝" panose="02020400000000000000" pitchFamily="18" charset="-128"/>
                <a:ea typeface="游明朝" panose="02020400000000000000" pitchFamily="18" charset="-128"/>
                <a:cs typeface="???"/>
              </a:rPr>
              <a:t>県内避難者では</a:t>
            </a:r>
            <a:r>
              <a:rPr lang="en-US" altLang="ja-JP" b="1" kern="100" dirty="0">
                <a:solidFill>
                  <a:srgbClr val="000000"/>
                </a:solidFill>
                <a:effectLst/>
                <a:latin typeface="游明朝" panose="02020400000000000000" pitchFamily="18" charset="-128"/>
                <a:ea typeface="游明朝" panose="02020400000000000000" pitchFamily="18" charset="-128"/>
                <a:cs typeface="???"/>
              </a:rPr>
              <a:t>26.6%</a:t>
            </a:r>
            <a:r>
              <a:rPr lang="ja-JP" altLang="en-US" b="1" kern="100" dirty="0">
                <a:solidFill>
                  <a:srgbClr val="000000"/>
                </a:solidFill>
                <a:effectLst/>
                <a:latin typeface="游明朝" panose="02020400000000000000" pitchFamily="18" charset="-128"/>
                <a:ea typeface="游明朝" panose="02020400000000000000" pitchFamily="18" charset="-128"/>
                <a:cs typeface="???"/>
              </a:rPr>
              <a:t>。</a:t>
            </a:r>
          </a:p>
          <a:p>
            <a:r>
              <a:rPr lang="ja-JP" altLang="ja-JP" b="1" kern="100" dirty="0">
                <a:solidFill>
                  <a:srgbClr val="000000"/>
                </a:solidFill>
                <a:effectLst/>
                <a:latin typeface="游明朝" panose="02020400000000000000" pitchFamily="18" charset="-128"/>
                <a:ea typeface="游明朝" panose="02020400000000000000" pitchFamily="18" charset="-128"/>
                <a:cs typeface="???"/>
              </a:rPr>
              <a:t>県外居住者は</a:t>
            </a:r>
            <a:r>
              <a:rPr lang="en-US" altLang="ja-JP" b="1" kern="100" dirty="0">
                <a:solidFill>
                  <a:srgbClr val="000000"/>
                </a:solidFill>
                <a:effectLst/>
                <a:latin typeface="游明朝" panose="02020400000000000000" pitchFamily="18" charset="-128"/>
                <a:ea typeface="游明朝" panose="02020400000000000000" pitchFamily="18" charset="-128"/>
                <a:cs typeface="???"/>
              </a:rPr>
              <a:t>43.2%</a:t>
            </a:r>
            <a:endParaRPr lang="ja-JP" altLang="en-US" b="1" kern="100" dirty="0">
              <a:solidFill>
                <a:srgbClr val="000000"/>
              </a:solidFill>
              <a:effectLst/>
              <a:latin typeface="游明朝" panose="02020400000000000000" pitchFamily="18" charset="-128"/>
              <a:ea typeface="游明朝" panose="02020400000000000000" pitchFamily="18" charset="-128"/>
              <a:cs typeface="???"/>
            </a:endParaRPr>
          </a:p>
          <a:p>
            <a:pPr marL="0" indent="0">
              <a:buNone/>
            </a:pPr>
            <a:r>
              <a:rPr lang="ja-JP" altLang="en-US" b="1" kern="100" dirty="0">
                <a:solidFill>
                  <a:srgbClr val="000000"/>
                </a:solidFill>
                <a:latin typeface="游明朝" panose="02020400000000000000" pitchFamily="18" charset="-128"/>
                <a:ea typeface="游明朝" panose="02020400000000000000" pitchFamily="18" charset="-128"/>
              </a:rPr>
              <a:t>　　</a:t>
            </a:r>
            <a:r>
              <a:rPr kumimoji="1" lang="ja-JP" altLang="en-US" b="1" kern="100" dirty="0">
                <a:solidFill>
                  <a:srgbClr val="FF0000"/>
                </a:solidFill>
                <a:latin typeface="游明朝" panose="02020400000000000000" pitchFamily="18" charset="-128"/>
                <a:ea typeface="游明朝" panose="02020400000000000000" pitchFamily="18" charset="-128"/>
              </a:rPr>
              <a:t>県外避難者のほうがＰＴＳＤリスクも精神健康も悪い</a:t>
            </a:r>
            <a:endParaRPr kumimoji="1" lang="ja-JP" altLang="en-US" dirty="0">
              <a:solidFill>
                <a:srgbClr val="FF0000"/>
              </a:solidFill>
            </a:endParaRPr>
          </a:p>
          <a:p>
            <a:endParaRPr lang="ja-JP" altLang="en-US" dirty="0"/>
          </a:p>
        </p:txBody>
      </p:sp>
      <p:sp>
        <p:nvSpPr>
          <p:cNvPr id="5" name="スライド番号プレースホルダー 4">
            <a:extLst>
              <a:ext uri="{FF2B5EF4-FFF2-40B4-BE49-F238E27FC236}">
                <a16:creationId xmlns:a16="http://schemas.microsoft.com/office/drawing/2014/main" id="{F4F00A2C-FD15-4E59-8C27-A80B1896643F}"/>
              </a:ext>
            </a:extLst>
          </p:cNvPr>
          <p:cNvSpPr>
            <a:spLocks noGrp="1"/>
          </p:cNvSpPr>
          <p:nvPr>
            <p:ph type="sldNum" sz="quarter" idx="12"/>
          </p:nvPr>
        </p:nvSpPr>
        <p:spPr/>
        <p:txBody>
          <a:bodyPr/>
          <a:lstStyle/>
          <a:p>
            <a:fld id="{063F171A-38EA-4641-BBC5-E82CFCDCAE3C}" type="slidenum">
              <a:rPr kumimoji="1" lang="ja-JP" altLang="en-US" smtClean="0"/>
              <a:t>12</a:t>
            </a:fld>
            <a:endParaRPr kumimoji="1" lang="ja-JP" altLang="en-US"/>
          </a:p>
        </p:txBody>
      </p:sp>
    </p:spTree>
    <p:extLst>
      <p:ext uri="{BB962C8B-B14F-4D97-AF65-F5344CB8AC3E}">
        <p14:creationId xmlns:p14="http://schemas.microsoft.com/office/powerpoint/2010/main" val="217001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ja-JP" altLang="en-US" b="1" dirty="0">
                <a:latin typeface="游明朝" panose="02020400000000000000" pitchFamily="18" charset="-128"/>
                <a:ea typeface="游明朝" panose="02020400000000000000" pitchFamily="18" charset="-128"/>
              </a:rPr>
              <a:t>原発避難者の精神的苦痛は過去のどの災害よりも高い</a:t>
            </a:r>
          </a:p>
        </p:txBody>
      </p:sp>
      <p:sp>
        <p:nvSpPr>
          <p:cNvPr id="3" name="コンテンツ プレースホルダー 2"/>
          <p:cNvSpPr>
            <a:spLocks noGrp="1"/>
          </p:cNvSpPr>
          <p:nvPr>
            <p:ph idx="1"/>
          </p:nvPr>
        </p:nvSpPr>
        <p:spPr>
          <a:xfrm>
            <a:off x="838200" y="1953086"/>
            <a:ext cx="10720526" cy="4788281"/>
          </a:xfrm>
        </p:spPr>
        <p:txBody>
          <a:bodyPr>
            <a:normAutofit/>
          </a:bodyPr>
          <a:lstStyle/>
          <a:p>
            <a:r>
              <a:rPr lang="ja-JP" altLang="en-US" dirty="0"/>
              <a:t>辻内は「原発避難者の４割がＰＴＳＤを抱えている可能性がある」（ＮＨＫハートネットＴＶ、２０１５年５月２６日）。</a:t>
            </a:r>
          </a:p>
          <a:p>
            <a:r>
              <a:rPr lang="ja-JP" altLang="en-US" dirty="0"/>
              <a:t>改訂版出来事インパクト尺度</a:t>
            </a:r>
            <a:r>
              <a:rPr lang="en-US" altLang="ja-JP" dirty="0"/>
              <a:t>(IES-R)(</a:t>
            </a:r>
            <a:r>
              <a:rPr lang="ja-JP" altLang="en-US" dirty="0"/>
              <a:t>辻内</a:t>
            </a:r>
            <a:r>
              <a:rPr lang="en-US" altLang="ja-JP" dirty="0"/>
              <a:t>)</a:t>
            </a:r>
          </a:p>
          <a:p>
            <a:pPr marL="0" indent="0">
              <a:buNone/>
            </a:pPr>
            <a:r>
              <a:rPr lang="ja-JP" altLang="en-US" dirty="0"/>
              <a:t>　　</a:t>
            </a:r>
            <a:r>
              <a:rPr lang="en-US" altLang="ja-JP" dirty="0"/>
              <a:t>2012 </a:t>
            </a:r>
            <a:r>
              <a:rPr lang="ja-JP" altLang="en-US" dirty="0"/>
              <a:t>年埼玉調査ではハイリスク群が</a:t>
            </a:r>
            <a:r>
              <a:rPr lang="en-US" altLang="ja-JP" dirty="0"/>
              <a:t>67%</a:t>
            </a:r>
            <a:r>
              <a:rPr lang="ja-JP" altLang="en-US" dirty="0" err="1"/>
              <a:t>、</a:t>
            </a:r>
            <a:endParaRPr lang="ja-JP" altLang="en-US" dirty="0"/>
          </a:p>
          <a:p>
            <a:pPr marL="0" indent="0">
              <a:buNone/>
            </a:pPr>
            <a:r>
              <a:rPr lang="ja-JP" altLang="en-US" dirty="0"/>
              <a:t>　　</a:t>
            </a:r>
            <a:r>
              <a:rPr lang="en-US" altLang="ja-JP" dirty="0"/>
              <a:t>2013</a:t>
            </a:r>
            <a:r>
              <a:rPr lang="ja-JP" altLang="en-US" dirty="0"/>
              <a:t>年の福島調査で</a:t>
            </a:r>
            <a:r>
              <a:rPr lang="en-US" altLang="ja-JP" dirty="0"/>
              <a:t>65%</a:t>
            </a:r>
            <a:r>
              <a:rPr lang="ja-JP" altLang="en-US" dirty="0" err="1"/>
              <a:t>、</a:t>
            </a:r>
            <a:r>
              <a:rPr lang="ja-JP" altLang="en-US" dirty="0"/>
              <a:t>埼玉・東京調査で　</a:t>
            </a:r>
          </a:p>
          <a:p>
            <a:pPr marL="0" indent="0">
              <a:buNone/>
            </a:pPr>
            <a:r>
              <a:rPr lang="ja-JP" altLang="en-US" dirty="0"/>
              <a:t>　　</a:t>
            </a:r>
            <a:r>
              <a:rPr lang="en-US" altLang="ja-JP" dirty="0"/>
              <a:t>60%</a:t>
            </a:r>
            <a:r>
              <a:rPr lang="ja-JP" altLang="en-US" dirty="0" err="1"/>
              <a:t>、</a:t>
            </a:r>
            <a:endParaRPr lang="ja-JP" altLang="en-US" dirty="0"/>
          </a:p>
          <a:p>
            <a:pPr marL="0" indent="0">
              <a:buNone/>
            </a:pPr>
            <a:r>
              <a:rPr lang="ja-JP" altLang="en-US" dirty="0"/>
              <a:t>　　</a:t>
            </a:r>
            <a:r>
              <a:rPr lang="en-US" altLang="ja-JP" dirty="0"/>
              <a:t>2014</a:t>
            </a:r>
            <a:r>
              <a:rPr lang="ja-JP" altLang="en-US" dirty="0"/>
              <a:t>年埼玉・東京調査で</a:t>
            </a:r>
            <a:r>
              <a:rPr lang="en-US" altLang="ja-JP" dirty="0"/>
              <a:t>59%</a:t>
            </a:r>
            <a:r>
              <a:rPr lang="ja-JP" altLang="en-US" dirty="0" err="1"/>
              <a:t>。</a:t>
            </a:r>
            <a:endParaRPr lang="en-US" altLang="ja-JP" dirty="0"/>
          </a:p>
          <a:p>
            <a:r>
              <a:rPr lang="ja-JP" altLang="en-US" dirty="0"/>
              <a:t>神戸・・</a:t>
            </a:r>
            <a:r>
              <a:rPr lang="en-US" altLang="ja-JP" dirty="0"/>
              <a:t>10%</a:t>
            </a:r>
            <a:r>
              <a:rPr lang="ja-JP" altLang="en-US" dirty="0"/>
              <a:t>。</a:t>
            </a:r>
            <a:endParaRPr lang="en-US" altLang="ja-JP" dirty="0"/>
          </a:p>
          <a:p>
            <a:r>
              <a:rPr lang="ja-JP" altLang="en-US" dirty="0"/>
              <a:t>中越地震・・</a:t>
            </a:r>
            <a:r>
              <a:rPr lang="en-US" altLang="ja-JP" dirty="0"/>
              <a:t>20%</a:t>
            </a:r>
            <a:endParaRPr lang="ja-JP" altLang="en-US" dirty="0"/>
          </a:p>
        </p:txBody>
      </p:sp>
    </p:spTree>
    <p:extLst>
      <p:ext uri="{BB962C8B-B14F-4D97-AF65-F5344CB8AC3E}">
        <p14:creationId xmlns:p14="http://schemas.microsoft.com/office/powerpoint/2010/main" val="272861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7FDF91-74F1-477E-81FA-4EF30D0944E4}"/>
              </a:ext>
            </a:extLst>
          </p:cNvPr>
          <p:cNvSpPr>
            <a:spLocks noGrp="1"/>
          </p:cNvSpPr>
          <p:nvPr>
            <p:ph type="title"/>
          </p:nvPr>
        </p:nvSpPr>
        <p:spPr>
          <a:solidFill>
            <a:srgbClr val="FFFF00"/>
          </a:solidFill>
        </p:spPr>
        <p:txBody>
          <a:bodyPr/>
          <a:lstStyle/>
          <a:p>
            <a:r>
              <a:rPr kumimoji="1" lang="ja-JP" altLang="en-US" b="1" dirty="0">
                <a:latin typeface="游明朝" panose="02020400000000000000" pitchFamily="18" charset="-128"/>
                <a:ea typeface="游明朝" panose="02020400000000000000" pitchFamily="18" charset="-128"/>
              </a:rPr>
              <a:t>故郷とは</a:t>
            </a:r>
            <a:r>
              <a:rPr kumimoji="1" lang="en-US" altLang="ja-JP" b="1" dirty="0">
                <a:latin typeface="游明朝" panose="02020400000000000000" pitchFamily="18" charset="-128"/>
                <a:ea typeface="游明朝" panose="02020400000000000000" pitchFamily="18" charset="-128"/>
              </a:rPr>
              <a:t>/</a:t>
            </a:r>
            <a:r>
              <a:rPr kumimoji="1" lang="ja-JP" altLang="en-US" b="1" dirty="0">
                <a:latin typeface="游明朝" panose="02020400000000000000" pitchFamily="18" charset="-128"/>
                <a:ea typeface="游明朝" panose="02020400000000000000" pitchFamily="18" charset="-128"/>
              </a:rPr>
              <a:t>故郷喪失とは何か</a:t>
            </a:r>
          </a:p>
        </p:txBody>
      </p:sp>
      <p:sp>
        <p:nvSpPr>
          <p:cNvPr id="3" name="コンテンツ プレースホルダー 2">
            <a:extLst>
              <a:ext uri="{FF2B5EF4-FFF2-40B4-BE49-F238E27FC236}">
                <a16:creationId xmlns:a16="http://schemas.microsoft.com/office/drawing/2014/main" id="{DD820332-9FAB-42F8-924B-AA0218A80255}"/>
              </a:ext>
            </a:extLst>
          </p:cNvPr>
          <p:cNvSpPr>
            <a:spLocks noGrp="1"/>
          </p:cNvSpPr>
          <p:nvPr>
            <p:ph idx="1"/>
          </p:nvPr>
        </p:nvSpPr>
        <p:spPr/>
        <p:txBody>
          <a:bodyPr/>
          <a:lstStyle/>
          <a:p>
            <a:r>
              <a:rPr kumimoji="1" lang="ja-JP" altLang="en-US" dirty="0">
                <a:latin typeface="游明朝" panose="02020400000000000000" pitchFamily="18" charset="-128"/>
                <a:ea typeface="游明朝" panose="02020400000000000000" pitchFamily="18" charset="-128"/>
              </a:rPr>
              <a:t>故郷とはいつでもやさしく受け入れてくれるところ、</a:t>
            </a:r>
          </a:p>
          <a:p>
            <a:r>
              <a:rPr lang="ja-JP" altLang="en-US" dirty="0">
                <a:latin typeface="游明朝" panose="02020400000000000000" pitchFamily="18" charset="-128"/>
                <a:ea typeface="游明朝" panose="02020400000000000000" pitchFamily="18" charset="-128"/>
              </a:rPr>
              <a:t>安心して悲しめる場所</a:t>
            </a:r>
          </a:p>
          <a:p>
            <a:r>
              <a:rPr kumimoji="1" lang="ja-JP" altLang="en-US" dirty="0">
                <a:latin typeface="游明朝" panose="02020400000000000000" pitchFamily="18" charset="-128"/>
                <a:ea typeface="游明朝" panose="02020400000000000000" pitchFamily="18" charset="-128"/>
              </a:rPr>
              <a:t>避難先で子供は関西弁、母が福島弁・・カナダ政府</a:t>
            </a:r>
            <a:r>
              <a:rPr kumimoji="1" lang="en-US" altLang="ja-JP" dirty="0">
                <a:latin typeface="游明朝" panose="02020400000000000000" pitchFamily="18" charset="-128"/>
                <a:ea typeface="游明朝" panose="02020400000000000000" pitchFamily="18" charset="-128"/>
              </a:rPr>
              <a:t>/</a:t>
            </a:r>
            <a:r>
              <a:rPr kumimoji="1" lang="ja-JP" altLang="en-US" dirty="0">
                <a:latin typeface="游明朝" panose="02020400000000000000" pitchFamily="18" charset="-128"/>
                <a:ea typeface="游明朝" panose="02020400000000000000" pitchFamily="18" charset="-128"/>
              </a:rPr>
              <a:t>中国残留日本人</a:t>
            </a:r>
          </a:p>
          <a:p>
            <a:r>
              <a:rPr lang="ja-JP" altLang="en-US" dirty="0">
                <a:latin typeface="游明朝" panose="02020400000000000000" pitchFamily="18" charset="-128"/>
                <a:ea typeface="游明朝" panose="02020400000000000000" pitchFamily="18" charset="-128"/>
              </a:rPr>
              <a:t>避難先の人生は仮の人生ではない・・フランクル</a:t>
            </a:r>
          </a:p>
          <a:p>
            <a:r>
              <a:rPr kumimoji="1" lang="ja-JP" altLang="en-US" dirty="0">
                <a:latin typeface="游明朝" panose="02020400000000000000" pitchFamily="18" charset="-128"/>
                <a:ea typeface="游明朝" panose="02020400000000000000" pitchFamily="18" charset="-128"/>
              </a:rPr>
              <a:t>サヨナラのない別れ・・割り切れないまま故郷と別れて京都に来てしまった、統合できない悲しみ</a:t>
            </a:r>
          </a:p>
        </p:txBody>
      </p:sp>
      <p:sp>
        <p:nvSpPr>
          <p:cNvPr id="4" name="スライド番号プレースホルダー 3">
            <a:extLst>
              <a:ext uri="{FF2B5EF4-FFF2-40B4-BE49-F238E27FC236}">
                <a16:creationId xmlns:a16="http://schemas.microsoft.com/office/drawing/2014/main" id="{4E7B3F9F-4E85-4439-BC50-9C27A4DF159A}"/>
              </a:ext>
            </a:extLst>
          </p:cNvPr>
          <p:cNvSpPr>
            <a:spLocks noGrp="1"/>
          </p:cNvSpPr>
          <p:nvPr>
            <p:ph type="sldNum" sz="quarter" idx="12"/>
          </p:nvPr>
        </p:nvSpPr>
        <p:spPr/>
        <p:txBody>
          <a:bodyPr/>
          <a:lstStyle/>
          <a:p>
            <a:fld id="{063F171A-38EA-4641-BBC5-E82CFCDCAE3C}" type="slidenum">
              <a:rPr kumimoji="1" lang="ja-JP" altLang="en-US" smtClean="0"/>
              <a:t>14</a:t>
            </a:fld>
            <a:endParaRPr kumimoji="1" lang="ja-JP" altLang="en-US"/>
          </a:p>
        </p:txBody>
      </p:sp>
    </p:spTree>
    <p:extLst>
      <p:ext uri="{BB962C8B-B14F-4D97-AF65-F5344CB8AC3E}">
        <p14:creationId xmlns:p14="http://schemas.microsoft.com/office/powerpoint/2010/main" val="114972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83A80FB-F354-4713-9A6B-F58ED6E51D63}"/>
              </a:ext>
            </a:extLst>
          </p:cNvPr>
          <p:cNvSpPr>
            <a:spLocks noGrp="1"/>
          </p:cNvSpPr>
          <p:nvPr>
            <p:ph type="title"/>
          </p:nvPr>
        </p:nvSpPr>
        <p:spPr/>
        <p:txBody>
          <a:bodyPr/>
          <a:lstStyle/>
          <a:p>
            <a:endParaRPr lang="ja-JP" altLang="en-US"/>
          </a:p>
        </p:txBody>
      </p:sp>
      <p:pic>
        <p:nvPicPr>
          <p:cNvPr id="9" name="コンテンツ プレースホルダー 8">
            <a:extLst>
              <a:ext uri="{FF2B5EF4-FFF2-40B4-BE49-F238E27FC236}">
                <a16:creationId xmlns:a16="http://schemas.microsoft.com/office/drawing/2014/main" id="{AF9D04D4-92C8-4F9C-A661-D5E7186EBA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1550" y="523783"/>
            <a:ext cx="9712170" cy="5969092"/>
          </a:xfrm>
        </p:spPr>
      </p:pic>
      <p:sp>
        <p:nvSpPr>
          <p:cNvPr id="5" name="スライド番号プレースホルダー 4">
            <a:extLst>
              <a:ext uri="{FF2B5EF4-FFF2-40B4-BE49-F238E27FC236}">
                <a16:creationId xmlns:a16="http://schemas.microsoft.com/office/drawing/2014/main" id="{D58CFF91-ADF8-4D30-82C1-E3114E03958B}"/>
              </a:ext>
            </a:extLst>
          </p:cNvPr>
          <p:cNvSpPr>
            <a:spLocks noGrp="1"/>
          </p:cNvSpPr>
          <p:nvPr>
            <p:ph type="sldNum" sz="quarter" idx="12"/>
          </p:nvPr>
        </p:nvSpPr>
        <p:spPr/>
        <p:txBody>
          <a:bodyPr/>
          <a:lstStyle/>
          <a:p>
            <a:fld id="{063F171A-38EA-4641-BBC5-E82CFCDCAE3C}" type="slidenum">
              <a:rPr kumimoji="1" lang="ja-JP" altLang="en-US" smtClean="0"/>
              <a:t>15</a:t>
            </a:fld>
            <a:endParaRPr kumimoji="1" lang="ja-JP" altLang="en-US"/>
          </a:p>
        </p:txBody>
      </p:sp>
    </p:spTree>
    <p:extLst>
      <p:ext uri="{BB962C8B-B14F-4D97-AF65-F5344CB8AC3E}">
        <p14:creationId xmlns:p14="http://schemas.microsoft.com/office/powerpoint/2010/main" val="346447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56233-1EE4-4693-B270-B921286FCD52}"/>
              </a:ext>
            </a:extLst>
          </p:cNvPr>
          <p:cNvSpPr>
            <a:spLocks noGrp="1"/>
          </p:cNvSpPr>
          <p:nvPr>
            <p:ph type="title"/>
          </p:nvPr>
        </p:nvSpPr>
        <p:spPr>
          <a:solidFill>
            <a:srgbClr val="FFFF00"/>
          </a:solidFill>
        </p:spPr>
        <p:txBody>
          <a:bodyPr>
            <a:normAutofit/>
          </a:bodyPr>
          <a:lstStyle/>
          <a:p>
            <a:r>
              <a:rPr lang="ja-JP" altLang="ja-JP" sz="4000" b="1" kern="0" dirty="0">
                <a:effectLst/>
                <a:ea typeface="游明朝" panose="02020400000000000000" pitchFamily="18" charset="-128"/>
                <a:cs typeface="Helvetica" panose="020B0604020202020204" pitchFamily="34" charset="0"/>
              </a:rPr>
              <a:t>避難</a:t>
            </a:r>
            <a:r>
              <a:rPr lang="ja-JP" altLang="ja-JP" sz="4000" b="1" kern="0" dirty="0">
                <a:solidFill>
                  <a:srgbClr val="000000"/>
                </a:solidFill>
                <a:effectLst/>
                <a:latin typeface="游明朝" panose="02020400000000000000" pitchFamily="18" charset="-128"/>
                <a:ea typeface="游明朝" panose="02020400000000000000" pitchFamily="18" charset="-128"/>
                <a:cs typeface="Helvetica" panose="020B0604020202020204" pitchFamily="34" charset="0"/>
              </a:rPr>
              <a:t>回数</a:t>
            </a:r>
            <a:r>
              <a:rPr lang="ja-JP" altLang="en-US" sz="4000" b="1" kern="0" dirty="0">
                <a:solidFill>
                  <a:srgbClr val="000000"/>
                </a:solidFill>
                <a:effectLst/>
                <a:latin typeface="游明朝" panose="02020400000000000000" pitchFamily="18" charset="-128"/>
                <a:ea typeface="游明朝" panose="02020400000000000000" pitchFamily="18" charset="-128"/>
                <a:cs typeface="Helvetica" panose="020B0604020202020204" pitchFamily="34" charset="0"/>
              </a:rPr>
              <a:t>による</a:t>
            </a:r>
            <a:r>
              <a:rPr lang="ja-JP" altLang="ja-JP" sz="4000" b="1" kern="0" dirty="0">
                <a:solidFill>
                  <a:srgbClr val="000000"/>
                </a:solidFill>
                <a:effectLst/>
                <a:latin typeface="游明朝" panose="02020400000000000000" pitchFamily="18" charset="-128"/>
                <a:ea typeface="游明朝" panose="02020400000000000000" pitchFamily="18" charset="-128"/>
                <a:cs typeface="Helvetica" panose="020B0604020202020204" pitchFamily="34" charset="0"/>
              </a:rPr>
              <a:t>精神健康の悪化</a:t>
            </a:r>
            <a:b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4000" dirty="0"/>
          </a:p>
        </p:txBody>
      </p:sp>
      <p:sp>
        <p:nvSpPr>
          <p:cNvPr id="3" name="コンテンツ プレースホルダー 2">
            <a:extLst>
              <a:ext uri="{FF2B5EF4-FFF2-40B4-BE49-F238E27FC236}">
                <a16:creationId xmlns:a16="http://schemas.microsoft.com/office/drawing/2014/main" id="{4A911858-288D-4612-9508-2FEA6FD38621}"/>
              </a:ext>
            </a:extLst>
          </p:cNvPr>
          <p:cNvSpPr>
            <a:spLocks noGrp="1"/>
          </p:cNvSpPr>
          <p:nvPr>
            <p:ph idx="1"/>
          </p:nvPr>
        </p:nvSpPr>
        <p:spPr>
          <a:xfrm>
            <a:off x="838200" y="1526796"/>
            <a:ext cx="10515600" cy="5050173"/>
          </a:xfrm>
        </p:spPr>
        <p:txBody>
          <a:bodyPr>
            <a:noAutofit/>
          </a:bodyPr>
          <a:lstStyle/>
          <a:p>
            <a:endParaRPr lang="ja-JP" altLang="en-US"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震災関連死が震災直接死を上回っているのは福島県だけ</a:t>
            </a:r>
            <a:endParaRPr lang="ja-JP" altLang="en-US"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kern="0" dirty="0">
                <a:effectLst/>
                <a:ea typeface="游明朝" panose="02020400000000000000" pitchFamily="18" charset="-128"/>
                <a:cs typeface="RyuminPro-Regular"/>
              </a:rPr>
              <a:t>雲仙普賢岳火砕流災害の避難者について避難回数が４回を越すと不安や不眠等の精神症状が悪化するという（太田</a:t>
            </a:r>
            <a:r>
              <a:rPr lang="ja-JP" altLang="en-US" kern="0" dirty="0">
                <a:effectLst/>
                <a:ea typeface="游明朝" panose="02020400000000000000" pitchFamily="18" charset="-128"/>
                <a:cs typeface="RyuminPro-Regular"/>
              </a:rPr>
              <a:t>保之</a:t>
            </a:r>
            <a:r>
              <a:rPr lang="en-US" altLang="ja-JP" kern="0" dirty="0">
                <a:effectLst/>
                <a:ea typeface="游明朝" panose="02020400000000000000" pitchFamily="18" charset="-128"/>
                <a:cs typeface="RyuminPro-Regular"/>
              </a:rPr>
              <a:t>)</a:t>
            </a:r>
            <a:endParaRPr lang="ja-JP" altLang="en-US" kern="0" dirty="0">
              <a:effectLst/>
              <a:ea typeface="游明朝" panose="02020400000000000000" pitchFamily="18" charset="-128"/>
              <a:cs typeface="RyuminPro-Regular"/>
            </a:endParaRPr>
          </a:p>
          <a:p>
            <a:endParaRPr lang="ja-JP" altLang="en-US" kern="0" dirty="0">
              <a:ea typeface="游明朝" panose="02020400000000000000" pitchFamily="18" charset="-128"/>
              <a:cs typeface="RyuminPro-Regular"/>
            </a:endParaRPr>
          </a:p>
          <a:p>
            <a:r>
              <a:rPr lang="ja-JP" altLang="ja-JP" b="1" kern="0" dirty="0">
                <a:solidFill>
                  <a:srgbClr val="FF0000"/>
                </a:solidFill>
                <a:effectLst/>
                <a:ea typeface="游明朝" panose="02020400000000000000" pitchFamily="18" charset="-128"/>
                <a:cs typeface="RyuminPro-Regular"/>
              </a:rPr>
              <a:t>福島県民の平均避難回数は３・</a:t>
            </a:r>
            <a:r>
              <a:rPr lang="en-US" altLang="ja-JP" b="1" kern="0" dirty="0">
                <a:solidFill>
                  <a:srgbClr val="FF0000"/>
                </a:solidFill>
                <a:effectLst/>
                <a:ea typeface="游明朝" panose="02020400000000000000" pitchFamily="18" charset="-128"/>
                <a:cs typeface="RyuminPro-Regular"/>
              </a:rPr>
              <a:t>36</a:t>
            </a:r>
            <a:r>
              <a:rPr lang="ja-JP" altLang="ja-JP" b="1" kern="0" dirty="0">
                <a:solidFill>
                  <a:srgbClr val="FF0000"/>
                </a:solidFill>
                <a:effectLst/>
                <a:ea typeface="游明朝" panose="02020400000000000000" pitchFamily="18" charset="-128"/>
                <a:cs typeface="RyuminPro-Regular"/>
              </a:rPr>
              <a:t>回</a:t>
            </a:r>
            <a:r>
              <a:rPr lang="en-US" altLang="ja-JP" b="1" kern="0" dirty="0">
                <a:solidFill>
                  <a:srgbClr val="FF0000"/>
                </a:solidFill>
                <a:effectLst/>
                <a:ea typeface="游明朝" panose="02020400000000000000" pitchFamily="18" charset="-128"/>
                <a:cs typeface="RyuminPro-Regular"/>
              </a:rPr>
              <a:t>(</a:t>
            </a:r>
            <a:r>
              <a:rPr lang="ja-JP" altLang="en-US" b="1" kern="0" dirty="0">
                <a:solidFill>
                  <a:srgbClr val="FF0000"/>
                </a:solidFill>
                <a:effectLst/>
                <a:ea typeface="游明朝" panose="02020400000000000000" pitchFamily="18" charset="-128"/>
                <a:cs typeface="RyuminPro-Regular"/>
              </a:rPr>
              <a:t>震災</a:t>
            </a:r>
            <a:r>
              <a:rPr lang="en-US" altLang="ja-JP" b="1" kern="0" dirty="0">
                <a:solidFill>
                  <a:srgbClr val="FF0000"/>
                </a:solidFill>
                <a:effectLst/>
                <a:ea typeface="游明朝" panose="02020400000000000000" pitchFamily="18" charset="-128"/>
                <a:cs typeface="RyuminPro-Regular"/>
              </a:rPr>
              <a:t>2</a:t>
            </a:r>
            <a:r>
              <a:rPr lang="ja-JP" altLang="en-US" b="1" kern="0" dirty="0">
                <a:solidFill>
                  <a:srgbClr val="FF0000"/>
                </a:solidFill>
                <a:effectLst/>
                <a:ea typeface="游明朝" panose="02020400000000000000" pitchFamily="18" charset="-128"/>
                <a:cs typeface="RyuminPro-Regular"/>
              </a:rPr>
              <a:t>年後</a:t>
            </a:r>
            <a:r>
              <a:rPr lang="en-US" altLang="ja-JP" b="1" kern="0" dirty="0">
                <a:solidFill>
                  <a:srgbClr val="FF0000"/>
                </a:solidFill>
                <a:effectLst/>
                <a:ea typeface="游明朝" panose="02020400000000000000" pitchFamily="18" charset="-128"/>
                <a:cs typeface="RyuminPro-Regular"/>
              </a:rPr>
              <a:t>)</a:t>
            </a:r>
            <a:r>
              <a:rPr lang="ja-JP" altLang="en-US" b="1" kern="0" dirty="0">
                <a:solidFill>
                  <a:srgbClr val="FF0000"/>
                </a:solidFill>
                <a:effectLst/>
                <a:ea typeface="游明朝" panose="02020400000000000000" pitchFamily="18" charset="-128"/>
                <a:cs typeface="RyuminPro-Regular"/>
              </a:rPr>
              <a:t>。</a:t>
            </a:r>
          </a:p>
          <a:p>
            <a:r>
              <a:rPr lang="ja-JP" altLang="en-US"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津島地区</a:t>
            </a:r>
            <a:r>
              <a:rPr lang="ja-JP"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避難者</a:t>
            </a:r>
            <a:r>
              <a:rPr lang="en-US"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500</a:t>
            </a:r>
            <a:r>
              <a:rPr lang="ja-JP"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名</a:t>
            </a:r>
            <a:r>
              <a:rPr lang="ja-JP" altLang="en-US"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の</a:t>
            </a:r>
            <a:r>
              <a:rPr lang="ja-JP"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平均避難回数は</a:t>
            </a:r>
            <a:r>
              <a:rPr lang="en-US"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4.65</a:t>
            </a:r>
            <a:r>
              <a:rPr lang="ja-JP"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回</a:t>
            </a:r>
            <a:r>
              <a:rPr lang="en-US"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同</a:t>
            </a:r>
            <a:r>
              <a:rPr lang="en-US"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8</a:t>
            </a:r>
            <a:r>
              <a:rPr lang="ja-JP" altLang="en-US"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年後</a:t>
            </a:r>
            <a:r>
              <a:rPr lang="en-US" altLang="ja-JP"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en-US"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b="1" kern="0" dirty="0">
                <a:solidFill>
                  <a:srgbClr val="FF0000"/>
                </a:solidFill>
                <a:effectLst/>
                <a:ea typeface="游明朝" panose="02020400000000000000" pitchFamily="18" charset="-128"/>
                <a:cs typeface="RyuminPro-Regular"/>
              </a:rPr>
              <a:t>宮城・岩手両県民</a:t>
            </a:r>
            <a:r>
              <a:rPr lang="ja-JP" altLang="en-US" b="1" kern="0" dirty="0">
                <a:solidFill>
                  <a:srgbClr val="FF0000"/>
                </a:solidFill>
                <a:effectLst/>
                <a:ea typeface="游明朝" panose="02020400000000000000" pitchFamily="18" charset="-128"/>
                <a:cs typeface="RyuminPro-Regular"/>
              </a:rPr>
              <a:t>は</a:t>
            </a:r>
            <a:r>
              <a:rPr lang="en-US" altLang="ja-JP" b="1" kern="0" dirty="0">
                <a:solidFill>
                  <a:srgbClr val="FF0000"/>
                </a:solidFill>
                <a:effectLst/>
                <a:ea typeface="游明朝" panose="02020400000000000000" pitchFamily="18" charset="-128"/>
                <a:cs typeface="RyuminPro-Regular"/>
              </a:rPr>
              <a:t>2.7</a:t>
            </a:r>
            <a:r>
              <a:rPr lang="ja-JP" altLang="ja-JP" b="1" kern="0" dirty="0">
                <a:solidFill>
                  <a:srgbClr val="FF0000"/>
                </a:solidFill>
                <a:effectLst/>
                <a:ea typeface="游明朝" panose="02020400000000000000" pitchFamily="18" charset="-128"/>
                <a:cs typeface="RyuminPro-Regular"/>
              </a:rPr>
              <a:t>回</a:t>
            </a:r>
            <a:r>
              <a:rPr lang="en-US" altLang="ja-JP" b="1" kern="0" dirty="0">
                <a:solidFill>
                  <a:srgbClr val="FF0000"/>
                </a:solidFill>
                <a:effectLst/>
                <a:ea typeface="游明朝" panose="02020400000000000000" pitchFamily="18" charset="-128"/>
                <a:cs typeface="RyuminPro-Regular"/>
              </a:rPr>
              <a:t>(</a:t>
            </a:r>
            <a:r>
              <a:rPr lang="ja-JP" altLang="ja-JP" b="1" kern="0" dirty="0">
                <a:solidFill>
                  <a:srgbClr val="FF0000"/>
                </a:solidFill>
                <a:effectLst/>
                <a:ea typeface="游明朝" panose="02020400000000000000" pitchFamily="18" charset="-128"/>
                <a:cs typeface="RyuminPro-Regular"/>
              </a:rPr>
              <a:t>震災</a:t>
            </a:r>
            <a:r>
              <a:rPr lang="en-US" altLang="ja-JP" b="1" kern="0" dirty="0">
                <a:solidFill>
                  <a:srgbClr val="FF0000"/>
                </a:solidFill>
                <a:effectLst/>
                <a:ea typeface="游明朝" panose="02020400000000000000" pitchFamily="18" charset="-128"/>
                <a:cs typeface="RyuminPro-Regular"/>
              </a:rPr>
              <a:t>5</a:t>
            </a:r>
            <a:r>
              <a:rPr lang="ja-JP" altLang="ja-JP" b="1" kern="0" dirty="0">
                <a:solidFill>
                  <a:srgbClr val="FF0000"/>
                </a:solidFill>
                <a:effectLst/>
                <a:ea typeface="游明朝" panose="02020400000000000000" pitchFamily="18" charset="-128"/>
                <a:cs typeface="RyuminPro-Regular"/>
              </a:rPr>
              <a:t>年後</a:t>
            </a:r>
            <a:r>
              <a:rPr lang="en-US" altLang="ja-JP" b="1" kern="0" dirty="0">
                <a:solidFill>
                  <a:srgbClr val="FF0000"/>
                </a:solidFill>
                <a:effectLst/>
                <a:ea typeface="游明朝" panose="02020400000000000000" pitchFamily="18" charset="-128"/>
                <a:cs typeface="RyuminPro-Regular"/>
              </a:rPr>
              <a:t>)</a:t>
            </a:r>
            <a:r>
              <a:rPr lang="ja-JP" altLang="ja-JP" b="1" kern="0" dirty="0">
                <a:solidFill>
                  <a:srgbClr val="FF0000"/>
                </a:solidFill>
                <a:effectLst/>
                <a:ea typeface="游明朝" panose="02020400000000000000" pitchFamily="18" charset="-128"/>
                <a:cs typeface="RyuminPro-Regular"/>
              </a:rPr>
              <a:t>。</a:t>
            </a:r>
            <a:endParaRPr lang="ja-JP" altLang="en-US" b="1" kern="0" dirty="0">
              <a:solidFill>
                <a:srgbClr val="FF0000"/>
              </a:solidFill>
              <a:effectLst/>
              <a:ea typeface="游明朝" panose="02020400000000000000" pitchFamily="18" charset="-128"/>
              <a:cs typeface="RyuminPro-Regular"/>
            </a:endParaRPr>
          </a:p>
          <a:p>
            <a:r>
              <a:rPr lang="ja-JP" altLang="ja-JP" b="1" kern="0" dirty="0">
                <a:solidFill>
                  <a:srgbClr val="FF0000"/>
                </a:solidFill>
                <a:effectLst/>
                <a:ea typeface="游明朝" panose="02020400000000000000" pitchFamily="18" charset="-128"/>
                <a:cs typeface="RyuminPro-Regular"/>
              </a:rPr>
              <a:t>福島の震災関連死の方の平均避難回数は</a:t>
            </a:r>
            <a:r>
              <a:rPr lang="en-US" altLang="ja-JP" b="1" kern="0" dirty="0">
                <a:solidFill>
                  <a:srgbClr val="FF0000"/>
                </a:solidFill>
                <a:effectLst/>
                <a:ea typeface="游明朝" panose="02020400000000000000" pitchFamily="18" charset="-128"/>
                <a:cs typeface="RyuminPro-Regular"/>
              </a:rPr>
              <a:t>6.7</a:t>
            </a:r>
            <a:r>
              <a:rPr lang="ja-JP" altLang="ja-JP" b="1" kern="0" dirty="0">
                <a:solidFill>
                  <a:srgbClr val="FF0000"/>
                </a:solidFill>
                <a:effectLst/>
                <a:ea typeface="游明朝" panose="02020400000000000000" pitchFamily="18" charset="-128"/>
                <a:cs typeface="RyuminPro-Regular"/>
              </a:rPr>
              <a:t>回</a:t>
            </a:r>
            <a:r>
              <a:rPr lang="ja-JP" altLang="en-US" b="1" kern="0" dirty="0">
                <a:solidFill>
                  <a:srgbClr val="FF0000"/>
                </a:solidFill>
                <a:effectLst/>
                <a:ea typeface="游明朝" panose="02020400000000000000" pitchFamily="18" charset="-128"/>
                <a:cs typeface="RyuminPro-Regular"/>
              </a:rPr>
              <a:t>。</a:t>
            </a:r>
          </a:p>
        </p:txBody>
      </p:sp>
      <p:sp>
        <p:nvSpPr>
          <p:cNvPr id="4" name="スライド番号プレースホルダー 3">
            <a:extLst>
              <a:ext uri="{FF2B5EF4-FFF2-40B4-BE49-F238E27FC236}">
                <a16:creationId xmlns:a16="http://schemas.microsoft.com/office/drawing/2014/main" id="{1F32CF8C-2A50-4A59-960C-18597D7F9B8C}"/>
              </a:ext>
            </a:extLst>
          </p:cNvPr>
          <p:cNvSpPr>
            <a:spLocks noGrp="1"/>
          </p:cNvSpPr>
          <p:nvPr>
            <p:ph type="sldNum" sz="quarter" idx="12"/>
          </p:nvPr>
        </p:nvSpPr>
        <p:spPr/>
        <p:txBody>
          <a:bodyPr/>
          <a:lstStyle/>
          <a:p>
            <a:fld id="{063F171A-38EA-4641-BBC5-E82CFCDCAE3C}" type="slidenum">
              <a:rPr kumimoji="1" lang="ja-JP" altLang="en-US" smtClean="0"/>
              <a:t>16</a:t>
            </a:fld>
            <a:endParaRPr kumimoji="1" lang="ja-JP" altLang="en-US"/>
          </a:p>
        </p:txBody>
      </p:sp>
    </p:spTree>
    <p:extLst>
      <p:ext uri="{BB962C8B-B14F-4D97-AF65-F5344CB8AC3E}">
        <p14:creationId xmlns:p14="http://schemas.microsoft.com/office/powerpoint/2010/main" val="245192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A6CAC-9B9F-47A9-962E-5EE909072395}"/>
              </a:ext>
            </a:extLst>
          </p:cNvPr>
          <p:cNvSpPr>
            <a:spLocks noGrp="1"/>
          </p:cNvSpPr>
          <p:nvPr>
            <p:ph type="title"/>
          </p:nvPr>
        </p:nvSpPr>
        <p:spPr>
          <a:solidFill>
            <a:srgbClr val="FFFF00"/>
          </a:solidFill>
        </p:spPr>
        <p:txBody>
          <a:bodyPr/>
          <a:lstStyle/>
          <a:p>
            <a:r>
              <a:rPr kumimoji="1" lang="ja-JP" altLang="en-US" b="1" dirty="0">
                <a:latin typeface="游明朝" panose="02020400000000000000" pitchFamily="18" charset="-128"/>
                <a:ea typeface="游明朝" panose="02020400000000000000" pitchFamily="18" charset="-128"/>
              </a:rPr>
              <a:t>震災関連死とは</a:t>
            </a:r>
          </a:p>
        </p:txBody>
      </p:sp>
      <p:sp>
        <p:nvSpPr>
          <p:cNvPr id="3" name="コンテンツ プレースホルダー 2">
            <a:extLst>
              <a:ext uri="{FF2B5EF4-FFF2-40B4-BE49-F238E27FC236}">
                <a16:creationId xmlns:a16="http://schemas.microsoft.com/office/drawing/2014/main" id="{41B5B80E-FD4F-4A06-A856-BF385A113699}"/>
              </a:ext>
            </a:extLst>
          </p:cNvPr>
          <p:cNvSpPr>
            <a:spLocks noGrp="1"/>
          </p:cNvSpPr>
          <p:nvPr>
            <p:ph idx="1"/>
          </p:nvPr>
        </p:nvSpPr>
        <p:spPr/>
        <p:txBody>
          <a:bodyPr>
            <a:normAutofit lnSpcReduction="10000"/>
          </a:bodyPr>
          <a:lstStyle/>
          <a:p>
            <a:pPr algn="just"/>
            <a:r>
              <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東日本大震災の震災関連死</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(3774</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人</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の犠牲者の</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は</a:t>
            </a:r>
            <a:r>
              <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福島県民</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(2319</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人</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復興庁</a:t>
            </a:r>
            <a:r>
              <a:rPr lang="en-US" altLang="ja-JP" sz="3200" kern="100" dirty="0">
                <a:effectLst/>
                <a:latin typeface="游明朝" panose="02020400000000000000" pitchFamily="18" charset="-128"/>
                <a:ea typeface="游明朝" panose="02020400000000000000" pitchFamily="18" charset="-128"/>
                <a:cs typeface="Times New Roman" panose="02020603050405020304" pitchFamily="18" charset="0"/>
              </a:rPr>
              <a:t>021.3)</a:t>
            </a:r>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algn="just"/>
            <a:r>
              <a:rPr lang="ja-JP" altLang="en-US" sz="3200" kern="100" dirty="0">
                <a:effectLst/>
                <a:latin typeface="游明朝" panose="02020400000000000000" pitchFamily="18" charset="-128"/>
                <a:ea typeface="游明朝" panose="02020400000000000000" pitchFamily="18" charset="-128"/>
                <a:cs typeface="Times New Roman" panose="02020603050405020304" pitchFamily="18" charset="0"/>
              </a:rPr>
              <a:t>福島の震災</a:t>
            </a:r>
            <a:r>
              <a:rPr lang="ja-JP"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関連死の</a:t>
            </a:r>
            <a:r>
              <a:rPr lang="en-US"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95%</a:t>
            </a:r>
            <a:r>
              <a:rPr lang="ja-JP"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は</a:t>
            </a:r>
            <a:r>
              <a:rPr lang="en-US"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60</a:t>
            </a:r>
            <a:r>
              <a:rPr lang="ja-JP"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代以上の高齢者</a:t>
            </a:r>
            <a:r>
              <a:rPr lang="ja-JP" altLang="en-US"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。その</a:t>
            </a:r>
            <a:r>
              <a:rPr lang="en-US"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25%</a:t>
            </a:r>
            <a:r>
              <a:rPr lang="ja-JP" altLang="en-US"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は</a:t>
            </a:r>
            <a:r>
              <a:rPr lang="ja-JP"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避難途中に亡くなった。</a:t>
            </a:r>
            <a:r>
              <a:rPr lang="ja-JP" altLang="en-US"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高齢者の</a:t>
            </a:r>
            <a:r>
              <a:rPr lang="ja-JP"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避難リスクは高い。</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震災関連の自殺者数は全体で</a:t>
            </a:r>
            <a:r>
              <a:rPr lang="en-US"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200</a:t>
            </a:r>
            <a:r>
              <a:rPr lang="ja-JP"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人を超え、そのうち半分以上が福島県民である。</a:t>
            </a:r>
            <a:endParaRPr lang="ja-JP" altLang="en-US"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32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震災関連死が震災直接死を上回っているのは福島県だけ。</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a:extLst>
              <a:ext uri="{FF2B5EF4-FFF2-40B4-BE49-F238E27FC236}">
                <a16:creationId xmlns:a16="http://schemas.microsoft.com/office/drawing/2014/main" id="{C26B14B0-6F76-4956-93D4-E5B6F8CE841D}"/>
              </a:ext>
            </a:extLst>
          </p:cNvPr>
          <p:cNvSpPr>
            <a:spLocks noGrp="1"/>
          </p:cNvSpPr>
          <p:nvPr>
            <p:ph type="sldNum" sz="quarter" idx="12"/>
          </p:nvPr>
        </p:nvSpPr>
        <p:spPr/>
        <p:txBody>
          <a:bodyPr/>
          <a:lstStyle/>
          <a:p>
            <a:fld id="{063F171A-38EA-4641-BBC5-E82CFCDCAE3C}" type="slidenum">
              <a:rPr kumimoji="1" lang="ja-JP" altLang="en-US" smtClean="0"/>
              <a:t>17</a:t>
            </a:fld>
            <a:endParaRPr kumimoji="1" lang="ja-JP" altLang="en-US"/>
          </a:p>
        </p:txBody>
      </p:sp>
    </p:spTree>
    <p:extLst>
      <p:ext uri="{BB962C8B-B14F-4D97-AF65-F5344CB8AC3E}">
        <p14:creationId xmlns:p14="http://schemas.microsoft.com/office/powerpoint/2010/main" val="196945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EC677-06A8-454A-92C9-CC65C9EC2FBC}"/>
              </a:ext>
            </a:extLst>
          </p:cNvPr>
          <p:cNvSpPr>
            <a:spLocks noGrp="1"/>
          </p:cNvSpPr>
          <p:nvPr>
            <p:ph type="title"/>
          </p:nvPr>
        </p:nvSpPr>
        <p:spPr>
          <a:solidFill>
            <a:srgbClr val="FFFF00"/>
          </a:solidFill>
        </p:spPr>
        <p:txBody>
          <a:bodyPr/>
          <a:lstStyle/>
          <a:p>
            <a:r>
              <a:rPr kumimoji="1" lang="ja-JP" altLang="en-US" b="1" dirty="0">
                <a:latin typeface="游明朝" panose="02020400000000000000" pitchFamily="18" charset="-128"/>
                <a:ea typeface="游明朝" panose="02020400000000000000" pitchFamily="18" charset="-128"/>
              </a:rPr>
              <a:t>震災関連自殺</a:t>
            </a:r>
          </a:p>
        </p:txBody>
      </p:sp>
      <p:sp>
        <p:nvSpPr>
          <p:cNvPr id="3" name="コンテンツ プレースホルダー 2">
            <a:extLst>
              <a:ext uri="{FF2B5EF4-FFF2-40B4-BE49-F238E27FC236}">
                <a16:creationId xmlns:a16="http://schemas.microsoft.com/office/drawing/2014/main" id="{BFCA20D5-E560-48E4-A9BB-6C24A23CD977}"/>
              </a:ext>
            </a:extLst>
          </p:cNvPr>
          <p:cNvSpPr>
            <a:spLocks noGrp="1"/>
          </p:cNvSpPr>
          <p:nvPr>
            <p:ph idx="1"/>
          </p:nvPr>
        </p:nvSpPr>
        <p:spPr/>
        <p:txBody>
          <a:bodyPr>
            <a:normAutofit/>
          </a:bodyPr>
          <a:lstStyle/>
          <a:p>
            <a:r>
              <a:rPr lang="en-US" altLang="ja-JP" sz="4000" b="0" i="0" dirty="0">
                <a:solidFill>
                  <a:srgbClr val="484848"/>
                </a:solidFill>
                <a:effectLst/>
                <a:latin typeface="游明朝" panose="02020400000000000000" pitchFamily="18" charset="-128"/>
                <a:ea typeface="游明朝" panose="02020400000000000000" pitchFamily="18" charset="-128"/>
              </a:rPr>
              <a:t>2020</a:t>
            </a:r>
            <a:r>
              <a:rPr lang="ja-JP" altLang="en-US" sz="4000" b="0" i="0" dirty="0">
                <a:solidFill>
                  <a:srgbClr val="484848"/>
                </a:solidFill>
                <a:effectLst/>
                <a:latin typeface="游明朝" panose="02020400000000000000" pitchFamily="18" charset="-128"/>
                <a:ea typeface="游明朝" panose="02020400000000000000" pitchFamily="18" charset="-128"/>
              </a:rPr>
              <a:t>年末までの約</a:t>
            </a:r>
            <a:r>
              <a:rPr lang="en-US" altLang="ja-JP" sz="4000" b="0" i="0" dirty="0">
                <a:solidFill>
                  <a:srgbClr val="484848"/>
                </a:solidFill>
                <a:effectLst/>
                <a:latin typeface="游明朝" panose="02020400000000000000" pitchFamily="18" charset="-128"/>
                <a:ea typeface="游明朝" panose="02020400000000000000" pitchFamily="18" charset="-128"/>
              </a:rPr>
              <a:t>10</a:t>
            </a:r>
            <a:r>
              <a:rPr lang="ja-JP" altLang="en-US" sz="4000" b="0" i="0" dirty="0">
                <a:solidFill>
                  <a:srgbClr val="484848"/>
                </a:solidFill>
                <a:effectLst/>
                <a:latin typeface="游明朝" panose="02020400000000000000" pitchFamily="18" charset="-128"/>
                <a:ea typeface="游明朝" panose="02020400000000000000" pitchFamily="18" charset="-128"/>
              </a:rPr>
              <a:t>年間で</a:t>
            </a:r>
            <a:r>
              <a:rPr lang="en-US" altLang="ja-JP" sz="4000" b="0" i="0" dirty="0">
                <a:solidFill>
                  <a:srgbClr val="484848"/>
                </a:solidFill>
                <a:effectLst/>
                <a:latin typeface="游明朝" panose="02020400000000000000" pitchFamily="18" charset="-128"/>
                <a:ea typeface="游明朝" panose="02020400000000000000" pitchFamily="18" charset="-128"/>
              </a:rPr>
              <a:t>240</a:t>
            </a:r>
            <a:r>
              <a:rPr lang="ja-JP" altLang="en-US" sz="4000" b="0" i="0" dirty="0">
                <a:solidFill>
                  <a:srgbClr val="484848"/>
                </a:solidFill>
                <a:effectLst/>
                <a:latin typeface="游明朝" panose="02020400000000000000" pitchFamily="18" charset="-128"/>
                <a:ea typeface="游明朝" panose="02020400000000000000" pitchFamily="18" charset="-128"/>
              </a:rPr>
              <a:t>人</a:t>
            </a:r>
            <a:r>
              <a:rPr lang="en-US" altLang="ja-JP" sz="4000" b="0" i="0" dirty="0">
                <a:solidFill>
                  <a:srgbClr val="484848"/>
                </a:solidFill>
                <a:effectLst/>
                <a:latin typeface="游明朝" panose="02020400000000000000" pitchFamily="18" charset="-128"/>
                <a:ea typeface="游明朝" panose="02020400000000000000" pitchFamily="18" charset="-128"/>
              </a:rPr>
              <a:t>(</a:t>
            </a:r>
            <a:r>
              <a:rPr lang="ja-JP" altLang="en-US" sz="4000" b="0" i="0" dirty="0">
                <a:solidFill>
                  <a:srgbClr val="484848"/>
                </a:solidFill>
                <a:effectLst/>
                <a:latin typeface="游明朝" panose="02020400000000000000" pitchFamily="18" charset="-128"/>
                <a:ea typeface="游明朝" panose="02020400000000000000" pitchFamily="18" charset="-128"/>
              </a:rPr>
              <a:t>厚労省</a:t>
            </a:r>
            <a:r>
              <a:rPr lang="en-US" altLang="ja-JP" sz="4000" b="0" i="0" dirty="0">
                <a:solidFill>
                  <a:srgbClr val="484848"/>
                </a:solidFill>
                <a:effectLst/>
                <a:latin typeface="游明朝" panose="02020400000000000000" pitchFamily="18" charset="-128"/>
                <a:ea typeface="游明朝" panose="02020400000000000000" pitchFamily="18" charset="-128"/>
              </a:rPr>
              <a:t>)</a:t>
            </a:r>
          </a:p>
          <a:p>
            <a:r>
              <a:rPr lang="ja-JP" altLang="en-US" sz="4000" dirty="0">
                <a:solidFill>
                  <a:srgbClr val="484848"/>
                </a:solidFill>
                <a:effectLst/>
                <a:latin typeface="游明朝" panose="02020400000000000000" pitchFamily="18" charset="-128"/>
                <a:ea typeface="游明朝" panose="02020400000000000000" pitchFamily="18" charset="-128"/>
              </a:rPr>
              <a:t>福島がその</a:t>
            </a:r>
            <a:r>
              <a:rPr lang="en-US" altLang="ja-JP" sz="4000" dirty="0">
                <a:solidFill>
                  <a:srgbClr val="484848"/>
                </a:solidFill>
                <a:effectLst/>
                <a:latin typeface="游明朝" panose="02020400000000000000" pitchFamily="18" charset="-128"/>
                <a:ea typeface="游明朝" panose="02020400000000000000" pitchFamily="18" charset="-128"/>
              </a:rPr>
              <a:t>49%(118</a:t>
            </a:r>
            <a:r>
              <a:rPr lang="ja-JP" altLang="en-US" sz="4000" dirty="0">
                <a:solidFill>
                  <a:srgbClr val="484848"/>
                </a:solidFill>
                <a:effectLst/>
                <a:latin typeface="游明朝" panose="02020400000000000000" pitchFamily="18" charset="-128"/>
                <a:ea typeface="游明朝" panose="02020400000000000000" pitchFamily="18" charset="-128"/>
              </a:rPr>
              <a:t>人</a:t>
            </a:r>
            <a:r>
              <a:rPr lang="en-US" altLang="ja-JP" sz="4000" dirty="0">
                <a:solidFill>
                  <a:srgbClr val="484848"/>
                </a:solidFill>
                <a:effectLst/>
                <a:latin typeface="游明朝" panose="02020400000000000000" pitchFamily="18" charset="-128"/>
                <a:ea typeface="游明朝" panose="02020400000000000000" pitchFamily="18" charset="-128"/>
              </a:rPr>
              <a:t>)</a:t>
            </a:r>
          </a:p>
          <a:p>
            <a:r>
              <a:rPr lang="ja-JP" altLang="en-US" sz="4000" dirty="0">
                <a:solidFill>
                  <a:srgbClr val="484848"/>
                </a:solidFill>
                <a:effectLst/>
                <a:latin typeface="游明朝" panose="02020400000000000000" pitchFamily="18" charset="-128"/>
                <a:ea typeface="游明朝" panose="02020400000000000000" pitchFamily="18" charset="-128"/>
              </a:rPr>
              <a:t>健康問題が</a:t>
            </a:r>
            <a:r>
              <a:rPr lang="en-US" altLang="ja-JP" sz="4000" dirty="0">
                <a:solidFill>
                  <a:srgbClr val="484848"/>
                </a:solidFill>
                <a:effectLst/>
                <a:latin typeface="游明朝" panose="02020400000000000000" pitchFamily="18" charset="-128"/>
                <a:ea typeface="游明朝" panose="02020400000000000000" pitchFamily="18" charset="-128"/>
              </a:rPr>
              <a:t>115</a:t>
            </a:r>
            <a:r>
              <a:rPr lang="ja-JP" altLang="en-US" sz="4000" dirty="0">
                <a:solidFill>
                  <a:srgbClr val="484848"/>
                </a:solidFill>
                <a:effectLst/>
                <a:latin typeface="游明朝" panose="02020400000000000000" pitchFamily="18" charset="-128"/>
                <a:ea typeface="游明朝" panose="02020400000000000000" pitchFamily="18" charset="-128"/>
              </a:rPr>
              <a:t>人で最も多く</a:t>
            </a:r>
            <a:endParaRPr lang="en-US" altLang="ja-JP" sz="4000" dirty="0">
              <a:solidFill>
                <a:srgbClr val="484848"/>
              </a:solidFill>
              <a:effectLst/>
              <a:latin typeface="游明朝" panose="02020400000000000000" pitchFamily="18" charset="-128"/>
              <a:ea typeface="游明朝" panose="02020400000000000000" pitchFamily="18" charset="-128"/>
            </a:endParaRPr>
          </a:p>
          <a:p>
            <a:pPr marL="0" indent="0">
              <a:buNone/>
            </a:pPr>
            <a:r>
              <a:rPr lang="en-US" altLang="ja-JP" sz="4000" dirty="0">
                <a:solidFill>
                  <a:srgbClr val="484848"/>
                </a:solidFill>
                <a:latin typeface="游明朝" panose="02020400000000000000" pitchFamily="18" charset="-128"/>
                <a:ea typeface="游明朝" panose="02020400000000000000" pitchFamily="18" charset="-128"/>
              </a:rPr>
              <a:t> </a:t>
            </a:r>
            <a:r>
              <a:rPr lang="ja-JP" altLang="en-US" sz="4000" dirty="0">
                <a:solidFill>
                  <a:srgbClr val="484848"/>
                </a:solidFill>
                <a:effectLst/>
                <a:latin typeface="游明朝" panose="02020400000000000000" pitchFamily="18" charset="-128"/>
                <a:ea typeface="游明朝" panose="02020400000000000000" pitchFamily="18" charset="-128"/>
              </a:rPr>
              <a:t>家庭問題は</a:t>
            </a:r>
            <a:r>
              <a:rPr lang="en-US" altLang="ja-JP" sz="4000" dirty="0">
                <a:solidFill>
                  <a:srgbClr val="484848"/>
                </a:solidFill>
                <a:effectLst/>
                <a:latin typeface="游明朝" panose="02020400000000000000" pitchFamily="18" charset="-128"/>
                <a:ea typeface="游明朝" panose="02020400000000000000" pitchFamily="18" charset="-128"/>
              </a:rPr>
              <a:t>52</a:t>
            </a:r>
            <a:r>
              <a:rPr lang="ja-JP" altLang="en-US" sz="4000" dirty="0">
                <a:solidFill>
                  <a:srgbClr val="484848"/>
                </a:solidFill>
                <a:effectLst/>
                <a:latin typeface="游明朝" panose="02020400000000000000" pitchFamily="18" charset="-128"/>
                <a:ea typeface="游明朝" panose="02020400000000000000" pitchFamily="18" charset="-128"/>
              </a:rPr>
              <a:t>人、経済・生活問題が</a:t>
            </a:r>
            <a:r>
              <a:rPr lang="en-US" altLang="ja-JP" sz="4000" dirty="0">
                <a:solidFill>
                  <a:srgbClr val="484848"/>
                </a:solidFill>
                <a:effectLst/>
                <a:latin typeface="游明朝" panose="02020400000000000000" pitchFamily="18" charset="-128"/>
                <a:ea typeface="游明朝" panose="02020400000000000000" pitchFamily="18" charset="-128"/>
              </a:rPr>
              <a:t>50</a:t>
            </a:r>
            <a:r>
              <a:rPr lang="ja-JP" altLang="en-US" sz="4000" dirty="0">
                <a:solidFill>
                  <a:srgbClr val="484848"/>
                </a:solidFill>
                <a:effectLst/>
                <a:latin typeface="游明朝" panose="02020400000000000000" pitchFamily="18" charset="-128"/>
                <a:ea typeface="游明朝" panose="02020400000000000000" pitchFamily="18" charset="-128"/>
              </a:rPr>
              <a:t>人だった。</a:t>
            </a:r>
            <a:endParaRPr lang="en-US" altLang="ja-JP" sz="4000" dirty="0">
              <a:solidFill>
                <a:srgbClr val="484848"/>
              </a:solidFill>
              <a:effectLst/>
              <a:latin typeface="游明朝" panose="02020400000000000000" pitchFamily="18" charset="-128"/>
              <a:ea typeface="游明朝" panose="02020400000000000000" pitchFamily="18" charset="-128"/>
            </a:endParaRPr>
          </a:p>
          <a:p>
            <a:pPr marL="0" indent="0">
              <a:buNone/>
            </a:pPr>
            <a:r>
              <a:rPr kumimoji="1" lang="ja-JP" altLang="en-US" sz="4000" dirty="0">
                <a:latin typeface="游明朝" panose="02020400000000000000" pitchFamily="18" charset="-128"/>
                <a:ea typeface="游明朝" panose="02020400000000000000" pitchFamily="18" charset="-128"/>
              </a:rPr>
              <a:t>　　　　　　　　　</a:t>
            </a:r>
            <a:r>
              <a:rPr kumimoji="1" lang="en-US" altLang="ja-JP" sz="4000" dirty="0">
                <a:latin typeface="游明朝" panose="02020400000000000000" pitchFamily="18" charset="-128"/>
                <a:ea typeface="游明朝" panose="02020400000000000000" pitchFamily="18" charset="-128"/>
              </a:rPr>
              <a:t>(</a:t>
            </a:r>
            <a:r>
              <a:rPr kumimoji="1" lang="ja-JP" altLang="en-US" sz="4000" dirty="0">
                <a:latin typeface="游明朝" panose="02020400000000000000" pitchFamily="18" charset="-128"/>
                <a:ea typeface="游明朝" panose="02020400000000000000" pitchFamily="18" charset="-128"/>
              </a:rPr>
              <a:t>毎日新聞</a:t>
            </a:r>
            <a:r>
              <a:rPr kumimoji="1" lang="en-US" altLang="ja-JP" sz="4000" dirty="0">
                <a:latin typeface="游明朝" panose="02020400000000000000" pitchFamily="18" charset="-128"/>
                <a:ea typeface="游明朝" panose="02020400000000000000" pitchFamily="18" charset="-128"/>
              </a:rPr>
              <a:t>2021.4.2)</a:t>
            </a:r>
            <a:endParaRPr kumimoji="1" lang="ja-JP" altLang="en-US" sz="4000" dirty="0">
              <a:latin typeface="游明朝" panose="02020400000000000000" pitchFamily="18" charset="-128"/>
              <a:ea typeface="游明朝" panose="02020400000000000000" pitchFamily="18" charset="-128"/>
            </a:endParaRPr>
          </a:p>
        </p:txBody>
      </p:sp>
      <p:sp>
        <p:nvSpPr>
          <p:cNvPr id="4" name="スライド番号プレースホルダー 3">
            <a:extLst>
              <a:ext uri="{FF2B5EF4-FFF2-40B4-BE49-F238E27FC236}">
                <a16:creationId xmlns:a16="http://schemas.microsoft.com/office/drawing/2014/main" id="{C919FA7E-8E04-4E55-8126-82DA25598023}"/>
              </a:ext>
            </a:extLst>
          </p:cNvPr>
          <p:cNvSpPr>
            <a:spLocks noGrp="1"/>
          </p:cNvSpPr>
          <p:nvPr>
            <p:ph type="sldNum" sz="quarter" idx="12"/>
          </p:nvPr>
        </p:nvSpPr>
        <p:spPr/>
        <p:txBody>
          <a:bodyPr/>
          <a:lstStyle/>
          <a:p>
            <a:fld id="{063F171A-38EA-4641-BBC5-E82CFCDCAE3C}" type="slidenum">
              <a:rPr kumimoji="1" lang="ja-JP" altLang="en-US" smtClean="0"/>
              <a:t>18</a:t>
            </a:fld>
            <a:endParaRPr kumimoji="1" lang="ja-JP" altLang="en-US"/>
          </a:p>
        </p:txBody>
      </p:sp>
    </p:spTree>
    <p:extLst>
      <p:ext uri="{BB962C8B-B14F-4D97-AF65-F5344CB8AC3E}">
        <p14:creationId xmlns:p14="http://schemas.microsoft.com/office/powerpoint/2010/main" val="8378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3FA4C3-78F7-41FD-91A7-3EBFEE7074A4}"/>
              </a:ext>
            </a:extLst>
          </p:cNvPr>
          <p:cNvSpPr>
            <a:spLocks noGrp="1"/>
          </p:cNvSpPr>
          <p:nvPr>
            <p:ph type="title"/>
          </p:nvPr>
        </p:nvSpPr>
        <p:spPr>
          <a:solidFill>
            <a:srgbClr val="FFFF00"/>
          </a:solidFill>
        </p:spPr>
        <p:txBody>
          <a:bodyPr>
            <a:normAutofit/>
          </a:bodyPr>
          <a:lstStyle/>
          <a:p>
            <a:r>
              <a:rPr lang="ja-JP" altLang="en-US" sz="4800" b="1" dirty="0">
                <a:latin typeface="游明朝" panose="02020400000000000000" pitchFamily="18" charset="-128"/>
                <a:ea typeface="游明朝" panose="02020400000000000000" pitchFamily="18" charset="-128"/>
              </a:rPr>
              <a:t>震災関連死と避難回数</a:t>
            </a:r>
            <a:r>
              <a:rPr lang="en-US" altLang="ja-JP" sz="4800" b="1">
                <a:latin typeface="游明朝" panose="02020400000000000000" pitchFamily="18" charset="-128"/>
                <a:ea typeface="游明朝" panose="02020400000000000000" pitchFamily="18" charset="-128"/>
              </a:rPr>
              <a:t>(NHK.2021)</a:t>
            </a:r>
            <a:endParaRPr lang="ja-JP" altLang="en-US" sz="4800" b="1" dirty="0">
              <a:latin typeface="游明朝" panose="02020400000000000000" pitchFamily="18" charset="-128"/>
              <a:ea typeface="游明朝" panose="02020400000000000000" pitchFamily="18" charset="-128"/>
            </a:endParaRPr>
          </a:p>
        </p:txBody>
      </p:sp>
      <p:sp>
        <p:nvSpPr>
          <p:cNvPr id="4" name="コンテンツ プレースホルダー 3">
            <a:extLst>
              <a:ext uri="{FF2B5EF4-FFF2-40B4-BE49-F238E27FC236}">
                <a16:creationId xmlns:a16="http://schemas.microsoft.com/office/drawing/2014/main" id="{24A9E5FD-C973-4F9F-9A9F-11F76CF36E0A}"/>
              </a:ext>
            </a:extLst>
          </p:cNvPr>
          <p:cNvSpPr>
            <a:spLocks noGrp="1"/>
          </p:cNvSpPr>
          <p:nvPr>
            <p:ph idx="1"/>
          </p:nvPr>
        </p:nvSpPr>
        <p:spPr/>
        <p:txBody>
          <a:bodyPr>
            <a:normAutofit/>
          </a:bodyPr>
          <a:lstStyle/>
          <a:p>
            <a:r>
              <a:rPr lang="ja-JP" altLang="en-US" sz="4000" dirty="0">
                <a:latin typeface="游明朝" panose="02020400000000000000" pitchFamily="18" charset="-128"/>
                <a:ea typeface="游明朝" panose="02020400000000000000" pitchFamily="18" charset="-128"/>
              </a:rPr>
              <a:t>福島の震災関連死</a:t>
            </a:r>
            <a:r>
              <a:rPr lang="en-US" altLang="ja-JP" sz="4000" dirty="0">
                <a:latin typeface="游明朝" panose="02020400000000000000" pitchFamily="18" charset="-128"/>
                <a:ea typeface="游明朝" panose="02020400000000000000" pitchFamily="18" charset="-128"/>
              </a:rPr>
              <a:t>95</a:t>
            </a:r>
            <a:r>
              <a:rPr lang="ja-JP" altLang="en-US" sz="4000" dirty="0">
                <a:latin typeface="游明朝" panose="02020400000000000000" pitchFamily="18" charset="-128"/>
                <a:ea typeface="游明朝" panose="02020400000000000000" pitchFamily="18" charset="-128"/>
              </a:rPr>
              <a:t>名の避難回数は</a:t>
            </a:r>
            <a:r>
              <a:rPr lang="en-US" altLang="ja-JP" sz="4000" dirty="0">
                <a:latin typeface="游明朝" panose="02020400000000000000" pitchFamily="18" charset="-128"/>
                <a:ea typeface="游明朝" panose="02020400000000000000" pitchFamily="18" charset="-128"/>
              </a:rPr>
              <a:t>6.7</a:t>
            </a:r>
            <a:r>
              <a:rPr lang="ja-JP" altLang="en-US" sz="4000" dirty="0">
                <a:latin typeface="游明朝" panose="02020400000000000000" pitchFamily="18" charset="-128"/>
                <a:ea typeface="游明朝" panose="02020400000000000000" pitchFamily="18" charset="-128"/>
              </a:rPr>
              <a:t>回</a:t>
            </a:r>
          </a:p>
          <a:p>
            <a:r>
              <a:rPr lang="ja-JP" altLang="en-US" sz="4000" dirty="0">
                <a:latin typeface="游明朝" panose="02020400000000000000" pitchFamily="18" charset="-128"/>
                <a:ea typeface="游明朝" panose="02020400000000000000" pitchFamily="18" charset="-128"/>
              </a:rPr>
              <a:t>宮城・岩手の被災者の避難回数は</a:t>
            </a:r>
            <a:r>
              <a:rPr lang="en-US" altLang="ja-JP" sz="4000" dirty="0">
                <a:latin typeface="游明朝" panose="02020400000000000000" pitchFamily="18" charset="-128"/>
                <a:ea typeface="游明朝" panose="02020400000000000000" pitchFamily="18" charset="-128"/>
              </a:rPr>
              <a:t>2.7</a:t>
            </a:r>
            <a:r>
              <a:rPr lang="ja-JP" altLang="en-US" sz="4000" dirty="0">
                <a:latin typeface="游明朝" panose="02020400000000000000" pitchFamily="18" charset="-128"/>
                <a:ea typeface="游明朝" panose="02020400000000000000" pitchFamily="18" charset="-128"/>
              </a:rPr>
              <a:t>回</a:t>
            </a:r>
            <a:endParaRPr lang="en-US" altLang="ja-JP" sz="4000" dirty="0">
              <a:latin typeface="游明朝" panose="02020400000000000000" pitchFamily="18" charset="-128"/>
              <a:ea typeface="游明朝" panose="02020400000000000000" pitchFamily="18" charset="-128"/>
            </a:endParaRPr>
          </a:p>
          <a:p>
            <a:endParaRPr lang="ja-JP" altLang="en-US" sz="4000" dirty="0">
              <a:latin typeface="游明朝" panose="02020400000000000000" pitchFamily="18" charset="-128"/>
              <a:ea typeface="游明朝" panose="02020400000000000000" pitchFamily="18" charset="-128"/>
            </a:endParaRPr>
          </a:p>
          <a:p>
            <a:pPr marL="0" indent="0">
              <a:buNone/>
            </a:pPr>
            <a:r>
              <a:rPr lang="ja-JP" altLang="en-US" sz="4000" dirty="0">
                <a:latin typeface="游明朝" panose="02020400000000000000" pitchFamily="18" charset="-128"/>
                <a:ea typeface="游明朝" panose="02020400000000000000" pitchFamily="18" charset="-128"/>
              </a:rPr>
              <a:t>・・</a:t>
            </a:r>
            <a:r>
              <a:rPr lang="en-US" altLang="ja-JP" sz="4000" dirty="0">
                <a:latin typeface="游明朝" panose="02020400000000000000" pitchFamily="18" charset="-128"/>
                <a:ea typeface="游明朝" panose="02020400000000000000" pitchFamily="18" charset="-128"/>
              </a:rPr>
              <a:t>4</a:t>
            </a:r>
            <a:r>
              <a:rPr lang="ja-JP" altLang="en-US" sz="4000" dirty="0">
                <a:latin typeface="游明朝" panose="02020400000000000000" pitchFamily="18" charset="-128"/>
                <a:ea typeface="游明朝" panose="02020400000000000000" pitchFamily="18" charset="-128"/>
              </a:rPr>
              <a:t>回以上で精神健康悪化</a:t>
            </a:r>
            <a:r>
              <a:rPr lang="en-US" altLang="ja-JP" sz="4000" dirty="0">
                <a:latin typeface="游明朝" panose="02020400000000000000" pitchFamily="18" charset="-128"/>
                <a:ea typeface="游明朝" panose="02020400000000000000" pitchFamily="18" charset="-128"/>
              </a:rPr>
              <a:t>(</a:t>
            </a:r>
            <a:r>
              <a:rPr lang="ja-JP" altLang="en-US" sz="4000" dirty="0">
                <a:latin typeface="游明朝" panose="02020400000000000000" pitchFamily="18" charset="-128"/>
                <a:ea typeface="游明朝" panose="02020400000000000000" pitchFamily="18" charset="-128"/>
              </a:rPr>
              <a:t>太田保之</a:t>
            </a:r>
            <a:r>
              <a:rPr lang="en-US" altLang="ja-JP" sz="4000" dirty="0">
                <a:latin typeface="游明朝" panose="02020400000000000000" pitchFamily="18" charset="-128"/>
                <a:ea typeface="游明朝" panose="02020400000000000000" pitchFamily="18" charset="-128"/>
              </a:rPr>
              <a:t>)</a:t>
            </a:r>
            <a:endParaRPr lang="ja-JP" altLang="en-US" sz="4000" dirty="0"/>
          </a:p>
        </p:txBody>
      </p:sp>
      <p:sp>
        <p:nvSpPr>
          <p:cNvPr id="2" name="スライド番号プレースホルダー 1">
            <a:extLst>
              <a:ext uri="{FF2B5EF4-FFF2-40B4-BE49-F238E27FC236}">
                <a16:creationId xmlns:a16="http://schemas.microsoft.com/office/drawing/2014/main" id="{17EC5EAB-19D6-4528-9E27-B9113169ADFE}"/>
              </a:ext>
            </a:extLst>
          </p:cNvPr>
          <p:cNvSpPr>
            <a:spLocks noGrp="1"/>
          </p:cNvSpPr>
          <p:nvPr>
            <p:ph type="sldNum" sz="quarter" idx="12"/>
          </p:nvPr>
        </p:nvSpPr>
        <p:spPr/>
        <p:txBody>
          <a:bodyPr/>
          <a:lstStyle/>
          <a:p>
            <a:fld id="{063F171A-38EA-4641-BBC5-E82CFCDCAE3C}" type="slidenum">
              <a:rPr kumimoji="1" lang="ja-JP" altLang="en-US" smtClean="0"/>
              <a:t>19</a:t>
            </a:fld>
            <a:endParaRPr kumimoji="1" lang="ja-JP" altLang="en-US"/>
          </a:p>
        </p:txBody>
      </p:sp>
    </p:spTree>
    <p:extLst>
      <p:ext uri="{BB962C8B-B14F-4D97-AF65-F5344CB8AC3E}">
        <p14:creationId xmlns:p14="http://schemas.microsoft.com/office/powerpoint/2010/main" val="313931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632FF6-115B-4519-8A93-FB6A69410871}"/>
              </a:ext>
            </a:extLst>
          </p:cNvPr>
          <p:cNvSpPr>
            <a:spLocks noGrp="1"/>
          </p:cNvSpPr>
          <p:nvPr>
            <p:ph type="title"/>
          </p:nvPr>
        </p:nvSpPr>
        <p:spPr>
          <a:solidFill>
            <a:srgbClr val="FFFF00"/>
          </a:solidFill>
        </p:spPr>
        <p:txBody>
          <a:bodyPr/>
          <a:lstStyle/>
          <a:p>
            <a:r>
              <a:rPr lang="ja-JP" altLang="en-US" b="1" dirty="0">
                <a:latin typeface="游明朝" panose="02020400000000000000" pitchFamily="18" charset="-128"/>
                <a:ea typeface="游明朝" panose="02020400000000000000" pitchFamily="18" charset="-128"/>
              </a:rPr>
              <a:t>いま天明以来の危機</a:t>
            </a:r>
            <a:r>
              <a:rPr lang="en-US" altLang="ja-JP" b="1" dirty="0">
                <a:latin typeface="游明朝" panose="02020400000000000000" pitchFamily="18" charset="-128"/>
                <a:ea typeface="游明朝" panose="02020400000000000000" pitchFamily="18" charset="-128"/>
              </a:rPr>
              <a:t>(</a:t>
            </a:r>
            <a:r>
              <a:rPr lang="ja-JP" altLang="en-US" sz="3600" b="1" dirty="0">
                <a:latin typeface="游明朝" panose="02020400000000000000" pitchFamily="18" charset="-128"/>
                <a:ea typeface="游明朝" panose="02020400000000000000" pitchFamily="18" charset="-128"/>
              </a:rPr>
              <a:t>市長エッセイ</a:t>
            </a:r>
            <a:r>
              <a:rPr lang="en-US" altLang="ja-JP" sz="3600" b="1" dirty="0">
                <a:latin typeface="游明朝" panose="02020400000000000000" pitchFamily="18" charset="-128"/>
                <a:ea typeface="游明朝" panose="02020400000000000000" pitchFamily="18" charset="-128"/>
              </a:rPr>
              <a:t>2012</a:t>
            </a:r>
            <a:r>
              <a:rPr lang="en-US" altLang="ja-JP" b="1" dirty="0">
                <a:latin typeface="游明朝" panose="02020400000000000000" pitchFamily="18" charset="-128"/>
                <a:ea typeface="游明朝" panose="02020400000000000000" pitchFamily="18" charset="-128"/>
              </a:rPr>
              <a:t>)</a:t>
            </a:r>
            <a:endParaRPr kumimoji="1" lang="ja-JP" altLang="en-US" b="1" dirty="0">
              <a:latin typeface="游明朝" panose="02020400000000000000" pitchFamily="18" charset="-128"/>
              <a:ea typeface="游明朝" panose="02020400000000000000" pitchFamily="18" charset="-128"/>
            </a:endParaRPr>
          </a:p>
        </p:txBody>
      </p:sp>
      <p:sp>
        <p:nvSpPr>
          <p:cNvPr id="3" name="コンテンツ プレースホルダー 2">
            <a:extLst>
              <a:ext uri="{FF2B5EF4-FFF2-40B4-BE49-F238E27FC236}">
                <a16:creationId xmlns:a16="http://schemas.microsoft.com/office/drawing/2014/main" id="{5F25A208-CE58-46DC-B521-B2449086D11F}"/>
              </a:ext>
            </a:extLst>
          </p:cNvPr>
          <p:cNvSpPr>
            <a:spLocks noGrp="1"/>
          </p:cNvSpPr>
          <p:nvPr>
            <p:ph idx="1"/>
          </p:nvPr>
        </p:nvSpPr>
        <p:spPr>
          <a:xfrm>
            <a:off x="838200" y="1825625"/>
            <a:ext cx="10515600" cy="4667250"/>
          </a:xfrm>
        </p:spPr>
        <p:txBody>
          <a:bodyPr>
            <a:normAutofit lnSpcReduction="10000"/>
          </a:bodyPr>
          <a:lstStyle/>
          <a:p>
            <a:pPr marL="0" indent="0">
              <a:buNone/>
            </a:pPr>
            <a:r>
              <a:rPr lang="ja-JP" altLang="en-US" kern="0" dirty="0">
                <a:solidFill>
                  <a:srgbClr val="666666"/>
                </a:solidFill>
                <a:latin typeface="游明朝" panose="02020400000000000000" pitchFamily="18" charset="-128"/>
                <a:ea typeface="游明朝" panose="02020400000000000000" pitchFamily="18" charset="-128"/>
                <a:cs typeface="ＭＳ Ｐゴシック" panose="020B0600070205080204" pitchFamily="50" charset="-128"/>
              </a:rPr>
              <a:t>・</a:t>
            </a:r>
            <a:r>
              <a:rPr lang="ja-JP"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相馬藩にとっては少なくとも二度の存続の危機があった。</a:t>
            </a:r>
            <a:r>
              <a:rPr lang="ja-JP" altLang="en-US"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一つ</a:t>
            </a:r>
            <a:r>
              <a:rPr lang="ja-JP"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は伊達政宗の来襲、もう</a:t>
            </a:r>
            <a:r>
              <a:rPr lang="ja-JP" altLang="en-US"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一つ</a:t>
            </a:r>
            <a:r>
              <a:rPr lang="ja-JP"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は天明の大飢饉である。</a:t>
            </a:r>
            <a:endParaRPr lang="en-US"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endParaRPr>
          </a:p>
          <a:p>
            <a:r>
              <a:rPr lang="ja-JP"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今、旧相馬藩領内は天明以来の危機。放射能汚染により居住禁止を仕置され、避難を余議なくされている住民の数は</a:t>
            </a:r>
            <a:r>
              <a:rPr lang="en-US"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10 </a:t>
            </a:r>
            <a:r>
              <a:rPr lang="ja-JP"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万人</a:t>
            </a:r>
            <a:r>
              <a:rPr lang="ja-JP" altLang="en-US"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a:t>
            </a:r>
            <a:r>
              <a:rPr lang="ja-JP"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多くが帰還を望むものの現実は厳しい。</a:t>
            </a:r>
            <a:endParaRPr lang="en-US"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endParaRPr>
          </a:p>
          <a:p>
            <a:r>
              <a:rPr lang="ja-JP"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放射能物質の除去は方法論さえ</a:t>
            </a:r>
            <a:r>
              <a:rPr lang="ja-JP" altLang="en-US"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分からない。</a:t>
            </a:r>
          </a:p>
          <a:p>
            <a:r>
              <a:rPr lang="ja-JP" altLang="ja-JP" sz="3200" kern="0" dirty="0">
                <a:solidFill>
                  <a:srgbClr val="666666"/>
                </a:solidFill>
                <a:effectLst/>
                <a:latin typeface="游明朝" panose="02020400000000000000" pitchFamily="18" charset="-128"/>
                <a:ea typeface="游明朝" panose="02020400000000000000" pitchFamily="18" charset="-128"/>
                <a:cs typeface="ＭＳ Ｐゴシック" panose="020B0600070205080204" pitchFamily="50" charset="-128"/>
              </a:rPr>
              <a:t>しかし住民が 希望を失っては、この地方の再生は望むべくもないのだ</a:t>
            </a:r>
            <a:r>
              <a:rPr lang="ja-JP" altLang="ja-JP" sz="3200" b="1"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3963890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B189F9B-6C2A-46D6-BE4C-C03B64A8AFAA}"/>
              </a:ext>
            </a:extLst>
          </p:cNvPr>
          <p:cNvSpPr>
            <a:spLocks noGrp="1"/>
          </p:cNvSpPr>
          <p:nvPr>
            <p:ph type="title"/>
          </p:nvPr>
        </p:nvSpPr>
        <p:spPr>
          <a:solidFill>
            <a:srgbClr val="FFFF00"/>
          </a:solidFill>
        </p:spPr>
        <p:txBody>
          <a:bodyPr>
            <a:normAutofit/>
          </a:bodyPr>
          <a:lstStyle/>
          <a:p>
            <a:r>
              <a:rPr lang="ja-JP" altLang="en-US" sz="4800" b="1" dirty="0">
                <a:latin typeface="游明朝" panose="02020400000000000000" pitchFamily="18" charset="-128"/>
                <a:ea typeface="游明朝" panose="02020400000000000000" pitchFamily="18" charset="-128"/>
              </a:rPr>
              <a:t>原発事故の恐怖体験と</a:t>
            </a:r>
            <a:r>
              <a:rPr lang="en-US" altLang="ja-JP" sz="4800" b="1" dirty="0">
                <a:latin typeface="游明朝" panose="02020400000000000000" pitchFamily="18" charset="-128"/>
                <a:ea typeface="游明朝" panose="02020400000000000000" pitchFamily="18" charset="-128"/>
              </a:rPr>
              <a:t>PTSD</a:t>
            </a:r>
            <a:endParaRPr lang="ja-JP" altLang="en-US" sz="4800" b="1" dirty="0">
              <a:latin typeface="游明朝" panose="02020400000000000000" pitchFamily="18" charset="-128"/>
              <a:ea typeface="游明朝" panose="02020400000000000000" pitchFamily="18" charset="-128"/>
            </a:endParaRPr>
          </a:p>
        </p:txBody>
      </p:sp>
      <p:sp>
        <p:nvSpPr>
          <p:cNvPr id="6" name="コンテンツ プレースホルダー 5">
            <a:extLst>
              <a:ext uri="{FF2B5EF4-FFF2-40B4-BE49-F238E27FC236}">
                <a16:creationId xmlns:a16="http://schemas.microsoft.com/office/drawing/2014/main" id="{6545E553-C78E-4DAF-A436-2B88F4E3624E}"/>
              </a:ext>
            </a:extLst>
          </p:cNvPr>
          <p:cNvSpPr>
            <a:spLocks noGrp="1"/>
          </p:cNvSpPr>
          <p:nvPr>
            <p:ph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323620BA-6EEC-4D5A-AD4C-472C5997A77C}"/>
              </a:ext>
            </a:extLst>
          </p:cNvPr>
          <p:cNvSpPr>
            <a:spLocks noGrp="1"/>
          </p:cNvSpPr>
          <p:nvPr>
            <p:ph type="sldNum" sz="quarter" idx="12"/>
          </p:nvPr>
        </p:nvSpPr>
        <p:spPr/>
        <p:txBody>
          <a:bodyPr/>
          <a:lstStyle/>
          <a:p>
            <a:fld id="{063F171A-38EA-4641-BBC5-E82CFCDCAE3C}" type="slidenum">
              <a:rPr kumimoji="1" lang="ja-JP" altLang="en-US" smtClean="0"/>
              <a:t>20</a:t>
            </a:fld>
            <a:endParaRPr kumimoji="1" lang="ja-JP" altLang="en-US"/>
          </a:p>
        </p:txBody>
      </p:sp>
    </p:spTree>
    <p:extLst>
      <p:ext uri="{BB962C8B-B14F-4D97-AF65-F5344CB8AC3E}">
        <p14:creationId xmlns:p14="http://schemas.microsoft.com/office/powerpoint/2010/main" val="2613290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0AB796-28A7-4719-B75C-B10397198C96}"/>
              </a:ext>
            </a:extLst>
          </p:cNvPr>
          <p:cNvSpPr>
            <a:spLocks noGrp="1"/>
          </p:cNvSpPr>
          <p:nvPr>
            <p:ph type="title"/>
          </p:nvPr>
        </p:nvSpPr>
        <p:spPr>
          <a:solidFill>
            <a:srgbClr val="FFFF00"/>
          </a:solidFill>
        </p:spPr>
        <p:txBody>
          <a:bodyPr>
            <a:normAutofit/>
          </a:bodyPr>
          <a:lstStyle/>
          <a:p>
            <a:r>
              <a:rPr lang="ja-JP" altLang="ja-JP" sz="2800" b="1" kern="0" dirty="0">
                <a:solidFill>
                  <a:srgbClr val="000000"/>
                </a:solidFill>
                <a:effectLst/>
                <a:latin typeface="游明朝" panose="02020400000000000000" pitchFamily="18" charset="-128"/>
                <a:ea typeface="游明朝" panose="02020400000000000000" pitchFamily="18" charset="-128"/>
                <a:cs typeface="TPMinchoPr5-W6"/>
              </a:rPr>
              <a:t>原発事故避難者においてＰＴＳＤハイリスク（ＩＥＳ</a:t>
            </a:r>
            <a:r>
              <a:rPr lang="en-US" altLang="ja-JP" sz="2800" b="1" kern="0" dirty="0">
                <a:solidFill>
                  <a:srgbClr val="000000"/>
                </a:solidFill>
                <a:effectLst/>
                <a:latin typeface="游明朝" panose="02020400000000000000" pitchFamily="18" charset="-128"/>
                <a:ea typeface="游明朝" panose="02020400000000000000" pitchFamily="18" charset="-128"/>
                <a:cs typeface="TPMinchoPr5-W6"/>
              </a:rPr>
              <a:t> -</a:t>
            </a:r>
            <a:r>
              <a:rPr lang="ja-JP" altLang="ja-JP" sz="2800" b="1" kern="0" dirty="0">
                <a:solidFill>
                  <a:srgbClr val="000000"/>
                </a:solidFill>
                <a:effectLst/>
                <a:latin typeface="游明朝" panose="02020400000000000000" pitchFamily="18" charset="-128"/>
                <a:ea typeface="游明朝" panose="02020400000000000000" pitchFamily="18" charset="-128"/>
                <a:cs typeface="TPMinchoPr5-W6"/>
              </a:rPr>
              <a:t>Ｒが</a:t>
            </a:r>
            <a:r>
              <a:rPr lang="en-US" altLang="ja-JP" sz="2800" b="1" kern="0" dirty="0">
                <a:solidFill>
                  <a:srgbClr val="000000"/>
                </a:solidFill>
                <a:effectLst/>
                <a:latin typeface="游明朝" panose="02020400000000000000" pitchFamily="18" charset="-128"/>
                <a:ea typeface="游明朝" panose="02020400000000000000" pitchFamily="18" charset="-128"/>
                <a:cs typeface="TPMinchoPr5-W6"/>
              </a:rPr>
              <a:t>25</a:t>
            </a:r>
            <a:r>
              <a:rPr lang="ja-JP" altLang="ja-JP" sz="2800" b="1" kern="0" dirty="0">
                <a:solidFill>
                  <a:srgbClr val="000000"/>
                </a:solidFill>
                <a:effectLst/>
                <a:latin typeface="游明朝" panose="02020400000000000000" pitchFamily="18" charset="-128"/>
                <a:ea typeface="游明朝" panose="02020400000000000000" pitchFamily="18" charset="-128"/>
                <a:cs typeface="TPMinchoPr5-W6"/>
              </a:rPr>
              <a:t>点以上）の要因</a:t>
            </a:r>
            <a:r>
              <a:rPr lang="en-US" altLang="ja-JP" sz="2800" b="1" kern="0" dirty="0">
                <a:solidFill>
                  <a:srgbClr val="000000"/>
                </a:solidFill>
                <a:effectLst/>
                <a:latin typeface="游明朝" panose="02020400000000000000" pitchFamily="18" charset="-128"/>
                <a:ea typeface="游明朝" panose="02020400000000000000" pitchFamily="18" charset="-128"/>
                <a:cs typeface="TPMinchoPr5-W6"/>
              </a:rPr>
              <a:t>(</a:t>
            </a:r>
            <a:r>
              <a:rPr lang="ja-JP" altLang="ja-JP" sz="2800" b="1" kern="0" dirty="0">
                <a:solidFill>
                  <a:srgbClr val="000000"/>
                </a:solidFill>
                <a:effectLst/>
                <a:latin typeface="游明朝" panose="02020400000000000000" pitchFamily="18" charset="-128"/>
                <a:ea typeface="游明朝" panose="02020400000000000000" pitchFamily="18" charset="-128"/>
                <a:cs typeface="TPMinchoPr5-W6"/>
              </a:rPr>
              <a:t>辻内琢也</a:t>
            </a:r>
            <a:r>
              <a:rPr lang="en-US" altLang="ja-JP" sz="2800" b="1" kern="0" dirty="0">
                <a:solidFill>
                  <a:srgbClr val="000000"/>
                </a:solidFill>
                <a:effectLst/>
                <a:latin typeface="游明朝" panose="02020400000000000000" pitchFamily="18" charset="-128"/>
                <a:ea typeface="游明朝" panose="02020400000000000000" pitchFamily="18" charset="-128"/>
                <a:cs typeface="TPMinchoPr5-W6"/>
              </a:rPr>
              <a:t>)</a:t>
            </a:r>
            <a:br>
              <a:rPr lang="en-US" altLang="ja-JP" sz="2800" b="1" kern="0" dirty="0">
                <a:solidFill>
                  <a:srgbClr val="000000"/>
                </a:solidFill>
                <a:effectLst/>
                <a:latin typeface="游明朝" panose="02020400000000000000" pitchFamily="18" charset="-128"/>
                <a:ea typeface="游明朝" panose="02020400000000000000" pitchFamily="18" charset="-128"/>
                <a:cs typeface="TPMinchoPr5-W6"/>
              </a:rPr>
            </a:br>
            <a:endParaRPr kumimoji="1" lang="ja-JP" altLang="en-US" sz="2800" b="1" dirty="0"/>
          </a:p>
        </p:txBody>
      </p:sp>
      <p:sp>
        <p:nvSpPr>
          <p:cNvPr id="3" name="コンテンツ プレースホルダー 2">
            <a:extLst>
              <a:ext uri="{FF2B5EF4-FFF2-40B4-BE49-F238E27FC236}">
                <a16:creationId xmlns:a16="http://schemas.microsoft.com/office/drawing/2014/main" id="{194D3484-1226-47C8-9DD2-95FB847CB3BE}"/>
              </a:ext>
            </a:extLst>
          </p:cNvPr>
          <p:cNvSpPr>
            <a:spLocks noGrp="1"/>
          </p:cNvSpPr>
          <p:nvPr>
            <p:ph idx="1"/>
          </p:nvPr>
        </p:nvSpPr>
        <p:spPr>
          <a:xfrm>
            <a:off x="838200" y="1825625"/>
            <a:ext cx="10515600" cy="4667250"/>
          </a:xfrm>
        </p:spPr>
        <p:txBody>
          <a:bodyPr>
            <a:normAutofit/>
          </a:bodyPr>
          <a:lstStyle/>
          <a:p>
            <a:pPr algn="l"/>
            <a:r>
              <a:rPr lang="ja-JP" altLang="ja-JP" sz="3200" b="1" kern="0" dirty="0">
                <a:solidFill>
                  <a:srgbClr val="FF0000"/>
                </a:solidFill>
                <a:effectLst/>
                <a:latin typeface="游明朝" panose="02020400000000000000" pitchFamily="18" charset="-128"/>
                <a:ea typeface="游明朝" panose="02020400000000000000" pitchFamily="18" charset="-128"/>
                <a:cs typeface="TPMinchoPr5-W6"/>
              </a:rPr>
              <a:t>原発事故</a:t>
            </a:r>
            <a:r>
              <a:rPr lang="ja-JP" altLang="en-US" sz="3200" b="1" kern="0" dirty="0">
                <a:solidFill>
                  <a:srgbClr val="FF0000"/>
                </a:solidFill>
                <a:effectLst/>
                <a:latin typeface="游明朝" panose="02020400000000000000" pitchFamily="18" charset="-128"/>
                <a:ea typeface="游明朝" panose="02020400000000000000" pitchFamily="18" charset="-128"/>
                <a:cs typeface="TPMinchoPr5-W6"/>
              </a:rPr>
              <a:t>後</a:t>
            </a:r>
            <a:r>
              <a:rPr lang="ja-JP" altLang="ja-JP" sz="3200" b="1" kern="0" dirty="0">
                <a:solidFill>
                  <a:srgbClr val="FF0000"/>
                </a:solidFill>
                <a:effectLst/>
                <a:latin typeface="游明朝" panose="02020400000000000000" pitchFamily="18" charset="-128"/>
                <a:ea typeface="游明朝" panose="02020400000000000000" pitchFamily="18" charset="-128"/>
                <a:cs typeface="TPMinchoPr5-W6"/>
              </a:rPr>
              <a:t>一週間</a:t>
            </a:r>
            <a:r>
              <a:rPr lang="ja-JP" altLang="en-US" sz="3200" b="1" kern="0" dirty="0">
                <a:solidFill>
                  <a:srgbClr val="FF0000"/>
                </a:solidFill>
                <a:effectLst/>
                <a:latin typeface="游明朝" panose="02020400000000000000" pitchFamily="18" charset="-128"/>
                <a:ea typeface="游明朝" panose="02020400000000000000" pitchFamily="18" charset="-128"/>
                <a:cs typeface="TPMinchoPr5-W6"/>
              </a:rPr>
              <a:t>に</a:t>
            </a:r>
            <a:r>
              <a:rPr lang="ja-JP" altLang="ja-JP" sz="3200" b="1" kern="0" dirty="0">
                <a:solidFill>
                  <a:srgbClr val="FF0000"/>
                </a:solidFill>
                <a:effectLst/>
                <a:latin typeface="游明朝" panose="02020400000000000000" pitchFamily="18" charset="-128"/>
                <a:ea typeface="游明朝" panose="02020400000000000000" pitchFamily="18" charset="-128"/>
                <a:cs typeface="TPMinchoPr5-W6"/>
              </a:rPr>
              <a:t>死の恐怖</a:t>
            </a:r>
            <a:r>
              <a:rPr lang="ja-JP" altLang="ja-JP" sz="3200" kern="0" dirty="0">
                <a:effectLst/>
                <a:latin typeface="游明朝" panose="02020400000000000000" pitchFamily="18" charset="-128"/>
                <a:ea typeface="游明朝" panose="02020400000000000000" pitchFamily="18" charset="-128"/>
                <a:cs typeface="TPMinchoPr5-W6"/>
              </a:rPr>
              <a:t>を感じた（</a:t>
            </a:r>
            <a:r>
              <a:rPr lang="en-US" altLang="ja-JP" sz="3200" kern="0" dirty="0">
                <a:effectLst/>
                <a:latin typeface="游明朝" panose="02020400000000000000" pitchFamily="18" charset="-128"/>
                <a:ea typeface="游明朝" panose="02020400000000000000" pitchFamily="18" charset="-128"/>
                <a:cs typeface="TPMinchoPr5-W6"/>
              </a:rPr>
              <a:t>2</a:t>
            </a:r>
            <a:r>
              <a:rPr lang="ja-JP" altLang="en-US" sz="3200" kern="0" dirty="0">
                <a:effectLst/>
                <a:latin typeface="游明朝" panose="02020400000000000000" pitchFamily="18" charset="-128"/>
                <a:ea typeface="游明朝" panose="02020400000000000000" pitchFamily="18" charset="-128"/>
                <a:cs typeface="TPMinchoPr5-W6"/>
              </a:rPr>
              <a:t>倍</a:t>
            </a:r>
            <a:r>
              <a:rPr lang="ja-JP" altLang="ja-JP" sz="3200" kern="0" dirty="0">
                <a:effectLst/>
                <a:latin typeface="游明朝" panose="02020400000000000000" pitchFamily="18" charset="-128"/>
                <a:ea typeface="游明朝" panose="02020400000000000000" pitchFamily="18" charset="-128"/>
                <a:cs typeface="TPMinchoPr5-W6"/>
              </a:rPr>
              <a:t>）</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3200" kern="0" dirty="0">
                <a:effectLst/>
                <a:latin typeface="游明朝" panose="02020400000000000000" pitchFamily="18" charset="-128"/>
                <a:ea typeface="游明朝" panose="02020400000000000000" pitchFamily="18" charset="-128"/>
                <a:cs typeface="TPMinchoPr5-W6"/>
              </a:rPr>
              <a:t>故郷を失ってつらいと感じている（</a:t>
            </a:r>
            <a:r>
              <a:rPr lang="en-US" altLang="ja-JP" sz="3200" kern="0" dirty="0">
                <a:effectLst/>
                <a:latin typeface="游明朝" panose="02020400000000000000" pitchFamily="18" charset="-128"/>
                <a:ea typeface="游明朝" panose="02020400000000000000" pitchFamily="18" charset="-128"/>
                <a:cs typeface="TPMinchoPr5-W6"/>
              </a:rPr>
              <a:t>2.0</a:t>
            </a:r>
            <a:r>
              <a:rPr lang="ja-JP" altLang="ja-JP" sz="3200" kern="0" dirty="0">
                <a:effectLst/>
                <a:latin typeface="游明朝" panose="02020400000000000000" pitchFamily="18" charset="-128"/>
                <a:ea typeface="游明朝" panose="02020400000000000000" pitchFamily="18" charset="-128"/>
                <a:cs typeface="TPMinchoPr5-W6"/>
              </a:rPr>
              <a:t>倍）</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3200" kern="0" dirty="0">
                <a:effectLst/>
                <a:latin typeface="游明朝" panose="02020400000000000000" pitchFamily="18" charset="-128"/>
                <a:ea typeface="游明朝" panose="02020400000000000000" pitchFamily="18" charset="-128"/>
                <a:cs typeface="TPMinchoPr5-W6"/>
              </a:rPr>
              <a:t>避難先で嫌な経験をしたことがある（</a:t>
            </a:r>
            <a:r>
              <a:rPr lang="en-US" altLang="ja-JP" sz="3200" kern="0" dirty="0">
                <a:effectLst/>
                <a:latin typeface="游明朝" panose="02020400000000000000" pitchFamily="18" charset="-128"/>
                <a:ea typeface="游明朝" panose="02020400000000000000" pitchFamily="18" charset="-128"/>
                <a:cs typeface="TPMinchoPr5-W6"/>
              </a:rPr>
              <a:t>2.1</a:t>
            </a:r>
            <a:r>
              <a:rPr lang="ja-JP" altLang="ja-JP" sz="3200" kern="0" dirty="0">
                <a:effectLst/>
                <a:latin typeface="游明朝" panose="02020400000000000000" pitchFamily="18" charset="-128"/>
                <a:ea typeface="游明朝" panose="02020400000000000000" pitchFamily="18" charset="-128"/>
                <a:cs typeface="TPMinchoPr5-W6"/>
              </a:rPr>
              <a:t>倍）</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3200" kern="0" dirty="0">
                <a:effectLst/>
                <a:latin typeface="游明朝" panose="02020400000000000000" pitchFamily="18" charset="-128"/>
                <a:ea typeface="游明朝" panose="02020400000000000000" pitchFamily="18" charset="-128"/>
                <a:cs typeface="TPMinchoPr5-W6"/>
              </a:rPr>
              <a:t>悩み・気がかり・困ったことを相談できる人がいない（</a:t>
            </a:r>
            <a:r>
              <a:rPr lang="en-US" altLang="ja-JP" sz="3200" kern="0" dirty="0">
                <a:effectLst/>
                <a:latin typeface="游明朝" panose="02020400000000000000" pitchFamily="18" charset="-128"/>
                <a:ea typeface="游明朝" panose="02020400000000000000" pitchFamily="18" charset="-128"/>
                <a:cs typeface="TPMinchoPr5-W6"/>
              </a:rPr>
              <a:t>2.2</a:t>
            </a:r>
            <a:r>
              <a:rPr lang="ja-JP" altLang="ja-JP" sz="3200" kern="0" dirty="0">
                <a:effectLst/>
                <a:latin typeface="游明朝" panose="02020400000000000000" pitchFamily="18" charset="-128"/>
                <a:ea typeface="游明朝" panose="02020400000000000000" pitchFamily="18" charset="-128"/>
                <a:cs typeface="TPMinchoPr5-W6"/>
              </a:rPr>
              <a:t>倍）</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3200" kern="0" dirty="0">
                <a:effectLst/>
                <a:latin typeface="游明朝" panose="02020400000000000000" pitchFamily="18" charset="-128"/>
                <a:ea typeface="游明朝" panose="02020400000000000000" pitchFamily="18" charset="-128"/>
                <a:cs typeface="TPMinchoPr5-W6"/>
              </a:rPr>
              <a:t>家族との関係がうまくいっていない（</a:t>
            </a:r>
            <a:r>
              <a:rPr lang="en-US" altLang="ja-JP" sz="3200" kern="0" dirty="0">
                <a:effectLst/>
                <a:latin typeface="游明朝" panose="02020400000000000000" pitchFamily="18" charset="-128"/>
                <a:ea typeface="游明朝" panose="02020400000000000000" pitchFamily="18" charset="-128"/>
                <a:cs typeface="TPMinchoPr5-W6"/>
              </a:rPr>
              <a:t>2.3</a:t>
            </a:r>
            <a:r>
              <a:rPr lang="ja-JP" altLang="ja-JP" sz="3200" kern="0" dirty="0">
                <a:effectLst/>
                <a:latin typeface="游明朝" panose="02020400000000000000" pitchFamily="18" charset="-128"/>
                <a:ea typeface="游明朝" panose="02020400000000000000" pitchFamily="18" charset="-128"/>
                <a:cs typeface="TPMinchoPr5-W6"/>
              </a:rPr>
              <a:t>倍）</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ja-JP" sz="3200" kern="0" dirty="0">
                <a:effectLst/>
                <a:latin typeface="游明朝" panose="02020400000000000000" pitchFamily="18" charset="-128"/>
                <a:ea typeface="游明朝" panose="02020400000000000000" pitchFamily="18" charset="-128"/>
                <a:cs typeface="TPMinchoPr5-W6"/>
              </a:rPr>
              <a:t>生活費の心配がある（</a:t>
            </a:r>
            <a:r>
              <a:rPr lang="en-US" altLang="ja-JP" sz="3200" kern="0" dirty="0">
                <a:effectLst/>
                <a:latin typeface="游明朝" panose="02020400000000000000" pitchFamily="18" charset="-128"/>
                <a:ea typeface="游明朝" panose="02020400000000000000" pitchFamily="18" charset="-128"/>
                <a:cs typeface="TPMinchoPr5-W6"/>
              </a:rPr>
              <a:t>2.7</a:t>
            </a:r>
            <a:r>
              <a:rPr lang="ja-JP" altLang="ja-JP" sz="3200" kern="0" dirty="0">
                <a:effectLst/>
                <a:latin typeface="游明朝" panose="02020400000000000000" pitchFamily="18" charset="-128"/>
                <a:ea typeface="游明朝" panose="02020400000000000000" pitchFamily="18" charset="-128"/>
                <a:cs typeface="TPMinchoPr5-W6"/>
              </a:rPr>
              <a:t>倍）</a:t>
            </a:r>
            <a:endParaRPr lang="ja-JP" altLang="en-US" sz="3200" kern="0" dirty="0">
              <a:effectLst/>
              <a:latin typeface="游明朝" panose="02020400000000000000" pitchFamily="18" charset="-128"/>
              <a:ea typeface="游明朝" panose="02020400000000000000" pitchFamily="18" charset="-128"/>
              <a:cs typeface="TPMinchoPr5-W6"/>
            </a:endParaRPr>
          </a:p>
          <a:p>
            <a:pPr marL="0" indent="0">
              <a:buNone/>
            </a:pPr>
            <a:r>
              <a:rPr lang="ja-JP" altLang="en-US" sz="26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　</a:t>
            </a:r>
            <a:endParaRPr kumimoji="1" lang="ja-JP" altLang="en-US" dirty="0"/>
          </a:p>
        </p:txBody>
      </p:sp>
      <p:sp>
        <p:nvSpPr>
          <p:cNvPr id="4" name="スライド番号プレースホルダー 3">
            <a:extLst>
              <a:ext uri="{FF2B5EF4-FFF2-40B4-BE49-F238E27FC236}">
                <a16:creationId xmlns:a16="http://schemas.microsoft.com/office/drawing/2014/main" id="{D76B9EEF-35C1-459F-9A60-9FFED242D947}"/>
              </a:ext>
            </a:extLst>
          </p:cNvPr>
          <p:cNvSpPr>
            <a:spLocks noGrp="1"/>
          </p:cNvSpPr>
          <p:nvPr>
            <p:ph type="sldNum" sz="quarter" idx="12"/>
          </p:nvPr>
        </p:nvSpPr>
        <p:spPr/>
        <p:txBody>
          <a:bodyPr/>
          <a:lstStyle/>
          <a:p>
            <a:fld id="{063F171A-38EA-4641-BBC5-E82CFCDCAE3C}" type="slidenum">
              <a:rPr kumimoji="1" lang="ja-JP" altLang="en-US" smtClean="0"/>
              <a:t>21</a:t>
            </a:fld>
            <a:endParaRPr kumimoji="1" lang="ja-JP" altLang="en-US"/>
          </a:p>
        </p:txBody>
      </p:sp>
    </p:spTree>
    <p:extLst>
      <p:ext uri="{BB962C8B-B14F-4D97-AF65-F5344CB8AC3E}">
        <p14:creationId xmlns:p14="http://schemas.microsoft.com/office/powerpoint/2010/main" val="2396383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2AACC9-5D5F-41C5-B16E-28F9CB03E906}"/>
              </a:ext>
            </a:extLst>
          </p:cNvPr>
          <p:cNvSpPr>
            <a:spLocks noGrp="1"/>
          </p:cNvSpPr>
          <p:nvPr>
            <p:ph type="title"/>
          </p:nvPr>
        </p:nvSpPr>
        <p:spPr>
          <a:solidFill>
            <a:srgbClr val="FFFF00"/>
          </a:solidFill>
        </p:spPr>
        <p:txBody>
          <a:bodyPr/>
          <a:lstStyle/>
          <a:p>
            <a:r>
              <a:rPr lang="ja-JP" altLang="ja-JP" sz="4400" b="1" kern="0" dirty="0">
                <a:effectLst/>
                <a:latin typeface="游明朝" panose="02020400000000000000" pitchFamily="18" charset="-128"/>
                <a:ea typeface="游明朝" panose="02020400000000000000" pitchFamily="18" charset="-128"/>
                <a:cs typeface="TPMinchoPr5-W6"/>
              </a:rPr>
              <a:t>原発事故発生当初の体験</a:t>
            </a:r>
            <a:endParaRPr kumimoji="1" lang="ja-JP" altLang="en-US" b="1" dirty="0"/>
          </a:p>
        </p:txBody>
      </p:sp>
      <p:sp>
        <p:nvSpPr>
          <p:cNvPr id="3" name="コンテンツ プレースホルダー 2">
            <a:extLst>
              <a:ext uri="{FF2B5EF4-FFF2-40B4-BE49-F238E27FC236}">
                <a16:creationId xmlns:a16="http://schemas.microsoft.com/office/drawing/2014/main" id="{7F2E9699-DF8E-458E-8FD9-241013B51D19}"/>
              </a:ext>
            </a:extLst>
          </p:cNvPr>
          <p:cNvSpPr>
            <a:spLocks noGrp="1"/>
          </p:cNvSpPr>
          <p:nvPr>
            <p:ph idx="1"/>
          </p:nvPr>
        </p:nvSpPr>
        <p:spPr>
          <a:xfrm>
            <a:off x="838200" y="1825625"/>
            <a:ext cx="10515600" cy="4667250"/>
          </a:xfrm>
        </p:spPr>
        <p:txBody>
          <a:bodyPr>
            <a:normAutofit/>
          </a:bodyPr>
          <a:lstStyle/>
          <a:p>
            <a:pPr indent="133350" algn="l"/>
            <a:r>
              <a:rPr lang="ja-JP" altLang="ja-JP" sz="2400" kern="0" dirty="0">
                <a:effectLst/>
                <a:latin typeface="游明朝" panose="02020400000000000000" pitchFamily="18" charset="-128"/>
                <a:ea typeface="游明朝" panose="02020400000000000000" pitchFamily="18" charset="-128"/>
                <a:cs typeface="TPMinchoPr5-W6"/>
              </a:rPr>
              <a:t>「逃げればいいのか、逃げれば助かるのか、それともこのまま死んでしまうか」と思った。</a:t>
            </a:r>
            <a:endParaRPr lang="ja-JP" altLang="en-US" sz="2400" kern="0" dirty="0">
              <a:effectLst/>
              <a:latin typeface="游明朝" panose="02020400000000000000" pitchFamily="18" charset="-128"/>
              <a:ea typeface="游明朝" panose="02020400000000000000" pitchFamily="18" charset="-128"/>
              <a:cs typeface="TPMinchoPr5-W6"/>
            </a:endParaRPr>
          </a:p>
          <a:p>
            <a:pPr indent="133350" algn="l"/>
            <a:r>
              <a:rPr lang="ja-JP" altLang="ja-JP" sz="2400" kern="0" dirty="0">
                <a:effectLst/>
                <a:latin typeface="游明朝" panose="02020400000000000000" pitchFamily="18" charset="-128"/>
                <a:ea typeface="游明朝" panose="02020400000000000000" pitchFamily="18" charset="-128"/>
                <a:cs typeface="TPMinchoPr5-W6"/>
              </a:rPr>
              <a:t>「ああ放射能を浴びちゃったな」「死ぬのではないか」「でもどれくらいで死ぬのか分からないし、今は大丈夫でも何年かしたら死ぬのではないか」と思った</a:t>
            </a:r>
            <a:endParaRPr lang="ja-JP" altLang="en-US" sz="2400" kern="0" dirty="0">
              <a:effectLst/>
              <a:latin typeface="游明朝" panose="02020400000000000000" pitchFamily="18" charset="-128"/>
              <a:ea typeface="游明朝" panose="02020400000000000000" pitchFamily="18" charset="-128"/>
              <a:cs typeface="TPMinchoPr5-W6"/>
            </a:endParaRPr>
          </a:p>
          <a:p>
            <a:pPr indent="0" algn="l">
              <a:buNone/>
            </a:pPr>
            <a:r>
              <a:rPr lang="ja-JP" altLang="en-US" sz="2400" kern="0" dirty="0">
                <a:latin typeface="游明朝" panose="02020400000000000000" pitchFamily="18" charset="-128"/>
                <a:ea typeface="游明朝" panose="02020400000000000000" pitchFamily="18" charset="-128"/>
                <a:cs typeface="TPMinchoPr5-W6"/>
              </a:rPr>
              <a:t>　➡</a:t>
            </a:r>
            <a:r>
              <a:rPr lang="ja-JP" altLang="ja-JP" sz="2400" kern="0" dirty="0">
                <a:effectLst/>
                <a:latin typeface="游明朝" panose="02020400000000000000" pitchFamily="18" charset="-128"/>
                <a:ea typeface="游明朝" panose="02020400000000000000" pitchFamily="18" charset="-128"/>
                <a:cs typeface="TPMinchoPr5-W6"/>
              </a:rPr>
              <a:t>この女性は某国のミサイル発射を知らせるＪアラートの音に、福岡に避難したときの場面がフラッシュバックし、涙が茫々と流れ、体が固まって動けなくなっ</a:t>
            </a:r>
            <a:r>
              <a:rPr lang="ja-JP" altLang="en-US" sz="2400" kern="0" dirty="0">
                <a:effectLst/>
                <a:latin typeface="游明朝" panose="02020400000000000000" pitchFamily="18" charset="-128"/>
                <a:ea typeface="游明朝" panose="02020400000000000000" pitchFamily="18" charset="-128"/>
                <a:cs typeface="TPMinchoPr5-W6"/>
              </a:rPr>
              <a:t>た</a:t>
            </a:r>
          </a:p>
          <a:p>
            <a:pPr indent="0" algn="l">
              <a:buNone/>
            </a:pPr>
            <a:r>
              <a:rPr lang="ja-JP" altLang="en-US" sz="2400" kern="0" dirty="0">
                <a:latin typeface="游明朝" panose="02020400000000000000" pitchFamily="18" charset="-128"/>
                <a:ea typeface="游明朝" panose="02020400000000000000" pitchFamily="18" charset="-128"/>
                <a:cs typeface="TPMinchoPr5-W6"/>
              </a:rPr>
              <a:t>・</a:t>
            </a:r>
            <a:r>
              <a:rPr lang="ja-JP" altLang="ja-JP" sz="2400" b="1" kern="0" dirty="0">
                <a:solidFill>
                  <a:srgbClr val="FF0000"/>
                </a:solidFill>
                <a:effectLst/>
                <a:latin typeface="游明朝" panose="02020400000000000000" pitchFamily="18" charset="-128"/>
                <a:ea typeface="游明朝" panose="02020400000000000000" pitchFamily="18" charset="-128"/>
                <a:cs typeface="TPMinchoPr5-W6"/>
              </a:rPr>
              <a:t>多くの人たちは「あの時」のことを語りたがらない。ある人は「あの時の記憶は自分一人で死ぬまで抱えていく」</a:t>
            </a:r>
            <a:r>
              <a:rPr lang="ja-JP" altLang="ja-JP" sz="2400" kern="0" dirty="0">
                <a:effectLst/>
                <a:latin typeface="游明朝" panose="02020400000000000000" pitchFamily="18" charset="-128"/>
                <a:ea typeface="游明朝" panose="02020400000000000000" pitchFamily="18" charset="-128"/>
                <a:cs typeface="TPMinchoPr5-W6"/>
              </a:rPr>
              <a:t>と言った。</a:t>
            </a:r>
            <a:endParaRPr lang="ja-JP" altLang="en-US" sz="2400" kern="0" dirty="0">
              <a:effectLst/>
              <a:latin typeface="游明朝" panose="02020400000000000000" pitchFamily="18" charset="-128"/>
              <a:ea typeface="游明朝" panose="02020400000000000000" pitchFamily="18" charset="-128"/>
              <a:cs typeface="TPMinchoPr5-W6"/>
            </a:endParaRPr>
          </a:p>
          <a:p>
            <a:pPr indent="0" algn="l">
              <a:buNone/>
            </a:pPr>
            <a:r>
              <a:rPr lang="ja-JP" altLang="en-US" sz="2400" kern="0" dirty="0">
                <a:latin typeface="游明朝" panose="02020400000000000000" pitchFamily="18" charset="-128"/>
                <a:ea typeface="游明朝" panose="02020400000000000000" pitchFamily="18" charset="-128"/>
                <a:cs typeface="TPMinchoPr5-W6"/>
              </a:rPr>
              <a:t>・し</a:t>
            </a:r>
            <a:r>
              <a:rPr lang="ja-JP" altLang="ja-JP" sz="2400" kern="0" dirty="0">
                <a:effectLst/>
                <a:latin typeface="游明朝" panose="02020400000000000000" pitchFamily="18" charset="-128"/>
                <a:ea typeface="游明朝" panose="02020400000000000000" pitchFamily="18" charset="-128"/>
                <a:cs typeface="TPMinchoPr5-W6"/>
              </a:rPr>
              <a:t>かし「原発や放射能について語れない」状況は、</a:t>
            </a:r>
            <a:r>
              <a:rPr lang="ja-JP" altLang="ja-JP" sz="2400" b="1" kern="0" dirty="0">
                <a:solidFill>
                  <a:srgbClr val="FF0000"/>
                </a:solidFill>
                <a:effectLst/>
                <a:latin typeface="游明朝" panose="02020400000000000000" pitchFamily="18" charset="-128"/>
                <a:ea typeface="游明朝" panose="02020400000000000000" pitchFamily="18" charset="-128"/>
                <a:cs typeface="TPMinchoPr5-W6"/>
              </a:rPr>
              <a:t>かえって恐怖記憶を長期保存しＰＴＳＤリスクを高める。</a:t>
            </a:r>
            <a:endParaRPr kumimoji="1" lang="ja-JP" altLang="en-US" dirty="0"/>
          </a:p>
        </p:txBody>
      </p:sp>
      <p:sp>
        <p:nvSpPr>
          <p:cNvPr id="4" name="スライド番号プレースホルダー 3">
            <a:extLst>
              <a:ext uri="{FF2B5EF4-FFF2-40B4-BE49-F238E27FC236}">
                <a16:creationId xmlns:a16="http://schemas.microsoft.com/office/drawing/2014/main" id="{06FE08AC-BEE1-41F2-A331-F796EE4AE16F}"/>
              </a:ext>
            </a:extLst>
          </p:cNvPr>
          <p:cNvSpPr>
            <a:spLocks noGrp="1"/>
          </p:cNvSpPr>
          <p:nvPr>
            <p:ph type="sldNum" sz="quarter" idx="12"/>
          </p:nvPr>
        </p:nvSpPr>
        <p:spPr/>
        <p:txBody>
          <a:bodyPr/>
          <a:lstStyle/>
          <a:p>
            <a:fld id="{063F171A-38EA-4641-BBC5-E82CFCDCAE3C}" type="slidenum">
              <a:rPr kumimoji="1" lang="ja-JP" altLang="en-US" smtClean="0"/>
              <a:t>22</a:t>
            </a:fld>
            <a:endParaRPr kumimoji="1" lang="ja-JP" altLang="en-US"/>
          </a:p>
        </p:txBody>
      </p:sp>
    </p:spTree>
    <p:extLst>
      <p:ext uri="{BB962C8B-B14F-4D97-AF65-F5344CB8AC3E}">
        <p14:creationId xmlns:p14="http://schemas.microsoft.com/office/powerpoint/2010/main" val="3835449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F87773-10BD-45D0-8AE2-4922BE13D5DA}"/>
              </a:ext>
            </a:extLst>
          </p:cNvPr>
          <p:cNvSpPr>
            <a:spLocks noGrp="1"/>
          </p:cNvSpPr>
          <p:nvPr>
            <p:ph type="title"/>
          </p:nvPr>
        </p:nvSpPr>
        <p:spPr>
          <a:solidFill>
            <a:srgbClr val="FFFF00"/>
          </a:solidFill>
        </p:spPr>
        <p:txBody>
          <a:bodyPr>
            <a:normAutofit/>
          </a:bodyPr>
          <a:lstStyle/>
          <a:p>
            <a:r>
              <a:rPr lang="en-US" altLang="ja-JP" sz="4000" b="1" kern="0" dirty="0">
                <a:effectLst/>
                <a:latin typeface="游明朝" panose="02020400000000000000" pitchFamily="18" charset="-128"/>
                <a:ea typeface="游明朝" panose="02020400000000000000" pitchFamily="18" charset="-128"/>
                <a:cs typeface="TPMinchoPr5-W6"/>
              </a:rPr>
              <a:t>2015</a:t>
            </a:r>
            <a:r>
              <a:rPr lang="ja-JP" altLang="ja-JP" sz="4000" b="1" kern="0" dirty="0">
                <a:effectLst/>
                <a:latin typeface="游明朝" panose="02020400000000000000" pitchFamily="18" charset="-128"/>
                <a:ea typeface="游明朝" panose="02020400000000000000" pitchFamily="18" charset="-128"/>
                <a:cs typeface="TPMinchoPr5-W6"/>
              </a:rPr>
              <a:t>年度福島県民健康管理調査によると</a:t>
            </a:r>
            <a:r>
              <a:rPr lang="ja-JP" altLang="ja-JP" sz="4000" kern="0" dirty="0">
                <a:effectLst/>
                <a:latin typeface="游明朝" panose="02020400000000000000" pitchFamily="18" charset="-128"/>
                <a:ea typeface="游明朝" panose="02020400000000000000" pitchFamily="18" charset="-128"/>
                <a:cs typeface="TPMinchoPr5-W6"/>
              </a:rPr>
              <a:t>、</a:t>
            </a:r>
            <a:endParaRPr lang="ja-JP" altLang="en-US" sz="4000" dirty="0"/>
          </a:p>
        </p:txBody>
      </p:sp>
      <p:sp>
        <p:nvSpPr>
          <p:cNvPr id="3" name="コンテンツ プレースホルダー 2">
            <a:extLst>
              <a:ext uri="{FF2B5EF4-FFF2-40B4-BE49-F238E27FC236}">
                <a16:creationId xmlns:a16="http://schemas.microsoft.com/office/drawing/2014/main" id="{A592B1C5-6A48-4C4B-8CC3-7634A75B103F}"/>
              </a:ext>
            </a:extLst>
          </p:cNvPr>
          <p:cNvSpPr>
            <a:spLocks noGrp="1"/>
          </p:cNvSpPr>
          <p:nvPr>
            <p:ph idx="1"/>
          </p:nvPr>
        </p:nvSpPr>
        <p:spPr/>
        <p:txBody>
          <a:bodyPr>
            <a:normAutofit lnSpcReduction="10000"/>
          </a:bodyPr>
          <a:lstStyle/>
          <a:p>
            <a:r>
              <a:rPr lang="ja-JP" altLang="ja-JP" sz="2800" kern="0" dirty="0">
                <a:effectLst/>
                <a:latin typeface="游明朝" panose="02020400000000000000" pitchFamily="18" charset="-128"/>
                <a:ea typeface="游明朝" panose="02020400000000000000" pitchFamily="18" charset="-128"/>
                <a:cs typeface="TPMinchoPr5-W6"/>
              </a:rPr>
              <a:t>「後年にガンなど健康障害が起きると思うか？」</a:t>
            </a:r>
            <a:endParaRPr lang="ja-JP" altLang="en-US" sz="2800" kern="0" dirty="0">
              <a:effectLst/>
              <a:latin typeface="游明朝" panose="02020400000000000000" pitchFamily="18" charset="-128"/>
              <a:ea typeface="游明朝" panose="02020400000000000000" pitchFamily="18" charset="-128"/>
              <a:cs typeface="TPMinchoPr5-W6"/>
            </a:endParaRPr>
          </a:p>
          <a:p>
            <a:pPr marL="0" indent="0">
              <a:buNone/>
            </a:pPr>
            <a:r>
              <a:rPr lang="ja-JP" altLang="en-US" kern="0" dirty="0">
                <a:latin typeface="游明朝" panose="02020400000000000000" pitchFamily="18" charset="-128"/>
                <a:ea typeface="游明朝" panose="02020400000000000000" pitchFamily="18" charset="-128"/>
                <a:cs typeface="TPMinchoPr5-W6"/>
              </a:rPr>
              <a:t>➡</a:t>
            </a:r>
            <a:r>
              <a:rPr lang="ja-JP" altLang="ja-JP" sz="2800" kern="0" dirty="0">
                <a:effectLst/>
                <a:latin typeface="游明朝" panose="02020400000000000000" pitchFamily="18" charset="-128"/>
                <a:ea typeface="游明朝" panose="02020400000000000000" pitchFamily="18" charset="-128"/>
                <a:cs typeface="TPMinchoPr5-W6"/>
              </a:rPr>
              <a:t>「（可能性が）あるかも知れない＝</a:t>
            </a:r>
            <a:r>
              <a:rPr lang="en-US" altLang="ja-JP" sz="2800" kern="0" dirty="0">
                <a:effectLst/>
                <a:latin typeface="游明朝" panose="02020400000000000000" pitchFamily="18" charset="-128"/>
                <a:ea typeface="游明朝" panose="02020400000000000000" pitchFamily="18" charset="-128"/>
                <a:cs typeface="TPMinchoPr5-W6"/>
              </a:rPr>
              <a:t>19.0</a:t>
            </a:r>
            <a:r>
              <a:rPr lang="ja-JP" altLang="ja-JP" sz="2800" kern="0" dirty="0">
                <a:effectLst/>
                <a:latin typeface="游明朝" panose="02020400000000000000" pitchFamily="18" charset="-128"/>
                <a:ea typeface="游明朝" panose="02020400000000000000" pitchFamily="18" charset="-128"/>
                <a:cs typeface="TPMinchoPr5-W6"/>
              </a:rPr>
              <a:t>％」</a:t>
            </a:r>
            <a:endParaRPr lang="ja-JP" altLang="en-US" sz="2800" kern="0" dirty="0">
              <a:effectLst/>
              <a:latin typeface="游明朝" panose="02020400000000000000" pitchFamily="18" charset="-128"/>
              <a:ea typeface="游明朝" panose="02020400000000000000" pitchFamily="18" charset="-128"/>
              <a:cs typeface="TPMinchoPr5-W6"/>
            </a:endParaRPr>
          </a:p>
          <a:p>
            <a:pPr marL="0" indent="0">
              <a:buNone/>
            </a:pPr>
            <a:r>
              <a:rPr lang="ja-JP" altLang="en-US" kern="0" dirty="0">
                <a:latin typeface="游明朝" panose="02020400000000000000" pitchFamily="18" charset="-128"/>
                <a:ea typeface="游明朝" panose="02020400000000000000" pitchFamily="18" charset="-128"/>
                <a:cs typeface="TPMinchoPr5-W6"/>
              </a:rPr>
              <a:t>　</a:t>
            </a:r>
            <a:r>
              <a:rPr lang="ja-JP" altLang="ja-JP" sz="2800" kern="0" dirty="0">
                <a:effectLst/>
                <a:latin typeface="游明朝" panose="02020400000000000000" pitchFamily="18" charset="-128"/>
                <a:ea typeface="游明朝" panose="02020400000000000000" pitchFamily="18" charset="-128"/>
                <a:cs typeface="TPMinchoPr5-W6"/>
              </a:rPr>
              <a:t>「（可能性が）非常に高い＝</a:t>
            </a:r>
            <a:r>
              <a:rPr lang="en-US" altLang="ja-JP" sz="2800" kern="0" dirty="0">
                <a:effectLst/>
                <a:latin typeface="游明朝" panose="02020400000000000000" pitchFamily="18" charset="-128"/>
                <a:ea typeface="游明朝" panose="02020400000000000000" pitchFamily="18" charset="-128"/>
                <a:cs typeface="TPMinchoPr5-W6"/>
              </a:rPr>
              <a:t>3.8</a:t>
            </a:r>
            <a:r>
              <a:rPr lang="ja-JP" altLang="ja-JP" sz="2800" kern="0" dirty="0">
                <a:effectLst/>
                <a:latin typeface="游明朝" panose="02020400000000000000" pitchFamily="18" charset="-128"/>
                <a:ea typeface="游明朝" panose="02020400000000000000" pitchFamily="18" charset="-128"/>
                <a:cs typeface="TPMinchoPr5-W6"/>
              </a:rPr>
              <a:t>％」</a:t>
            </a:r>
            <a:endParaRPr lang="ja-JP" altLang="en-US" sz="2800" kern="0" dirty="0">
              <a:effectLst/>
              <a:latin typeface="游明朝" panose="02020400000000000000" pitchFamily="18" charset="-128"/>
              <a:ea typeface="游明朝" panose="02020400000000000000" pitchFamily="18" charset="-128"/>
              <a:cs typeface="TPMinchoPr5-W6"/>
            </a:endParaRPr>
          </a:p>
          <a:p>
            <a:pPr marL="0" indent="0">
              <a:buNone/>
            </a:pPr>
            <a:r>
              <a:rPr lang="ja-JP" altLang="en-US" kern="0" dirty="0">
                <a:latin typeface="游明朝" panose="02020400000000000000" pitchFamily="18" charset="-128"/>
                <a:ea typeface="游明朝" panose="02020400000000000000" pitchFamily="18" charset="-128"/>
                <a:cs typeface="TPMinchoPr5-W6"/>
              </a:rPr>
              <a:t>　　</a:t>
            </a:r>
            <a:r>
              <a:rPr lang="ja-JP" altLang="ja-JP" sz="2800" b="1" kern="0" dirty="0">
                <a:solidFill>
                  <a:srgbClr val="FF0000"/>
                </a:solidFill>
                <a:effectLst/>
                <a:latin typeface="游明朝" panose="02020400000000000000" pitchFamily="18" charset="-128"/>
                <a:ea typeface="游明朝" panose="02020400000000000000" pitchFamily="18" charset="-128"/>
                <a:cs typeface="TPMinchoPr5-W6"/>
              </a:rPr>
              <a:t>合計</a:t>
            </a:r>
            <a:r>
              <a:rPr lang="en-US" altLang="ja-JP" sz="2800" b="1" kern="0" dirty="0">
                <a:solidFill>
                  <a:srgbClr val="FF0000"/>
                </a:solidFill>
                <a:effectLst/>
                <a:latin typeface="游明朝" panose="02020400000000000000" pitchFamily="18" charset="-128"/>
                <a:ea typeface="游明朝" panose="02020400000000000000" pitchFamily="18" charset="-128"/>
                <a:cs typeface="TPMinchoPr5-W6"/>
              </a:rPr>
              <a:t>32.8</a:t>
            </a:r>
            <a:r>
              <a:rPr lang="ja-JP" altLang="ja-JP" sz="2800" b="1" kern="0" dirty="0">
                <a:solidFill>
                  <a:srgbClr val="FF0000"/>
                </a:solidFill>
                <a:effectLst/>
                <a:latin typeface="游明朝" panose="02020400000000000000" pitchFamily="18" charset="-128"/>
                <a:ea typeface="游明朝" panose="02020400000000000000" pitchFamily="18" charset="-128"/>
                <a:cs typeface="TPMinchoPr5-W6"/>
              </a:rPr>
              <a:t>％の県民は自身の放射能の被害を案じている</a:t>
            </a:r>
            <a:endParaRPr lang="ja-JP" altLang="en-US" sz="2800" b="1" kern="0" dirty="0">
              <a:solidFill>
                <a:srgbClr val="FF0000"/>
              </a:solidFill>
              <a:effectLst/>
              <a:latin typeface="游明朝" panose="02020400000000000000" pitchFamily="18" charset="-128"/>
              <a:ea typeface="游明朝" panose="02020400000000000000" pitchFamily="18" charset="-128"/>
              <a:cs typeface="TPMinchoPr5-W6"/>
            </a:endParaRPr>
          </a:p>
          <a:p>
            <a:pPr marL="0" indent="0">
              <a:buNone/>
            </a:pPr>
            <a:r>
              <a:rPr lang="ja-JP" altLang="en-US" sz="2800" kern="0" dirty="0">
                <a:effectLst/>
                <a:latin typeface="游明朝" panose="02020400000000000000" pitchFamily="18" charset="-128"/>
                <a:ea typeface="游明朝" panose="02020400000000000000" pitchFamily="18" charset="-128"/>
                <a:cs typeface="TPMinchoPr5-W6"/>
              </a:rPr>
              <a:t>・</a:t>
            </a:r>
            <a:r>
              <a:rPr lang="ja-JP" altLang="ja-JP" sz="2800" kern="0" dirty="0">
                <a:effectLst/>
                <a:latin typeface="游明朝" panose="02020400000000000000" pitchFamily="18" charset="-128"/>
                <a:ea typeface="游明朝" panose="02020400000000000000" pitchFamily="18" charset="-128"/>
                <a:cs typeface="TPMinchoPr5-W6"/>
              </a:rPr>
              <a:t>「次世代以降に健康障害が起きるか？」</a:t>
            </a:r>
            <a:endParaRPr lang="ja-JP" altLang="en-US" sz="2800" kern="0" dirty="0">
              <a:effectLst/>
              <a:latin typeface="游明朝" panose="02020400000000000000" pitchFamily="18" charset="-128"/>
              <a:ea typeface="游明朝" panose="02020400000000000000" pitchFamily="18" charset="-128"/>
              <a:cs typeface="TPMinchoPr5-W6"/>
            </a:endParaRPr>
          </a:p>
          <a:p>
            <a:pPr marL="0" indent="0">
              <a:buNone/>
            </a:pPr>
            <a:r>
              <a:rPr lang="ja-JP" altLang="en-US" kern="0" dirty="0">
                <a:latin typeface="游明朝" panose="02020400000000000000" pitchFamily="18" charset="-128"/>
                <a:ea typeface="游明朝" panose="02020400000000000000" pitchFamily="18" charset="-128"/>
                <a:cs typeface="TPMinchoPr5-W6"/>
              </a:rPr>
              <a:t>➡</a:t>
            </a:r>
            <a:r>
              <a:rPr lang="ja-JP" altLang="ja-JP" sz="2800" kern="0" dirty="0">
                <a:effectLst/>
                <a:latin typeface="游明朝" panose="02020400000000000000" pitchFamily="18" charset="-128"/>
                <a:ea typeface="游明朝" panose="02020400000000000000" pitchFamily="18" charset="-128"/>
                <a:cs typeface="TPMinchoPr5-W6"/>
              </a:rPr>
              <a:t>「（可能性は）あるかも知れない＝</a:t>
            </a:r>
            <a:r>
              <a:rPr lang="en-US" altLang="ja-JP" sz="2800" kern="0" dirty="0">
                <a:effectLst/>
                <a:latin typeface="游明朝" panose="02020400000000000000" pitchFamily="18" charset="-128"/>
                <a:ea typeface="游明朝" panose="02020400000000000000" pitchFamily="18" charset="-128"/>
                <a:cs typeface="TPMinchoPr5-W6"/>
              </a:rPr>
              <a:t>22.0</a:t>
            </a:r>
            <a:r>
              <a:rPr lang="ja-JP" altLang="ja-JP" sz="2800" kern="0" dirty="0">
                <a:effectLst/>
                <a:latin typeface="游明朝" panose="02020400000000000000" pitchFamily="18" charset="-128"/>
                <a:ea typeface="游明朝" panose="02020400000000000000" pitchFamily="18" charset="-128"/>
                <a:cs typeface="TPMinchoPr5-W6"/>
              </a:rPr>
              <a:t>％」</a:t>
            </a:r>
            <a:endParaRPr lang="ja-JP" altLang="en-US" sz="2800" kern="0" dirty="0">
              <a:effectLst/>
              <a:latin typeface="游明朝" panose="02020400000000000000" pitchFamily="18" charset="-128"/>
              <a:ea typeface="游明朝" panose="02020400000000000000" pitchFamily="18" charset="-128"/>
              <a:cs typeface="TPMinchoPr5-W6"/>
            </a:endParaRPr>
          </a:p>
          <a:p>
            <a:pPr marL="0" indent="0">
              <a:buNone/>
            </a:pPr>
            <a:r>
              <a:rPr lang="ja-JP" altLang="en-US" kern="0" dirty="0">
                <a:latin typeface="游明朝" panose="02020400000000000000" pitchFamily="18" charset="-128"/>
                <a:ea typeface="游明朝" panose="02020400000000000000" pitchFamily="18" charset="-128"/>
                <a:cs typeface="TPMinchoPr5-W6"/>
              </a:rPr>
              <a:t>　</a:t>
            </a:r>
            <a:r>
              <a:rPr lang="ja-JP" altLang="ja-JP" sz="2800" kern="0" dirty="0">
                <a:effectLst/>
                <a:latin typeface="游明朝" panose="02020400000000000000" pitchFamily="18" charset="-128"/>
                <a:ea typeface="游明朝" panose="02020400000000000000" pitchFamily="18" charset="-128"/>
                <a:cs typeface="TPMinchoPr5-W6"/>
              </a:rPr>
              <a:t>「（可能性は）非常に高い＝</a:t>
            </a:r>
            <a:r>
              <a:rPr lang="en-US" altLang="ja-JP" sz="2800" kern="0" dirty="0">
                <a:effectLst/>
                <a:latin typeface="游明朝" panose="02020400000000000000" pitchFamily="18" charset="-128"/>
                <a:ea typeface="游明朝" panose="02020400000000000000" pitchFamily="18" charset="-128"/>
                <a:cs typeface="TPMinchoPr5-W6"/>
              </a:rPr>
              <a:t>15.6</a:t>
            </a:r>
            <a:r>
              <a:rPr lang="ja-JP" altLang="ja-JP" sz="2800" kern="0" dirty="0">
                <a:effectLst/>
                <a:latin typeface="游明朝" panose="02020400000000000000" pitchFamily="18" charset="-128"/>
                <a:ea typeface="游明朝" panose="02020400000000000000" pitchFamily="18" charset="-128"/>
                <a:cs typeface="TPMinchoPr5-W6"/>
              </a:rPr>
              <a:t>％」</a:t>
            </a:r>
            <a:endParaRPr lang="ja-JP" altLang="en-US" sz="2800" kern="0" dirty="0">
              <a:effectLst/>
              <a:latin typeface="游明朝" panose="02020400000000000000" pitchFamily="18" charset="-128"/>
              <a:ea typeface="游明朝" panose="02020400000000000000" pitchFamily="18" charset="-128"/>
              <a:cs typeface="TPMinchoPr5-W6"/>
            </a:endParaRPr>
          </a:p>
          <a:p>
            <a:pPr marL="0" indent="0">
              <a:buNone/>
            </a:pPr>
            <a:r>
              <a:rPr lang="ja-JP" altLang="en-US" sz="2800" kern="0" dirty="0">
                <a:effectLst/>
                <a:latin typeface="游明朝" panose="02020400000000000000" pitchFamily="18" charset="-128"/>
                <a:ea typeface="游明朝" panose="02020400000000000000" pitchFamily="18" charset="-128"/>
                <a:cs typeface="TPMinchoPr5-W6"/>
              </a:rPr>
              <a:t>　　</a:t>
            </a:r>
            <a:r>
              <a:rPr lang="ja-JP" altLang="en-US" sz="2800" b="1" kern="0" dirty="0">
                <a:solidFill>
                  <a:srgbClr val="FF0000"/>
                </a:solidFill>
                <a:effectLst/>
                <a:latin typeface="游明朝" panose="02020400000000000000" pitchFamily="18" charset="-128"/>
                <a:ea typeface="游明朝" panose="02020400000000000000" pitchFamily="18" charset="-128"/>
                <a:cs typeface="TPMinchoPr5-W6"/>
              </a:rPr>
              <a:t>合計</a:t>
            </a:r>
            <a:r>
              <a:rPr lang="en-US" altLang="ja-JP" sz="2800" b="1" kern="0" dirty="0">
                <a:solidFill>
                  <a:srgbClr val="FF0000"/>
                </a:solidFill>
                <a:effectLst/>
                <a:latin typeface="游明朝" panose="02020400000000000000" pitchFamily="18" charset="-128"/>
                <a:ea typeface="游明朝" panose="02020400000000000000" pitchFamily="18" charset="-128"/>
                <a:cs typeface="TPMinchoPr5-W6"/>
              </a:rPr>
              <a:t>37.6</a:t>
            </a:r>
            <a:r>
              <a:rPr lang="ja-JP" altLang="ja-JP" sz="2800" b="1" kern="0" dirty="0">
                <a:solidFill>
                  <a:srgbClr val="FF0000"/>
                </a:solidFill>
                <a:effectLst/>
                <a:latin typeface="游明朝" panose="02020400000000000000" pitchFamily="18" charset="-128"/>
                <a:ea typeface="游明朝" panose="02020400000000000000" pitchFamily="18" charset="-128"/>
                <a:cs typeface="TPMinchoPr5-W6"/>
              </a:rPr>
              <a:t>％の人が次世代以降の健康被害を案じている。</a:t>
            </a:r>
            <a:br>
              <a:rPr lang="ja-JP" altLang="ja-JP"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br>
            <a:endParaRPr lang="ja-JP" altLang="en-US" b="1" dirty="0">
              <a:solidFill>
                <a:srgbClr val="FF0000"/>
              </a:solidFill>
            </a:endParaRPr>
          </a:p>
        </p:txBody>
      </p:sp>
      <p:sp>
        <p:nvSpPr>
          <p:cNvPr id="4" name="スライド番号プレースホルダー 3">
            <a:extLst>
              <a:ext uri="{FF2B5EF4-FFF2-40B4-BE49-F238E27FC236}">
                <a16:creationId xmlns:a16="http://schemas.microsoft.com/office/drawing/2014/main" id="{B7AFEECE-8835-4047-AC73-D466ED535DA6}"/>
              </a:ext>
            </a:extLst>
          </p:cNvPr>
          <p:cNvSpPr>
            <a:spLocks noGrp="1"/>
          </p:cNvSpPr>
          <p:nvPr>
            <p:ph type="sldNum" sz="quarter" idx="12"/>
          </p:nvPr>
        </p:nvSpPr>
        <p:spPr/>
        <p:txBody>
          <a:bodyPr/>
          <a:lstStyle/>
          <a:p>
            <a:fld id="{063F171A-38EA-4641-BBC5-E82CFCDCAE3C}" type="slidenum">
              <a:rPr kumimoji="1" lang="ja-JP" altLang="en-US" smtClean="0"/>
              <a:t>23</a:t>
            </a:fld>
            <a:endParaRPr kumimoji="1" lang="ja-JP" altLang="en-US"/>
          </a:p>
        </p:txBody>
      </p:sp>
    </p:spTree>
    <p:extLst>
      <p:ext uri="{BB962C8B-B14F-4D97-AF65-F5344CB8AC3E}">
        <p14:creationId xmlns:p14="http://schemas.microsoft.com/office/powerpoint/2010/main" val="421618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BB3DF3-3371-4A00-9F92-6BE448DC7438}"/>
              </a:ext>
            </a:extLst>
          </p:cNvPr>
          <p:cNvSpPr>
            <a:spLocks noGrp="1"/>
          </p:cNvSpPr>
          <p:nvPr>
            <p:ph type="title"/>
          </p:nvPr>
        </p:nvSpPr>
        <p:spPr>
          <a:solidFill>
            <a:srgbClr val="FFFF00"/>
          </a:solidFill>
        </p:spPr>
        <p:txBody>
          <a:bodyPr/>
          <a:lstStyle/>
          <a:p>
            <a:r>
              <a:rPr kumimoji="1" lang="ja-JP" altLang="en-US" b="1" dirty="0">
                <a:latin typeface="游明朝" panose="02020400000000000000" pitchFamily="18" charset="-128"/>
                <a:ea typeface="游明朝" panose="02020400000000000000" pitchFamily="18" charset="-128"/>
              </a:rPr>
              <a:t>震災の後がつらかった</a:t>
            </a:r>
          </a:p>
        </p:txBody>
      </p:sp>
      <p:sp>
        <p:nvSpPr>
          <p:cNvPr id="3" name="コンテンツ プレースホルダー 2">
            <a:extLst>
              <a:ext uri="{FF2B5EF4-FFF2-40B4-BE49-F238E27FC236}">
                <a16:creationId xmlns:a16="http://schemas.microsoft.com/office/drawing/2014/main" id="{5DC8FDEE-BCBE-48BD-8622-E6504F9B04F1}"/>
              </a:ext>
            </a:extLst>
          </p:cNvPr>
          <p:cNvSpPr>
            <a:spLocks noGrp="1"/>
          </p:cNvSpPr>
          <p:nvPr>
            <p:ph idx="1"/>
          </p:nvPr>
        </p:nvSpPr>
        <p:spPr/>
        <p:txBody>
          <a:bodyPr/>
          <a:lstStyle/>
          <a:p>
            <a:r>
              <a:rPr lang="ja-JP" altLang="en-US" b="0" i="0" dirty="0">
                <a:solidFill>
                  <a:srgbClr val="050505"/>
                </a:solidFill>
                <a:effectLst/>
                <a:latin typeface="游明朝" panose="02020400000000000000" pitchFamily="18" charset="-128"/>
                <a:ea typeface="游明朝" panose="02020400000000000000" pitchFamily="18" charset="-128"/>
              </a:rPr>
              <a:t>あの日まで人々は、平和な日々が続くと信じていた。何歳になったら何を、何歳になったら孫の世話を、と時系列に応じた心積もりをしていた。しかし震災と原発事故によって人々の「時間は止まった」。</a:t>
            </a:r>
          </a:p>
          <a:p>
            <a:r>
              <a:rPr lang="ja-JP" altLang="en-US" b="0" i="0" dirty="0">
                <a:solidFill>
                  <a:srgbClr val="050505"/>
                </a:solidFill>
                <a:effectLst/>
                <a:latin typeface="游明朝" panose="02020400000000000000" pitchFamily="18" charset="-128"/>
                <a:ea typeface="游明朝" panose="02020400000000000000" pitchFamily="18" charset="-128"/>
              </a:rPr>
              <a:t>当てにしていた同僚が退職し、息子夫婦は他所の土地に暮らし、平和な日に描いた未来の心積もりは壊れてしまった。</a:t>
            </a:r>
          </a:p>
          <a:p>
            <a:r>
              <a:rPr lang="ja-JP" altLang="en-US" b="0" i="0" dirty="0">
                <a:solidFill>
                  <a:srgbClr val="050505"/>
                </a:solidFill>
                <a:effectLst/>
                <a:latin typeface="游明朝" panose="02020400000000000000" pitchFamily="18" charset="-128"/>
                <a:ea typeface="游明朝" panose="02020400000000000000" pitchFamily="18" charset="-128"/>
              </a:rPr>
              <a:t>だからこの</a:t>
            </a:r>
            <a:r>
              <a:rPr lang="en-US" altLang="ja-JP" b="0" i="0" dirty="0">
                <a:solidFill>
                  <a:srgbClr val="050505"/>
                </a:solidFill>
                <a:effectLst/>
                <a:latin typeface="游明朝" panose="02020400000000000000" pitchFamily="18" charset="-128"/>
                <a:ea typeface="游明朝" panose="02020400000000000000" pitchFamily="18" charset="-128"/>
              </a:rPr>
              <a:t>10</a:t>
            </a:r>
            <a:r>
              <a:rPr lang="ja-JP" altLang="en-US" b="0" i="0" dirty="0">
                <a:solidFill>
                  <a:srgbClr val="050505"/>
                </a:solidFill>
                <a:effectLst/>
                <a:latin typeface="游明朝" panose="02020400000000000000" pitchFamily="18" charset="-128"/>
                <a:ea typeface="游明朝" panose="02020400000000000000" pitchFamily="18" charset="-128"/>
              </a:rPr>
              <a:t>年は、またゼロから積み木を積み直す日々だった。震災もつらかったが、震災後に積み木を積む作業もつらかった。</a:t>
            </a:r>
            <a:endParaRPr kumimoji="1" lang="ja-JP" altLang="en-US" dirty="0">
              <a:latin typeface="游明朝" panose="02020400000000000000" pitchFamily="18" charset="-128"/>
              <a:ea typeface="游明朝" panose="02020400000000000000" pitchFamily="18" charset="-128"/>
            </a:endParaRPr>
          </a:p>
        </p:txBody>
      </p:sp>
      <p:sp>
        <p:nvSpPr>
          <p:cNvPr id="4" name="スライド番号プレースホルダー 3">
            <a:extLst>
              <a:ext uri="{FF2B5EF4-FFF2-40B4-BE49-F238E27FC236}">
                <a16:creationId xmlns:a16="http://schemas.microsoft.com/office/drawing/2014/main" id="{7A9F3800-3FBB-48CB-89E8-4F355AD27A33}"/>
              </a:ext>
            </a:extLst>
          </p:cNvPr>
          <p:cNvSpPr>
            <a:spLocks noGrp="1"/>
          </p:cNvSpPr>
          <p:nvPr>
            <p:ph type="sldNum" sz="quarter" idx="12"/>
          </p:nvPr>
        </p:nvSpPr>
        <p:spPr/>
        <p:txBody>
          <a:bodyPr/>
          <a:lstStyle/>
          <a:p>
            <a:fld id="{063F171A-38EA-4641-BBC5-E82CFCDCAE3C}" type="slidenum">
              <a:rPr kumimoji="1" lang="ja-JP" altLang="en-US" smtClean="0"/>
              <a:t>24</a:t>
            </a:fld>
            <a:endParaRPr kumimoji="1" lang="ja-JP" altLang="en-US"/>
          </a:p>
        </p:txBody>
      </p:sp>
    </p:spTree>
    <p:extLst>
      <p:ext uri="{BB962C8B-B14F-4D97-AF65-F5344CB8AC3E}">
        <p14:creationId xmlns:p14="http://schemas.microsoft.com/office/powerpoint/2010/main" val="2662665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10B9E3-A4E1-43FA-9238-09925878C50E}"/>
              </a:ext>
            </a:extLst>
          </p:cNvPr>
          <p:cNvSpPr>
            <a:spLocks noGrp="1"/>
          </p:cNvSpPr>
          <p:nvPr>
            <p:ph type="title"/>
          </p:nvPr>
        </p:nvSpPr>
        <p:spPr>
          <a:xfrm>
            <a:off x="838200" y="365126"/>
            <a:ext cx="10515600" cy="1170712"/>
          </a:xfrm>
          <a:solidFill>
            <a:srgbClr val="FFFF00"/>
          </a:solidFill>
        </p:spPr>
        <p:txBody>
          <a:bodyPr>
            <a:normAutofit/>
          </a:bodyPr>
          <a:lstStyle/>
          <a:p>
            <a:r>
              <a:rPr lang="ja-JP" altLang="en-US" sz="3600" b="1" kern="100" dirty="0">
                <a:effectLst/>
                <a:latin typeface="游明朝" panose="02020400000000000000" pitchFamily="18" charset="-128"/>
                <a:ea typeface="游明朝" panose="02020400000000000000" pitchFamily="18" charset="-128"/>
                <a:cs typeface="Times New Roman" panose="02020603050405020304" pitchFamily="18" charset="0"/>
              </a:rPr>
              <a:t>非避難者における震災後</a:t>
            </a:r>
            <a:r>
              <a:rPr lang="ja-JP" altLang="en-US" sz="3600" b="1" kern="100" dirty="0">
                <a:latin typeface="游明朝" panose="02020400000000000000" pitchFamily="18" charset="-128"/>
                <a:ea typeface="游明朝" panose="02020400000000000000" pitchFamily="18" charset="-128"/>
                <a:cs typeface="Times New Roman" panose="02020603050405020304" pitchFamily="18" charset="0"/>
              </a:rPr>
              <a:t>の</a:t>
            </a:r>
            <a:br>
              <a:rPr lang="ja-JP" altLang="en-US" sz="3600" b="1" kern="100" dirty="0">
                <a:latin typeface="游明朝" panose="02020400000000000000" pitchFamily="18" charset="-128"/>
                <a:ea typeface="游明朝" panose="02020400000000000000" pitchFamily="18" charset="-128"/>
                <a:cs typeface="Times New Roman" panose="02020603050405020304" pitchFamily="18" charset="0"/>
              </a:rPr>
            </a:br>
            <a:r>
              <a:rPr lang="ja-JP" altLang="en-US" sz="3600" b="1" kern="100" dirty="0">
                <a:latin typeface="游明朝" panose="02020400000000000000" pitchFamily="18" charset="-128"/>
                <a:ea typeface="游明朝" panose="02020400000000000000" pitchFamily="18" charset="-128"/>
                <a:cs typeface="Times New Roman" panose="02020603050405020304" pitchFamily="18" charset="0"/>
              </a:rPr>
              <a:t>　　　　　　　　「生きることの困難感」</a:t>
            </a:r>
            <a:endParaRPr kumimoji="1" lang="ja-JP" altLang="en-US" sz="2800" dirty="0"/>
          </a:p>
        </p:txBody>
      </p:sp>
      <p:sp>
        <p:nvSpPr>
          <p:cNvPr id="3" name="コンテンツ プレースホルダー 2">
            <a:extLst>
              <a:ext uri="{FF2B5EF4-FFF2-40B4-BE49-F238E27FC236}">
                <a16:creationId xmlns:a16="http://schemas.microsoft.com/office/drawing/2014/main" id="{EC896FBA-B9D0-452E-BE34-7EFE735F0C50}"/>
              </a:ext>
            </a:extLst>
          </p:cNvPr>
          <p:cNvSpPr>
            <a:spLocks noGrp="1"/>
          </p:cNvSpPr>
          <p:nvPr>
            <p:ph idx="1"/>
          </p:nvPr>
        </p:nvSpPr>
        <p:spPr>
          <a:xfrm>
            <a:off x="838200" y="1669002"/>
            <a:ext cx="10515600" cy="4953740"/>
          </a:xfrm>
        </p:spPr>
        <p:txBody>
          <a:bodyPr>
            <a:normAutofit fontScale="92500" lnSpcReduction="20000"/>
          </a:bodyPr>
          <a:lstStyle/>
          <a:p>
            <a:endPar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sz="3100" kern="100" dirty="0">
                <a:effectLst/>
                <a:latin typeface="游明朝" panose="02020400000000000000" pitchFamily="18" charset="-128"/>
                <a:ea typeface="游明朝" panose="02020400000000000000" pitchFamily="18" charset="-128"/>
                <a:cs typeface="Times New Roman" panose="02020603050405020304" pitchFamily="18" charset="0"/>
              </a:rPr>
              <a:t>生き延びたから何もなかったのではない</a:t>
            </a:r>
            <a:endParaRPr lang="en-US" alt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r>
              <a:rPr lang="ja-JP" altLang="en-US"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・・生物学的心理的社会的不利が存続　</a:t>
            </a:r>
          </a:p>
          <a:p>
            <a:pPr algn="l"/>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原発事故前、人々は未来の希望と計画をもって生きていた</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しかし「</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時間の停止と</a:t>
            </a:r>
            <a:r>
              <a:rPr lang="ja-JP" altLang="en-US"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未来の喪失」</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高齢化、若者の転出、原発や漁業再</a:t>
            </a:r>
          </a:p>
          <a:p>
            <a:pPr marL="0" indent="0">
              <a:buNone/>
            </a:pP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　開の見通しのなさ</a:t>
            </a:r>
            <a:r>
              <a:rPr lang="en-US" altLang="ja-JP" sz="2800" kern="100" dirty="0" err="1">
                <a:effectLst/>
                <a:latin typeface="游明朝" panose="02020400000000000000" pitchFamily="18" charset="-128"/>
                <a:ea typeface="游明朝" panose="02020400000000000000" pitchFamily="18" charset="-128"/>
                <a:cs typeface="Times New Roman" panose="02020603050405020304" pitchFamily="18" charset="0"/>
              </a:rPr>
              <a:t>etc</a:t>
            </a: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a:t>
            </a: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高校生の縮み志向</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高偏差値の大学に進学しない</a:t>
            </a:r>
            <a:r>
              <a:rPr lang="en-US" altLang="ja-JP" kern="100" dirty="0">
                <a:latin typeface="游明朝" panose="02020400000000000000" pitchFamily="18" charset="-128"/>
                <a:ea typeface="游明朝" panose="02020400000000000000" pitchFamily="18" charset="-128"/>
                <a:cs typeface="Times New Roman" panose="02020603050405020304" pitchFamily="18" charset="0"/>
              </a:rPr>
              <a:t>)</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a:t>
            </a: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中学高校生の不登校の増加</a:t>
            </a: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若者の自殺</a:t>
            </a:r>
            <a:r>
              <a:rPr lang="en-US"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(2017</a:t>
            </a:r>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年、福島県は全国一</a:t>
            </a:r>
            <a:r>
              <a:rPr lang="en-US" altLang="ja-JP"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a:t>
            </a:r>
            <a:endPar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ja-JP"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「死にたい」という人</a:t>
            </a:r>
            <a:r>
              <a:rPr lang="ja-JP" altLang="en-US"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の増加</a:t>
            </a:r>
            <a:r>
              <a:rPr lang="en-US" altLang="ja-JP"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子供も年寄りも</a:t>
            </a:r>
            <a:r>
              <a:rPr lang="en-US" altLang="ja-JP"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DV</a:t>
            </a:r>
            <a:r>
              <a:rPr lang="ja-JP" altLang="en-US"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や児童虐待の増加、</a:t>
            </a:r>
            <a:r>
              <a:rPr lang="ja-JP" altLang="ja-JP"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発達障害傾向</a:t>
            </a:r>
            <a:r>
              <a:rPr lang="ja-JP" altLang="en-US"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の顕在化</a:t>
            </a:r>
            <a:endParaRPr lang="ja-JP" altLang="en-US"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81846457-EAA4-4A49-9BDB-B7AEFEFA2B46}"/>
              </a:ext>
            </a:extLst>
          </p:cNvPr>
          <p:cNvSpPr>
            <a:spLocks noGrp="1"/>
          </p:cNvSpPr>
          <p:nvPr>
            <p:ph type="sldNum" sz="quarter" idx="12"/>
          </p:nvPr>
        </p:nvSpPr>
        <p:spPr/>
        <p:txBody>
          <a:bodyPr/>
          <a:lstStyle/>
          <a:p>
            <a:fld id="{063F171A-38EA-4641-BBC5-E82CFCDCAE3C}" type="slidenum">
              <a:rPr kumimoji="1" lang="ja-JP" altLang="en-US" smtClean="0"/>
              <a:t>25</a:t>
            </a:fld>
            <a:endParaRPr kumimoji="1" lang="ja-JP" altLang="en-US"/>
          </a:p>
        </p:txBody>
      </p:sp>
    </p:spTree>
    <p:extLst>
      <p:ext uri="{BB962C8B-B14F-4D97-AF65-F5344CB8AC3E}">
        <p14:creationId xmlns:p14="http://schemas.microsoft.com/office/powerpoint/2010/main" val="2316512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a:graphicFrameLocks/>
          </p:cNvGraphicFramePr>
          <p:nvPr>
            <p:extLst>
              <p:ext uri="{D42A27DB-BD31-4B8C-83A1-F6EECF244321}">
                <p14:modId xmlns:p14="http://schemas.microsoft.com/office/powerpoint/2010/main" val="498695462"/>
              </p:ext>
            </p:extLst>
          </p:nvPr>
        </p:nvGraphicFramePr>
        <p:xfrm>
          <a:off x="985421" y="1509204"/>
          <a:ext cx="9756559" cy="5051394"/>
        </p:xfrm>
        <a:graphic>
          <a:graphicData uri="http://schemas.openxmlformats.org/drawingml/2006/chart">
            <c:chart xmlns:c="http://schemas.openxmlformats.org/drawingml/2006/chart" xmlns:r="http://schemas.openxmlformats.org/officeDocument/2006/relationships" r:id="rId2"/>
          </a:graphicData>
        </a:graphic>
      </p:graphicFrame>
      <p:sp>
        <p:nvSpPr>
          <p:cNvPr id="2" name="正方形/長方形 1">
            <a:extLst>
              <a:ext uri="{FF2B5EF4-FFF2-40B4-BE49-F238E27FC236}">
                <a16:creationId xmlns:a16="http://schemas.microsoft.com/office/drawing/2014/main" id="{BBDEFE21-D612-45A9-A26F-A077AF83A6C3}"/>
              </a:ext>
            </a:extLst>
          </p:cNvPr>
          <p:cNvSpPr/>
          <p:nvPr/>
        </p:nvSpPr>
        <p:spPr>
          <a:xfrm>
            <a:off x="2539014" y="2068497"/>
            <a:ext cx="5299969" cy="15802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rgbClr val="FF0000"/>
                </a:solidFill>
              </a:rPr>
              <a:t>H28/H23=</a:t>
            </a:r>
            <a:endParaRPr lang="ja-JP" altLang="en-US" sz="2800" b="1" dirty="0">
              <a:solidFill>
                <a:srgbClr val="FF0000"/>
              </a:solidFill>
            </a:endParaRPr>
          </a:p>
          <a:p>
            <a:pPr algn="ctr"/>
            <a:r>
              <a:rPr lang="ja-JP" altLang="en-US" sz="2800" b="1" dirty="0">
                <a:solidFill>
                  <a:srgbClr val="FF0000"/>
                </a:solidFill>
              </a:rPr>
              <a:t>全国　</a:t>
            </a:r>
            <a:r>
              <a:rPr lang="en-US" altLang="ja-JP" sz="2800" b="1" dirty="0">
                <a:solidFill>
                  <a:srgbClr val="FF0000"/>
                </a:solidFill>
              </a:rPr>
              <a:t>2.05</a:t>
            </a:r>
            <a:r>
              <a:rPr lang="ja-JP" altLang="en-US" sz="2800" b="1" dirty="0">
                <a:solidFill>
                  <a:srgbClr val="FF0000"/>
                </a:solidFill>
              </a:rPr>
              <a:t>倍</a:t>
            </a:r>
          </a:p>
          <a:p>
            <a:pPr algn="ctr"/>
            <a:r>
              <a:rPr lang="ja-JP" altLang="en-US" sz="2800" b="1" dirty="0">
                <a:solidFill>
                  <a:srgbClr val="FF0000"/>
                </a:solidFill>
              </a:rPr>
              <a:t>福島県　</a:t>
            </a:r>
            <a:r>
              <a:rPr lang="en-US" altLang="ja-JP" sz="2800" b="1" dirty="0">
                <a:solidFill>
                  <a:srgbClr val="FF0000"/>
                </a:solidFill>
              </a:rPr>
              <a:t>3.69</a:t>
            </a:r>
            <a:r>
              <a:rPr lang="ja-JP" altLang="en-US" sz="2800" b="1" dirty="0">
                <a:solidFill>
                  <a:srgbClr val="FF0000"/>
                </a:solidFill>
              </a:rPr>
              <a:t>倍</a:t>
            </a:r>
          </a:p>
        </p:txBody>
      </p:sp>
      <p:sp>
        <p:nvSpPr>
          <p:cNvPr id="3" name="スライド番号プレースホルダー 2">
            <a:extLst>
              <a:ext uri="{FF2B5EF4-FFF2-40B4-BE49-F238E27FC236}">
                <a16:creationId xmlns:a16="http://schemas.microsoft.com/office/drawing/2014/main" id="{AA58F135-680E-48B7-AFB5-BE945B09A467}"/>
              </a:ext>
            </a:extLst>
          </p:cNvPr>
          <p:cNvSpPr>
            <a:spLocks noGrp="1"/>
          </p:cNvSpPr>
          <p:nvPr>
            <p:ph type="sldNum" sz="quarter" idx="12"/>
          </p:nvPr>
        </p:nvSpPr>
        <p:spPr/>
        <p:txBody>
          <a:bodyPr/>
          <a:lstStyle/>
          <a:p>
            <a:fld id="{063F171A-38EA-4641-BBC5-E82CFCDCAE3C}" type="slidenum">
              <a:rPr kumimoji="1" lang="ja-JP" altLang="en-US" smtClean="0"/>
              <a:t>26</a:t>
            </a:fld>
            <a:endParaRPr kumimoji="1" lang="ja-JP" altLang="en-US"/>
          </a:p>
        </p:txBody>
      </p:sp>
      <p:sp>
        <p:nvSpPr>
          <p:cNvPr id="5" name="正方形/長方形 4">
            <a:extLst>
              <a:ext uri="{FF2B5EF4-FFF2-40B4-BE49-F238E27FC236}">
                <a16:creationId xmlns:a16="http://schemas.microsoft.com/office/drawing/2014/main" id="{155B460A-D19A-4A8B-A1B4-197B740E7C6B}"/>
              </a:ext>
            </a:extLst>
          </p:cNvPr>
          <p:cNvSpPr/>
          <p:nvPr/>
        </p:nvSpPr>
        <p:spPr>
          <a:xfrm>
            <a:off x="1731146" y="433927"/>
            <a:ext cx="7794594"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FF0000"/>
                </a:solidFill>
                <a:latin typeface="游明朝" panose="02020400000000000000" pitchFamily="18" charset="-128"/>
                <a:ea typeface="游明朝" panose="02020400000000000000" pitchFamily="18" charset="-128"/>
              </a:rPr>
              <a:t>震災後の児童虐待の増加</a:t>
            </a:r>
            <a:r>
              <a:rPr kumimoji="1" lang="en-US" altLang="ja-JP" sz="3600" b="1" dirty="0">
                <a:solidFill>
                  <a:srgbClr val="FF0000"/>
                </a:solidFill>
                <a:latin typeface="游明朝" panose="02020400000000000000" pitchFamily="18" charset="-128"/>
                <a:ea typeface="游明朝" panose="02020400000000000000" pitchFamily="18" charset="-128"/>
              </a:rPr>
              <a:t>(</a:t>
            </a:r>
            <a:r>
              <a:rPr kumimoji="1" lang="ja-JP" altLang="en-US" sz="3600" b="1" dirty="0">
                <a:solidFill>
                  <a:srgbClr val="FF0000"/>
                </a:solidFill>
                <a:latin typeface="游明朝" panose="02020400000000000000" pitchFamily="18" charset="-128"/>
                <a:ea typeface="游明朝" panose="02020400000000000000" pitchFamily="18" charset="-128"/>
              </a:rPr>
              <a:t>福島県</a:t>
            </a:r>
            <a:r>
              <a:rPr kumimoji="1" lang="en-US" altLang="ja-JP" sz="3600" b="1" dirty="0">
                <a:solidFill>
                  <a:srgbClr val="FF0000"/>
                </a:solidFill>
                <a:latin typeface="游明朝" panose="02020400000000000000" pitchFamily="18" charset="-128"/>
                <a:ea typeface="游明朝" panose="02020400000000000000" pitchFamily="18" charset="-128"/>
              </a:rPr>
              <a:t>)</a:t>
            </a:r>
            <a:endParaRPr kumimoji="1" lang="ja-JP" altLang="en-US" sz="3600" b="1" dirty="0">
              <a:solidFill>
                <a:srgbClr val="FF0000"/>
              </a:solidFill>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2399455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A75A0-F103-49E1-AF15-53F5EAE5AEA8}"/>
              </a:ext>
            </a:extLst>
          </p:cNvPr>
          <p:cNvSpPr>
            <a:spLocks noGrp="1"/>
          </p:cNvSpPr>
          <p:nvPr>
            <p:ph type="title"/>
          </p:nvPr>
        </p:nvSpPr>
        <p:spPr>
          <a:solidFill>
            <a:srgbClr val="FFFF00"/>
          </a:solidFill>
        </p:spPr>
        <p:txBody>
          <a:bodyPr>
            <a:normAutofit/>
          </a:bodyPr>
          <a:lstStyle/>
          <a:p>
            <a:r>
              <a:rPr lang="ja-JP" altLang="en-US" sz="3600" b="1" kern="0" dirty="0">
                <a:effectLst/>
                <a:latin typeface="游明朝" panose="02020400000000000000" pitchFamily="18" charset="-128"/>
                <a:ea typeface="游明朝" panose="02020400000000000000" pitchFamily="18" charset="-128"/>
                <a:cs typeface="TPMinchoPr5-W6"/>
              </a:rPr>
              <a:t>震災の翌年から</a:t>
            </a:r>
            <a:r>
              <a:rPr lang="ja-JP" altLang="ja-JP" sz="3600" b="1" kern="0" dirty="0">
                <a:effectLst/>
                <a:latin typeface="游明朝" panose="02020400000000000000" pitchFamily="18" charset="-128"/>
                <a:ea typeface="游明朝" panose="02020400000000000000" pitchFamily="18" charset="-128"/>
                <a:cs typeface="TPMinchoPr5-W6"/>
              </a:rPr>
              <a:t>児童虐待</a:t>
            </a:r>
            <a:r>
              <a:rPr lang="ja-JP" altLang="en-US" sz="3600" b="1" kern="0" dirty="0">
                <a:effectLst/>
                <a:latin typeface="游明朝" panose="02020400000000000000" pitchFamily="18" charset="-128"/>
                <a:ea typeface="游明朝" panose="02020400000000000000" pitchFamily="18" charset="-128"/>
                <a:cs typeface="TPMinchoPr5-W6"/>
              </a:rPr>
              <a:t>が増加</a:t>
            </a:r>
            <a:endParaRPr kumimoji="1" lang="ja-JP" altLang="en-US" sz="3600" b="1" dirty="0"/>
          </a:p>
        </p:txBody>
      </p:sp>
      <p:sp>
        <p:nvSpPr>
          <p:cNvPr id="3" name="コンテンツ プレースホルダー 2">
            <a:extLst>
              <a:ext uri="{FF2B5EF4-FFF2-40B4-BE49-F238E27FC236}">
                <a16:creationId xmlns:a16="http://schemas.microsoft.com/office/drawing/2014/main" id="{3B5EB4ED-F59F-4109-AE7D-5D3AD5552AFD}"/>
              </a:ext>
            </a:extLst>
          </p:cNvPr>
          <p:cNvSpPr>
            <a:spLocks noGrp="1"/>
          </p:cNvSpPr>
          <p:nvPr>
            <p:ph idx="1"/>
          </p:nvPr>
        </p:nvSpPr>
        <p:spPr/>
        <p:txBody>
          <a:bodyPr/>
          <a:lstStyle/>
          <a:p>
            <a:r>
              <a:rPr lang="ja-JP" altLang="ja-JP" sz="2800" kern="0" dirty="0">
                <a:effectLst/>
                <a:latin typeface="游明朝" panose="02020400000000000000" pitchFamily="18" charset="-128"/>
                <a:ea typeface="游明朝" panose="02020400000000000000" pitchFamily="18" charset="-128"/>
                <a:cs typeface="TPMinchoPr5-W6"/>
              </a:rPr>
              <a:t>震災の翌年のデータから</a:t>
            </a:r>
            <a:r>
              <a:rPr lang="ja-JP" altLang="en-US" sz="2800" kern="0" dirty="0">
                <a:effectLst/>
                <a:latin typeface="游明朝" panose="02020400000000000000" pitchFamily="18" charset="-128"/>
                <a:ea typeface="游明朝" panose="02020400000000000000" pitchFamily="18" charset="-128"/>
                <a:cs typeface="TPMinchoPr5-W6"/>
              </a:rPr>
              <a:t>児童虐待が</a:t>
            </a:r>
            <a:r>
              <a:rPr lang="ja-JP" altLang="ja-JP" sz="2800" kern="0" dirty="0">
                <a:effectLst/>
                <a:latin typeface="游明朝" panose="02020400000000000000" pitchFamily="18" charset="-128"/>
                <a:ea typeface="游明朝" panose="02020400000000000000" pitchFamily="18" charset="-128"/>
                <a:cs typeface="TPMinchoPr5-W6"/>
              </a:rPr>
              <a:t>増え始めた。</a:t>
            </a:r>
            <a:endParaRPr lang="ja-JP" altLang="en-US" sz="2800" kern="0" dirty="0">
              <a:effectLst/>
              <a:latin typeface="游明朝" panose="02020400000000000000" pitchFamily="18" charset="-128"/>
              <a:ea typeface="游明朝" panose="02020400000000000000" pitchFamily="18" charset="-128"/>
              <a:cs typeface="TPMinchoPr5-W6"/>
            </a:endParaRPr>
          </a:p>
          <a:p>
            <a:r>
              <a:rPr lang="ja-JP" altLang="ja-JP" sz="2800" kern="0" dirty="0">
                <a:effectLst/>
                <a:latin typeface="游明朝" panose="02020400000000000000" pitchFamily="18" charset="-128"/>
                <a:ea typeface="游明朝" panose="02020400000000000000" pitchFamily="18" charset="-128"/>
                <a:cs typeface="TPMinchoPr5-W6"/>
              </a:rPr>
              <a:t>同時に</a:t>
            </a:r>
            <a:r>
              <a:rPr lang="en-US" altLang="ja-JP" sz="2800" kern="0" dirty="0">
                <a:effectLst/>
                <a:latin typeface="游明朝" panose="02020400000000000000" pitchFamily="18" charset="-128"/>
                <a:ea typeface="游明朝" panose="02020400000000000000" pitchFamily="18" charset="-128"/>
                <a:cs typeface="TPMinchoPr5-W6"/>
              </a:rPr>
              <a:t>DV</a:t>
            </a:r>
            <a:r>
              <a:rPr lang="ja-JP" altLang="ja-JP" sz="2800" kern="0" dirty="0">
                <a:effectLst/>
                <a:latin typeface="游明朝" panose="02020400000000000000" pitchFamily="18" charset="-128"/>
                <a:ea typeface="游明朝" panose="02020400000000000000" pitchFamily="18" charset="-128"/>
                <a:cs typeface="TPMinchoPr5-W6"/>
              </a:rPr>
              <a:t>件数もうなぎ登りに増え毎年</a:t>
            </a:r>
            <a:r>
              <a:rPr lang="en-US" altLang="ja-JP" sz="2800" kern="0" dirty="0">
                <a:effectLst/>
                <a:latin typeface="游明朝" panose="02020400000000000000" pitchFamily="18" charset="-128"/>
                <a:ea typeface="游明朝" panose="02020400000000000000" pitchFamily="18" charset="-128"/>
                <a:cs typeface="TPMinchoPr5-W6"/>
              </a:rPr>
              <a:t>1500</a:t>
            </a:r>
            <a:r>
              <a:rPr lang="ja-JP" altLang="ja-JP" sz="2800" kern="0" dirty="0">
                <a:effectLst/>
                <a:latin typeface="游明朝" panose="02020400000000000000" pitchFamily="18" charset="-128"/>
                <a:ea typeface="游明朝" panose="02020400000000000000" pitchFamily="18" charset="-128"/>
                <a:cs typeface="TPMinchoPr5-W6"/>
              </a:rPr>
              <a:t>件を行き来</a:t>
            </a:r>
            <a:endParaRPr lang="ja-JP" altLang="en-US" sz="2800" kern="0" dirty="0">
              <a:effectLst/>
              <a:latin typeface="游明朝" panose="02020400000000000000" pitchFamily="18" charset="-128"/>
              <a:ea typeface="游明朝" panose="02020400000000000000" pitchFamily="18" charset="-128"/>
              <a:cs typeface="TPMinchoPr5-W6"/>
            </a:endParaRPr>
          </a:p>
          <a:p>
            <a:r>
              <a:rPr lang="ja-JP" altLang="en-US" kern="0" dirty="0">
                <a:latin typeface="游明朝" panose="02020400000000000000" pitchFamily="18" charset="-128"/>
                <a:ea typeface="游明朝" panose="02020400000000000000" pitchFamily="18" charset="-128"/>
                <a:cs typeface="TPMinchoPr5-W6"/>
              </a:rPr>
              <a:t>この</a:t>
            </a:r>
            <a:r>
              <a:rPr lang="ja-JP" altLang="ja-JP" sz="2800" kern="0" dirty="0">
                <a:effectLst/>
                <a:latin typeface="游明朝" panose="02020400000000000000" pitchFamily="18" charset="-128"/>
                <a:ea typeface="游明朝" panose="02020400000000000000" pitchFamily="18" charset="-128"/>
                <a:cs typeface="TPMinchoPr5-W6"/>
              </a:rPr>
              <a:t>ように震災後に家庭環境が悪化</a:t>
            </a:r>
            <a:endParaRPr lang="ja-JP" altLang="en-US" sz="2800" kern="0" dirty="0">
              <a:effectLst/>
              <a:latin typeface="游明朝" panose="02020400000000000000" pitchFamily="18" charset="-128"/>
              <a:ea typeface="游明朝" panose="02020400000000000000" pitchFamily="18" charset="-128"/>
              <a:cs typeface="TPMinchoPr5-W6"/>
            </a:endParaRPr>
          </a:p>
          <a:p>
            <a:pPr marL="0" indent="0">
              <a:buNone/>
            </a:pPr>
            <a:r>
              <a:rPr lang="ja-JP" altLang="en-US" kern="0" dirty="0">
                <a:latin typeface="游明朝" panose="02020400000000000000" pitchFamily="18" charset="-128"/>
                <a:ea typeface="游明朝" panose="02020400000000000000" pitchFamily="18" charset="-128"/>
                <a:cs typeface="TPMinchoPr5-W6"/>
              </a:rPr>
              <a:t>　➡</a:t>
            </a:r>
            <a:r>
              <a:rPr lang="ja-JP" altLang="ja-JP" sz="2800" kern="0" dirty="0">
                <a:effectLst/>
                <a:latin typeface="游明朝" panose="02020400000000000000" pitchFamily="18" charset="-128"/>
                <a:ea typeface="游明朝" panose="02020400000000000000" pitchFamily="18" charset="-128"/>
                <a:cs typeface="TPMinchoPr5-W6"/>
              </a:rPr>
              <a:t>必然的に子供に影響</a:t>
            </a:r>
            <a:endParaRPr lang="ja-JP" altLang="en-US" sz="2800" kern="0" dirty="0">
              <a:effectLst/>
              <a:latin typeface="游明朝" panose="02020400000000000000" pitchFamily="18" charset="-128"/>
              <a:ea typeface="游明朝" panose="02020400000000000000" pitchFamily="18" charset="-128"/>
              <a:cs typeface="TPMinchoPr5-W6"/>
            </a:endParaRPr>
          </a:p>
          <a:p>
            <a:pPr marL="0" indent="0">
              <a:buNone/>
            </a:pPr>
            <a:r>
              <a:rPr lang="ja-JP" altLang="en-US" kern="0" dirty="0">
                <a:latin typeface="游明朝" panose="02020400000000000000" pitchFamily="18" charset="-128"/>
                <a:ea typeface="游明朝" panose="02020400000000000000" pitchFamily="18" charset="-128"/>
                <a:cs typeface="TPMinchoPr5-W6"/>
              </a:rPr>
              <a:t>・</a:t>
            </a:r>
            <a:r>
              <a:rPr lang="ja-JP" altLang="ja-JP" sz="2800" b="1" kern="0" dirty="0">
                <a:solidFill>
                  <a:srgbClr val="FF0000"/>
                </a:solidFill>
                <a:effectLst/>
                <a:latin typeface="游明朝" panose="02020400000000000000" pitchFamily="18" charset="-128"/>
                <a:ea typeface="游明朝" panose="02020400000000000000" pitchFamily="18" charset="-128"/>
                <a:cs typeface="TPMinchoPr5-W6"/>
              </a:rPr>
              <a:t>中高校生の不登校が増え</a:t>
            </a:r>
            <a:endParaRPr lang="ja-JP" altLang="en-US" sz="2800" b="1" kern="0" dirty="0">
              <a:solidFill>
                <a:srgbClr val="FF0000"/>
              </a:solidFill>
              <a:effectLst/>
              <a:latin typeface="游明朝" panose="02020400000000000000" pitchFamily="18" charset="-128"/>
              <a:ea typeface="游明朝" panose="02020400000000000000" pitchFamily="18" charset="-128"/>
              <a:cs typeface="TPMinchoPr5-W6"/>
            </a:endParaRPr>
          </a:p>
          <a:p>
            <a:pPr marL="0" indent="0">
              <a:buNone/>
            </a:pPr>
            <a:r>
              <a:rPr lang="ja-JP" altLang="en-US" b="1" kern="0" dirty="0">
                <a:solidFill>
                  <a:srgbClr val="FF0000"/>
                </a:solidFill>
                <a:latin typeface="游明朝" panose="02020400000000000000" pitchFamily="18" charset="-128"/>
                <a:ea typeface="游明朝" panose="02020400000000000000" pitchFamily="18" charset="-128"/>
                <a:cs typeface="TPMinchoPr5-W6"/>
              </a:rPr>
              <a:t>・</a:t>
            </a:r>
            <a:r>
              <a:rPr lang="en-US" altLang="ja-JP" sz="2800" b="1" kern="0" dirty="0">
                <a:solidFill>
                  <a:srgbClr val="FF0000"/>
                </a:solidFill>
                <a:effectLst/>
                <a:latin typeface="游明朝" panose="02020400000000000000" pitchFamily="18" charset="-128"/>
                <a:ea typeface="游明朝" panose="02020400000000000000" pitchFamily="18" charset="-128"/>
                <a:cs typeface="TPMinchoPr5-W6"/>
              </a:rPr>
              <a:t>20</a:t>
            </a:r>
            <a:r>
              <a:rPr lang="ja-JP" altLang="ja-JP" sz="2800" b="1" kern="0" dirty="0">
                <a:solidFill>
                  <a:srgbClr val="FF0000"/>
                </a:solidFill>
                <a:effectLst/>
                <a:latin typeface="游明朝" panose="02020400000000000000" pitchFamily="18" charset="-128"/>
                <a:ea typeface="游明朝" panose="02020400000000000000" pitchFamily="18" charset="-128"/>
                <a:cs typeface="TPMinchoPr5-W6"/>
              </a:rPr>
              <a:t>歳以下の自殺率が全国一</a:t>
            </a:r>
            <a:r>
              <a:rPr lang="en-US" altLang="ja-JP" sz="2800" kern="0" dirty="0">
                <a:effectLst/>
                <a:latin typeface="游明朝" panose="02020400000000000000" pitchFamily="18" charset="-128"/>
                <a:ea typeface="游明朝" panose="02020400000000000000" pitchFamily="18" charset="-128"/>
                <a:cs typeface="TPMinchoPr5-W6"/>
              </a:rPr>
              <a:t>(</a:t>
            </a:r>
            <a:r>
              <a:rPr lang="ja-JP" altLang="ja-JP" sz="2800" kern="0" dirty="0">
                <a:effectLst/>
                <a:latin typeface="游明朝" panose="02020400000000000000" pitchFamily="18" charset="-128"/>
                <a:ea typeface="游明朝" panose="02020400000000000000" pitchFamily="18" charset="-128"/>
                <a:cs typeface="TPMinchoPr5-W6"/>
              </a:rPr>
              <a:t>２０１８年度</a:t>
            </a:r>
            <a:r>
              <a:rPr lang="en-US" altLang="ja-JP" sz="2800" kern="0" dirty="0">
                <a:effectLst/>
                <a:latin typeface="游明朝" panose="02020400000000000000" pitchFamily="18" charset="-128"/>
                <a:ea typeface="游明朝" panose="02020400000000000000" pitchFamily="18" charset="-128"/>
                <a:cs typeface="TPMinchoPr5-W6"/>
              </a:rPr>
              <a:t>)</a:t>
            </a:r>
            <a:endParaRPr kumimoji="1" lang="ja-JP" altLang="en-US" dirty="0"/>
          </a:p>
        </p:txBody>
      </p:sp>
      <p:sp>
        <p:nvSpPr>
          <p:cNvPr id="4" name="スライド番号プレースホルダー 3">
            <a:extLst>
              <a:ext uri="{FF2B5EF4-FFF2-40B4-BE49-F238E27FC236}">
                <a16:creationId xmlns:a16="http://schemas.microsoft.com/office/drawing/2014/main" id="{104F53D9-E1FE-4914-8735-DCC9DEA5F7B8}"/>
              </a:ext>
            </a:extLst>
          </p:cNvPr>
          <p:cNvSpPr>
            <a:spLocks noGrp="1"/>
          </p:cNvSpPr>
          <p:nvPr>
            <p:ph type="sldNum" sz="quarter" idx="12"/>
          </p:nvPr>
        </p:nvSpPr>
        <p:spPr/>
        <p:txBody>
          <a:bodyPr/>
          <a:lstStyle/>
          <a:p>
            <a:fld id="{063F171A-38EA-4641-BBC5-E82CFCDCAE3C}" type="slidenum">
              <a:rPr kumimoji="1" lang="ja-JP" altLang="en-US" smtClean="0"/>
              <a:t>27</a:t>
            </a:fld>
            <a:endParaRPr kumimoji="1" lang="ja-JP" altLang="en-US"/>
          </a:p>
        </p:txBody>
      </p:sp>
    </p:spTree>
    <p:extLst>
      <p:ext uri="{BB962C8B-B14F-4D97-AF65-F5344CB8AC3E}">
        <p14:creationId xmlns:p14="http://schemas.microsoft.com/office/powerpoint/2010/main" val="6802907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6259A3-920B-4FFB-A1F0-1308942CCD14}"/>
              </a:ext>
            </a:extLst>
          </p:cNvPr>
          <p:cNvSpPr>
            <a:spLocks noGrp="1"/>
          </p:cNvSpPr>
          <p:nvPr>
            <p:ph type="title"/>
          </p:nvPr>
        </p:nvSpPr>
        <p:spPr>
          <a:solidFill>
            <a:srgbClr val="FFFF00"/>
          </a:solidFill>
        </p:spPr>
        <p:txBody>
          <a:bodyPr>
            <a:normAutofit/>
          </a:bodyPr>
          <a:lstStyle/>
          <a:p>
            <a:r>
              <a:rPr kumimoji="1" lang="ja-JP" altLang="en-US" sz="4800" b="1" dirty="0">
                <a:latin typeface="游明朝" panose="02020400000000000000" pitchFamily="18" charset="-128"/>
                <a:ea typeface="游明朝" panose="02020400000000000000" pitchFamily="18" charset="-128"/>
              </a:rPr>
              <a:t>悲しむこと</a:t>
            </a:r>
          </a:p>
        </p:txBody>
      </p:sp>
      <p:sp>
        <p:nvSpPr>
          <p:cNvPr id="3" name="コンテンツ プレースホルダー 2">
            <a:extLst>
              <a:ext uri="{FF2B5EF4-FFF2-40B4-BE49-F238E27FC236}">
                <a16:creationId xmlns:a16="http://schemas.microsoft.com/office/drawing/2014/main" id="{8D25476B-8A8B-44F3-BB67-29015B37D02C}"/>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714D10-37AF-4195-8CAF-B5EFE71F4BCC}"/>
              </a:ext>
            </a:extLst>
          </p:cNvPr>
          <p:cNvSpPr>
            <a:spLocks noGrp="1"/>
          </p:cNvSpPr>
          <p:nvPr>
            <p:ph type="sldNum" sz="quarter" idx="12"/>
          </p:nvPr>
        </p:nvSpPr>
        <p:spPr/>
        <p:txBody>
          <a:bodyPr/>
          <a:lstStyle/>
          <a:p>
            <a:fld id="{063F171A-38EA-4641-BBC5-E82CFCDCAE3C}" type="slidenum">
              <a:rPr kumimoji="1" lang="ja-JP" altLang="en-US" smtClean="0"/>
              <a:t>28</a:t>
            </a:fld>
            <a:endParaRPr kumimoji="1" lang="ja-JP" altLang="en-US"/>
          </a:p>
        </p:txBody>
      </p:sp>
    </p:spTree>
    <p:extLst>
      <p:ext uri="{BB962C8B-B14F-4D97-AF65-F5344CB8AC3E}">
        <p14:creationId xmlns:p14="http://schemas.microsoft.com/office/powerpoint/2010/main" val="2296310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3138D1-72DA-420E-B32E-F89DD8F6B0D4}"/>
              </a:ext>
            </a:extLst>
          </p:cNvPr>
          <p:cNvSpPr>
            <a:spLocks noGrp="1"/>
          </p:cNvSpPr>
          <p:nvPr>
            <p:ph type="title"/>
          </p:nvPr>
        </p:nvSpPr>
        <p:spPr>
          <a:solidFill>
            <a:srgbClr val="FFFF00"/>
          </a:solidFill>
        </p:spPr>
        <p:txBody>
          <a:bodyPr/>
          <a:lstStyle/>
          <a:p>
            <a:r>
              <a:rPr kumimoji="1" lang="ja-JP" altLang="en-US" dirty="0">
                <a:latin typeface="游明朝" panose="02020400000000000000" pitchFamily="18" charset="-128"/>
                <a:ea typeface="游明朝" panose="02020400000000000000" pitchFamily="18" charset="-128"/>
              </a:rPr>
              <a:t>悲しむことは信頼回復の道</a:t>
            </a:r>
            <a:r>
              <a:rPr kumimoji="1" lang="en-US" altLang="ja-JP" dirty="0">
                <a:latin typeface="游明朝" panose="02020400000000000000" pitchFamily="18" charset="-128"/>
                <a:ea typeface="游明朝" panose="02020400000000000000" pitchFamily="18" charset="-128"/>
              </a:rPr>
              <a:t>-</a:t>
            </a:r>
            <a:r>
              <a:rPr kumimoji="1" lang="ja-JP" altLang="en-US" dirty="0">
                <a:latin typeface="游明朝" panose="02020400000000000000" pitchFamily="18" charset="-128"/>
                <a:ea typeface="游明朝" panose="02020400000000000000" pitchFamily="18" charset="-128"/>
              </a:rPr>
              <a:t>フロイト</a:t>
            </a:r>
          </a:p>
        </p:txBody>
      </p:sp>
      <p:sp>
        <p:nvSpPr>
          <p:cNvPr id="3" name="コンテンツ プレースホルダー 2">
            <a:extLst>
              <a:ext uri="{FF2B5EF4-FFF2-40B4-BE49-F238E27FC236}">
                <a16:creationId xmlns:a16="http://schemas.microsoft.com/office/drawing/2014/main" id="{14DEB75E-3D79-4FD5-AB37-DD3035832305}"/>
              </a:ext>
            </a:extLst>
          </p:cNvPr>
          <p:cNvSpPr>
            <a:spLocks noGrp="1"/>
          </p:cNvSpPr>
          <p:nvPr>
            <p:ph idx="1"/>
          </p:nvPr>
        </p:nvSpPr>
        <p:spPr/>
        <p:txBody>
          <a:bodyPr>
            <a:normAutofit/>
          </a:bodyPr>
          <a:lstStyle/>
          <a:p>
            <a:pPr algn="l"/>
            <a:r>
              <a:rPr lang="ja-JP" altLang="en-US" sz="3200" dirty="0">
                <a:solidFill>
                  <a:srgbClr val="050505"/>
                </a:solidFill>
                <a:latin typeface="游明朝" panose="02020400000000000000" pitchFamily="18" charset="-128"/>
                <a:ea typeface="游明朝" panose="02020400000000000000" pitchFamily="18" charset="-128"/>
              </a:rPr>
              <a:t>人は悲しみを受け止めてくれる周囲の人がいて</a:t>
            </a:r>
            <a:r>
              <a:rPr lang="ja-JP" altLang="en-US" sz="3200" b="0" i="0" dirty="0">
                <a:solidFill>
                  <a:srgbClr val="050505"/>
                </a:solidFill>
                <a:effectLst/>
                <a:latin typeface="游明朝" panose="02020400000000000000" pitchFamily="18" charset="-128"/>
                <a:ea typeface="游明朝" panose="02020400000000000000" pitchFamily="18" charset="-128"/>
              </a:rPr>
              <a:t>悲しむことができる。</a:t>
            </a:r>
          </a:p>
          <a:p>
            <a:pPr algn="l"/>
            <a:r>
              <a:rPr lang="ja-JP" altLang="en-US" sz="3200" b="0" i="0" dirty="0">
                <a:solidFill>
                  <a:srgbClr val="050505"/>
                </a:solidFill>
                <a:effectLst/>
                <a:latin typeface="游明朝" panose="02020400000000000000" pitchFamily="18" charset="-128"/>
                <a:ea typeface="游明朝" panose="02020400000000000000" pitchFamily="18" charset="-128"/>
              </a:rPr>
              <a:t>悲しむことは否定されるべきことではない</a:t>
            </a:r>
          </a:p>
          <a:p>
            <a:pPr algn="l"/>
            <a:r>
              <a:rPr lang="ja-JP" altLang="en-US" sz="3200" b="0" i="0" dirty="0">
                <a:solidFill>
                  <a:srgbClr val="050505"/>
                </a:solidFill>
                <a:effectLst/>
                <a:latin typeface="游明朝" panose="02020400000000000000" pitchFamily="18" charset="-128"/>
                <a:ea typeface="游明朝" panose="02020400000000000000" pitchFamily="18" charset="-128"/>
              </a:rPr>
              <a:t>人には、うんと悲しめる場が必要。悲しいときに悲しまないでいたら、人は生きる勇気をどこからもってくるか</a:t>
            </a:r>
            <a:r>
              <a:rPr lang="en-US" altLang="ja-JP" sz="3200" b="0" i="0" dirty="0">
                <a:solidFill>
                  <a:srgbClr val="050505"/>
                </a:solidFill>
                <a:effectLst/>
                <a:latin typeface="游明朝" panose="02020400000000000000" pitchFamily="18" charset="-128"/>
                <a:ea typeface="游明朝" panose="02020400000000000000" pitchFamily="18" charset="-128"/>
              </a:rPr>
              <a:t>?</a:t>
            </a:r>
            <a:r>
              <a:rPr lang="ja-JP" altLang="en-US" sz="3200" b="0" i="0" dirty="0">
                <a:solidFill>
                  <a:srgbClr val="050505"/>
                </a:solidFill>
                <a:effectLst/>
                <a:latin typeface="游明朝" panose="02020400000000000000" pitchFamily="18" charset="-128"/>
                <a:ea typeface="游明朝" panose="02020400000000000000" pitchFamily="18" charset="-128"/>
              </a:rPr>
              <a:t>　　</a:t>
            </a:r>
            <a:endParaRPr lang="en-US" altLang="ja-JP" sz="3200" b="0" i="0" dirty="0">
              <a:solidFill>
                <a:srgbClr val="050505"/>
              </a:solidFill>
              <a:effectLst/>
              <a:latin typeface="游明朝" panose="02020400000000000000" pitchFamily="18" charset="-128"/>
              <a:ea typeface="游明朝" panose="02020400000000000000" pitchFamily="18" charset="-128"/>
            </a:endParaRPr>
          </a:p>
          <a:p>
            <a:pPr algn="l"/>
            <a:r>
              <a:rPr lang="ja-JP" altLang="en-US" sz="3200" b="0" i="0" dirty="0">
                <a:solidFill>
                  <a:srgbClr val="050505"/>
                </a:solidFill>
                <a:effectLst/>
                <a:latin typeface="游明朝" panose="02020400000000000000" pitchFamily="18" charset="-128"/>
                <a:ea typeface="游明朝" panose="02020400000000000000" pitchFamily="18" charset="-128"/>
              </a:rPr>
              <a:t>だから悲しむことは「悲しむ能力」</a:t>
            </a:r>
          </a:p>
          <a:p>
            <a:pPr marL="0" indent="0" algn="l">
              <a:buNone/>
            </a:pPr>
            <a:endParaRPr kumimoji="1" lang="ja-JP" altLang="en-US" dirty="0"/>
          </a:p>
        </p:txBody>
      </p:sp>
    </p:spTree>
    <p:extLst>
      <p:ext uri="{BB962C8B-B14F-4D97-AF65-F5344CB8AC3E}">
        <p14:creationId xmlns:p14="http://schemas.microsoft.com/office/powerpoint/2010/main" val="3663897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84B28B-1845-4BA0-AAB9-A95092374BC8}"/>
              </a:ext>
            </a:extLst>
          </p:cNvPr>
          <p:cNvSpPr>
            <a:spLocks noGrp="1"/>
          </p:cNvSpPr>
          <p:nvPr>
            <p:ph type="title"/>
          </p:nvPr>
        </p:nvSpPr>
        <p:spPr>
          <a:solidFill>
            <a:srgbClr val="FFFF00"/>
          </a:solidFill>
        </p:spPr>
        <p:txBody>
          <a:bodyPr/>
          <a:lstStyle/>
          <a:p>
            <a:r>
              <a:rPr lang="ja-JP" altLang="ja-JP" sz="4400" b="1"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維新の逆賊ゆえの国有林比率の高さ</a:t>
            </a:r>
            <a:br>
              <a:rPr lang="ja-JP" altLang="ja-JP" sz="44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dirty="0">
              <a:latin typeface="游明朝" panose="02020400000000000000" pitchFamily="18" charset="-128"/>
              <a:ea typeface="游明朝" panose="02020400000000000000" pitchFamily="18" charset="-128"/>
            </a:endParaRPr>
          </a:p>
        </p:txBody>
      </p:sp>
      <p:sp>
        <p:nvSpPr>
          <p:cNvPr id="3" name="コンテンツ プレースホルダー 2">
            <a:extLst>
              <a:ext uri="{FF2B5EF4-FFF2-40B4-BE49-F238E27FC236}">
                <a16:creationId xmlns:a16="http://schemas.microsoft.com/office/drawing/2014/main" id="{C180CE27-68B9-42D5-969A-69B1C574DD7C}"/>
              </a:ext>
            </a:extLst>
          </p:cNvPr>
          <p:cNvSpPr>
            <a:spLocks noGrp="1"/>
          </p:cNvSpPr>
          <p:nvPr>
            <p:ph idx="1"/>
          </p:nvPr>
        </p:nvSpPr>
        <p:spPr>
          <a:xfrm>
            <a:off x="838200" y="1825625"/>
            <a:ext cx="10515600" cy="4508500"/>
          </a:xfrm>
        </p:spPr>
        <p:txBody>
          <a:bodyPr>
            <a:normAutofit/>
          </a:bodyPr>
          <a:lstStyle/>
          <a:p>
            <a:pPr indent="0" algn="just">
              <a:buNone/>
            </a:pPr>
            <a:r>
              <a:rPr lang="ja-JP" altLang="en-US" sz="3600" kern="0" dirty="0">
                <a:solidFill>
                  <a:srgbClr val="1D2129"/>
                </a:solidFill>
                <a:latin typeface="游明朝" panose="02020400000000000000" pitchFamily="18" charset="-128"/>
                <a:ea typeface="游明朝" panose="02020400000000000000" pitchFamily="18" charset="-128"/>
                <a:cs typeface="Helvetica" panose="020B0604020202020204" pitchFamily="34" charset="0"/>
              </a:rPr>
              <a:t>・渋沢</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栄一は、「維新の際に賊軍となったため非情な不利益を被った」として「国有林、地価の設定などにおける不利な扱い</a:t>
            </a:r>
            <a:r>
              <a:rPr lang="ja-JP" altLang="en-US"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など</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」をあげている</a:t>
            </a:r>
            <a:endParaRPr lang="ja-JP" altLang="en-US" sz="3600" kern="100" dirty="0">
              <a:latin typeface="游明朝" panose="02020400000000000000" pitchFamily="18" charset="-128"/>
              <a:ea typeface="游明朝" panose="02020400000000000000" pitchFamily="18" charset="-128"/>
              <a:cs typeface="Times New Roman" panose="02020603050405020304" pitchFamily="18" charset="0"/>
            </a:endParaRPr>
          </a:p>
          <a:p>
            <a:pPr indent="0" algn="just">
              <a:buNone/>
            </a:pPr>
            <a:r>
              <a:rPr lang="ja-JP" altLang="en-US" sz="3600" kern="100" dirty="0">
                <a:solidFill>
                  <a:srgbClr val="1D2129"/>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地租改正</a:t>
            </a:r>
            <a:r>
              <a:rPr lang="en-US"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明治</a:t>
            </a:r>
            <a:r>
              <a:rPr lang="en-US"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13</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年</a:t>
            </a:r>
            <a:r>
              <a:rPr lang="en-US"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に官有林約</a:t>
            </a:r>
            <a:r>
              <a:rPr lang="en-US"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80</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万町歩（</a:t>
            </a:r>
            <a:r>
              <a:rPr lang="en-US"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82.5%</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a:t>
            </a:r>
            <a:r>
              <a:rPr lang="ja-JP" altLang="ja-JP" sz="3600" b="1"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であった</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（大石嘉一郎、福島県の百年）。</a:t>
            </a:r>
            <a:endParaRPr lang="en-US"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endParaRPr>
          </a:p>
          <a:p>
            <a:pPr marL="0" indent="0">
              <a:buNone/>
            </a:pPr>
            <a:r>
              <a:rPr lang="ja-JP" altLang="en-US"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a:t>
            </a:r>
            <a:r>
              <a:rPr lang="ja-JP" altLang="ja-JP" sz="36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明治維新に抵抗した福島や東北、沖縄は、当初は、国有林比率を高く設定された</a:t>
            </a:r>
            <a:endParaRPr kumimoji="1" lang="ja-JP" altLang="en-US" sz="360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42778036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7DEFB36-CC01-401B-BD43-8DD9873F4FB6}"/>
              </a:ext>
            </a:extLst>
          </p:cNvPr>
          <p:cNvSpPr>
            <a:spLocks noGrp="1"/>
          </p:cNvSpPr>
          <p:nvPr>
            <p:ph type="title"/>
          </p:nvPr>
        </p:nvSpPr>
        <p:spPr>
          <a:xfrm>
            <a:off x="838200" y="594804"/>
            <a:ext cx="10515600" cy="1118586"/>
          </a:xfrm>
          <a:solidFill>
            <a:srgbClr val="FFFF00"/>
          </a:solidFill>
        </p:spPr>
        <p:txBody>
          <a:bodyPr>
            <a:normAutofit/>
          </a:bodyPr>
          <a:lstStyle/>
          <a:p>
            <a:pPr algn="l"/>
            <a:r>
              <a:rPr lang="ja-JP" altLang="en-US" sz="3600" b="1" i="0" u="none" strike="noStrike" baseline="0" dirty="0">
                <a:latin typeface="游明朝" panose="02020400000000000000" pitchFamily="18" charset="-128"/>
                <a:ea typeface="游明朝" panose="02020400000000000000" pitchFamily="18" charset="-128"/>
              </a:rPr>
              <a:t>人間への信頼と結びついた「悲しむ」という能力</a:t>
            </a:r>
            <a:endParaRPr lang="ja-JP" altLang="en-US" sz="3600" b="1" dirty="0">
              <a:latin typeface="游明朝" panose="02020400000000000000" pitchFamily="18" charset="-128"/>
              <a:ea typeface="游明朝" panose="02020400000000000000" pitchFamily="18" charset="-128"/>
            </a:endParaRPr>
          </a:p>
        </p:txBody>
      </p:sp>
      <p:sp>
        <p:nvSpPr>
          <p:cNvPr id="7" name="コンテンツ プレースホルダー 6">
            <a:extLst>
              <a:ext uri="{FF2B5EF4-FFF2-40B4-BE49-F238E27FC236}">
                <a16:creationId xmlns:a16="http://schemas.microsoft.com/office/drawing/2014/main" id="{626BA801-E756-4488-B917-36807B5C68D2}"/>
              </a:ext>
            </a:extLst>
          </p:cNvPr>
          <p:cNvSpPr>
            <a:spLocks noGrp="1"/>
          </p:cNvSpPr>
          <p:nvPr>
            <p:ph idx="1"/>
          </p:nvPr>
        </p:nvSpPr>
        <p:spPr/>
        <p:txBody>
          <a:bodyPr>
            <a:normAutofit/>
          </a:bodyPr>
          <a:lstStyle/>
          <a:p>
            <a:pPr algn="l"/>
            <a:r>
              <a:rPr lang="ja-JP" altLang="en-US" sz="2400" b="0" i="0" u="none" strike="noStrike" baseline="0" dirty="0">
                <a:latin typeface="游明朝" panose="02020400000000000000" pitchFamily="18" charset="-128"/>
                <a:ea typeface="游明朝" panose="02020400000000000000" pitchFamily="18" charset="-128"/>
              </a:rPr>
              <a:t>喪失やトラウマは「悲哀の仕事」を経過してこそ受容でき、そして再起できる。</a:t>
            </a:r>
          </a:p>
          <a:p>
            <a:pPr algn="l"/>
            <a:r>
              <a:rPr lang="ja-JP" altLang="en-US" sz="2400" b="0" i="0" u="none" strike="noStrike" baseline="0" dirty="0">
                <a:latin typeface="游明朝" panose="02020400000000000000" pitchFamily="18" charset="-128"/>
                <a:ea typeface="游明朝" panose="02020400000000000000" pitchFamily="18" charset="-128"/>
              </a:rPr>
              <a:t>悲しみとは、悲しみを受け止めてくれる人がいて可能になる体験</a:t>
            </a:r>
          </a:p>
          <a:p>
            <a:pPr algn="l"/>
            <a:r>
              <a:rPr lang="ja-JP" altLang="en-US" sz="2400" b="0" i="0" u="none" strike="noStrike" baseline="0" dirty="0">
                <a:latin typeface="游明朝" panose="02020400000000000000" pitchFamily="18" charset="-128"/>
                <a:ea typeface="游明朝" panose="02020400000000000000" pitchFamily="18" charset="-128"/>
              </a:rPr>
              <a:t>悲しむことは、肯定的な他人との関係を前提として可能な情動体験</a:t>
            </a:r>
          </a:p>
          <a:p>
            <a:pPr algn="l"/>
            <a:r>
              <a:rPr lang="ja-JP" altLang="en-US" sz="2400" b="0" i="0" u="none" strike="noStrike" baseline="0" dirty="0">
                <a:latin typeface="游明朝" panose="02020400000000000000" pitchFamily="18" charset="-128"/>
                <a:ea typeface="游明朝" panose="02020400000000000000" pitchFamily="18" charset="-128"/>
              </a:rPr>
              <a:t>孤独で、人間に対する感情が凍り付いているときには泣くことができない。</a:t>
            </a:r>
          </a:p>
          <a:p>
            <a:pPr marL="0" indent="0" algn="l">
              <a:buNone/>
            </a:pPr>
            <a:endParaRPr lang="ja-JP" altLang="en-US" sz="2400" dirty="0">
              <a:latin typeface="游明朝" panose="02020400000000000000" pitchFamily="18" charset="-128"/>
              <a:ea typeface="游明朝" panose="02020400000000000000" pitchFamily="18" charset="-128"/>
            </a:endParaRPr>
          </a:p>
          <a:p>
            <a:pPr marL="0" indent="0" algn="l">
              <a:buNone/>
            </a:pPr>
            <a:r>
              <a:rPr lang="ja-JP" altLang="en-US" sz="3200" b="1" i="0" u="none" strike="noStrike" baseline="0" dirty="0">
                <a:solidFill>
                  <a:srgbClr val="FF0000"/>
                </a:solidFill>
                <a:latin typeface="游明朝" panose="02020400000000000000" pitchFamily="18" charset="-128"/>
                <a:ea typeface="游明朝" panose="02020400000000000000" pitchFamily="18" charset="-128"/>
              </a:rPr>
              <a:t>悲しむことは、他人や自分への信頼感、つまり「生きる」ことに対する肯定的な意思と結び付いた「能力」である。</a:t>
            </a:r>
            <a:endParaRPr lang="ja-JP" altLang="en-US" sz="3200" b="1" dirty="0">
              <a:solidFill>
                <a:srgbClr val="FF0000"/>
              </a:solidFill>
              <a:latin typeface="游明朝" panose="02020400000000000000" pitchFamily="18" charset="-128"/>
              <a:ea typeface="游明朝" panose="02020400000000000000" pitchFamily="18" charset="-128"/>
            </a:endParaRPr>
          </a:p>
        </p:txBody>
      </p:sp>
      <p:sp>
        <p:nvSpPr>
          <p:cNvPr id="4" name="スライド番号プレースホルダー 3">
            <a:extLst>
              <a:ext uri="{FF2B5EF4-FFF2-40B4-BE49-F238E27FC236}">
                <a16:creationId xmlns:a16="http://schemas.microsoft.com/office/drawing/2014/main" id="{92BA8740-8AC7-42EA-8EAF-E369237DAA20}"/>
              </a:ext>
            </a:extLst>
          </p:cNvPr>
          <p:cNvSpPr>
            <a:spLocks noGrp="1"/>
          </p:cNvSpPr>
          <p:nvPr>
            <p:ph type="sldNum" sz="quarter" idx="12"/>
          </p:nvPr>
        </p:nvSpPr>
        <p:spPr/>
        <p:txBody>
          <a:bodyPr/>
          <a:lstStyle/>
          <a:p>
            <a:fld id="{063F171A-38EA-4641-BBC5-E82CFCDCAE3C}" type="slidenum">
              <a:rPr kumimoji="1" lang="ja-JP" altLang="en-US" smtClean="0"/>
              <a:t>30</a:t>
            </a:fld>
            <a:endParaRPr kumimoji="1" lang="ja-JP" altLang="en-US"/>
          </a:p>
        </p:txBody>
      </p:sp>
    </p:spTree>
    <p:extLst>
      <p:ext uri="{BB962C8B-B14F-4D97-AF65-F5344CB8AC3E}">
        <p14:creationId xmlns:p14="http://schemas.microsoft.com/office/powerpoint/2010/main" val="753578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13016B4-4F17-4189-8DAF-76FAFBE17C8A}"/>
              </a:ext>
            </a:extLst>
          </p:cNvPr>
          <p:cNvSpPr>
            <a:spLocks noGrp="1"/>
          </p:cNvSpPr>
          <p:nvPr>
            <p:ph type="title"/>
          </p:nvPr>
        </p:nvSpPr>
        <p:spPr>
          <a:solidFill>
            <a:srgbClr val="FFFF00"/>
          </a:solidFill>
        </p:spPr>
        <p:txBody>
          <a:bodyPr>
            <a:normAutofit/>
          </a:bodyPr>
          <a:lstStyle/>
          <a:p>
            <a:r>
              <a:rPr lang="ja-JP" altLang="en-US" sz="4800" b="1" dirty="0">
                <a:latin typeface="游明朝" panose="02020400000000000000" pitchFamily="18" charset="-128"/>
                <a:ea typeface="游明朝" panose="02020400000000000000" pitchFamily="18" charset="-128"/>
              </a:rPr>
              <a:t>震災ストレス症状</a:t>
            </a:r>
          </a:p>
        </p:txBody>
      </p:sp>
      <p:sp>
        <p:nvSpPr>
          <p:cNvPr id="6" name="コンテンツ プレースホルダー 5">
            <a:extLst>
              <a:ext uri="{FF2B5EF4-FFF2-40B4-BE49-F238E27FC236}">
                <a16:creationId xmlns:a16="http://schemas.microsoft.com/office/drawing/2014/main" id="{069796FD-4B2C-4708-87B8-3AF646297E79}"/>
              </a:ext>
            </a:extLst>
          </p:cNvPr>
          <p:cNvSpPr>
            <a:spLocks noGrp="1"/>
          </p:cNvSpPr>
          <p:nvPr>
            <p:ph idx="1"/>
          </p:nvPr>
        </p:nvSpPr>
        <p:spPr/>
        <p:txBody>
          <a:bodyPr/>
          <a:lstStyle/>
          <a:p>
            <a:endParaRPr lang="ja-JP" altLang="en-US" dirty="0"/>
          </a:p>
        </p:txBody>
      </p:sp>
      <p:sp>
        <p:nvSpPr>
          <p:cNvPr id="4" name="スライド番号プレースホルダー 3">
            <a:extLst>
              <a:ext uri="{FF2B5EF4-FFF2-40B4-BE49-F238E27FC236}">
                <a16:creationId xmlns:a16="http://schemas.microsoft.com/office/drawing/2014/main" id="{5F642587-DF38-44B8-9B60-1652DE0417D1}"/>
              </a:ext>
            </a:extLst>
          </p:cNvPr>
          <p:cNvSpPr>
            <a:spLocks noGrp="1"/>
          </p:cNvSpPr>
          <p:nvPr>
            <p:ph type="sldNum" sz="quarter" idx="12"/>
          </p:nvPr>
        </p:nvSpPr>
        <p:spPr/>
        <p:txBody>
          <a:bodyPr/>
          <a:lstStyle/>
          <a:p>
            <a:fld id="{063F171A-38EA-4641-BBC5-E82CFCDCAE3C}" type="slidenum">
              <a:rPr kumimoji="1" lang="ja-JP" altLang="en-US" smtClean="0"/>
              <a:t>31</a:t>
            </a:fld>
            <a:endParaRPr kumimoji="1" lang="ja-JP" altLang="en-US"/>
          </a:p>
        </p:txBody>
      </p:sp>
    </p:spTree>
    <p:extLst>
      <p:ext uri="{BB962C8B-B14F-4D97-AF65-F5344CB8AC3E}">
        <p14:creationId xmlns:p14="http://schemas.microsoft.com/office/powerpoint/2010/main" val="158498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pPr>
              <a:defRPr/>
            </a:pPr>
            <a:r>
              <a:rPr lang="ja-JP" altLang="en-US" sz="4800" b="1" dirty="0">
                <a:latin typeface="游明朝" panose="02020400000000000000" pitchFamily="18" charset="-128"/>
                <a:ea typeface="游明朝" panose="02020400000000000000" pitchFamily="18" charset="-128"/>
              </a:rPr>
              <a:t>遺体捜索した後に足の痛み</a:t>
            </a:r>
            <a:endParaRPr kumimoji="1" lang="ja-JP" altLang="en-US" sz="4800" b="1" dirty="0">
              <a:latin typeface="游明朝" panose="02020400000000000000" pitchFamily="18" charset="-128"/>
              <a:ea typeface="游明朝" panose="02020400000000000000" pitchFamily="18" charset="-128"/>
            </a:endParaRPr>
          </a:p>
        </p:txBody>
      </p:sp>
      <p:sp>
        <p:nvSpPr>
          <p:cNvPr id="3" name="コンテンツ プレースホルダー 2"/>
          <p:cNvSpPr>
            <a:spLocks noGrp="1"/>
          </p:cNvSpPr>
          <p:nvPr>
            <p:ph idx="1"/>
          </p:nvPr>
        </p:nvSpPr>
        <p:spPr>
          <a:xfrm>
            <a:off x="838200" y="2052320"/>
            <a:ext cx="10515600" cy="4561839"/>
          </a:xfrm>
        </p:spPr>
        <p:txBody>
          <a:bodyPr>
            <a:noAutofit/>
          </a:bodyPr>
          <a:lstStyle/>
          <a:p>
            <a:pPr marL="0" indent="0">
              <a:defRPr/>
            </a:pPr>
            <a:r>
              <a:rPr lang="ja-JP" altLang="en-US" sz="3200" dirty="0">
                <a:latin typeface="游明朝" panose="02020400000000000000" pitchFamily="18" charset="-128"/>
                <a:ea typeface="游明朝" panose="02020400000000000000" pitchFamily="18" charset="-128"/>
              </a:rPr>
              <a:t>６６歳。津波の後に遺体捜索に従事</a:t>
            </a:r>
            <a:r>
              <a:rPr lang="en-US" altLang="ja-JP" sz="3200" dirty="0">
                <a:latin typeface="游明朝" panose="02020400000000000000" pitchFamily="18" charset="-128"/>
                <a:ea typeface="游明朝" panose="02020400000000000000" pitchFamily="18" charset="-128"/>
              </a:rPr>
              <a:t>｡</a:t>
            </a:r>
          </a:p>
          <a:p>
            <a:pPr marL="0" indent="0">
              <a:defRPr/>
            </a:pPr>
            <a:r>
              <a:rPr lang="ja-JP" altLang="en-US" sz="3200" dirty="0">
                <a:latin typeface="游明朝" panose="02020400000000000000" pitchFamily="18" charset="-128"/>
                <a:ea typeface="游明朝" panose="02020400000000000000" pitchFamily="18" charset="-128"/>
              </a:rPr>
              <a:t>その</a:t>
            </a:r>
            <a:r>
              <a:rPr lang="en-US" altLang="ja-JP" sz="3200" dirty="0">
                <a:latin typeface="游明朝" panose="02020400000000000000" pitchFamily="18" charset="-128"/>
                <a:ea typeface="游明朝" panose="02020400000000000000" pitchFamily="18" charset="-128"/>
              </a:rPr>
              <a:t>1</a:t>
            </a:r>
            <a:r>
              <a:rPr lang="ja-JP" altLang="en-US" sz="3200" dirty="0">
                <a:latin typeface="游明朝" panose="02020400000000000000" pitchFamily="18" charset="-128"/>
                <a:ea typeface="游明朝" panose="02020400000000000000" pitchFamily="18" charset="-128"/>
              </a:rPr>
              <a:t>ｹ月後、不眠と右下肢の痛み。</a:t>
            </a:r>
          </a:p>
          <a:p>
            <a:pPr marL="0" indent="0">
              <a:defRPr/>
            </a:pPr>
            <a:r>
              <a:rPr lang="ja-JP" altLang="en-US" sz="3200" dirty="0">
                <a:latin typeface="游明朝" panose="02020400000000000000" pitchFamily="18" charset="-128"/>
                <a:ea typeface="游明朝" panose="02020400000000000000" pitchFamily="18" charset="-128"/>
              </a:rPr>
              <a:t>整形外科で座骨神経痛、心療内科でうつ病。</a:t>
            </a:r>
          </a:p>
          <a:p>
            <a:pPr marL="0" indent="0">
              <a:defRPr/>
            </a:pPr>
            <a:r>
              <a:rPr lang="ja-JP" altLang="en-US" sz="3200" dirty="0">
                <a:latin typeface="游明朝" panose="02020400000000000000" pitchFamily="18" charset="-128"/>
                <a:ea typeface="游明朝" panose="02020400000000000000" pitchFamily="18" charset="-128"/>
              </a:rPr>
              <a:t>震災から</a:t>
            </a:r>
            <a:r>
              <a:rPr lang="en-US" altLang="ja-JP" sz="3200" dirty="0">
                <a:latin typeface="游明朝" panose="02020400000000000000" pitchFamily="18" charset="-128"/>
                <a:ea typeface="游明朝" panose="02020400000000000000" pitchFamily="18" charset="-128"/>
              </a:rPr>
              <a:t>2</a:t>
            </a:r>
            <a:r>
              <a:rPr lang="ja-JP" altLang="en-US" sz="3200" dirty="0">
                <a:latin typeface="游明朝" panose="02020400000000000000" pitchFamily="18" charset="-128"/>
                <a:ea typeface="游明朝" panose="02020400000000000000" pitchFamily="18" charset="-128"/>
              </a:rPr>
              <a:t>年後診察、過覚醒型不眠</a:t>
            </a:r>
            <a:r>
              <a:rPr lang="en-US" altLang="ja-JP" sz="3200" dirty="0">
                <a:latin typeface="游明朝" panose="02020400000000000000" pitchFamily="18" charset="-128"/>
                <a:ea typeface="游明朝" panose="02020400000000000000" pitchFamily="18" charset="-128"/>
              </a:rPr>
              <a:t>(</a:t>
            </a:r>
            <a:r>
              <a:rPr lang="ja-JP" altLang="en-US" sz="3200" dirty="0">
                <a:latin typeface="游明朝" panose="02020400000000000000" pitchFamily="18" charset="-128"/>
                <a:ea typeface="游明朝" panose="02020400000000000000" pitchFamily="18" charset="-128"/>
              </a:rPr>
              <a:t>つまりトラウマ性の不眠</a:t>
            </a:r>
            <a:r>
              <a:rPr lang="en-US" altLang="ja-JP" sz="3200" dirty="0">
                <a:latin typeface="游明朝" panose="02020400000000000000" pitchFamily="18" charset="-128"/>
                <a:ea typeface="游明朝" panose="02020400000000000000" pitchFamily="18" charset="-128"/>
              </a:rPr>
              <a:t>)</a:t>
            </a:r>
            <a:endParaRPr lang="ja-JP" altLang="en-US" sz="3200" dirty="0">
              <a:latin typeface="游明朝" panose="02020400000000000000" pitchFamily="18" charset="-128"/>
              <a:ea typeface="游明朝" panose="02020400000000000000" pitchFamily="18" charset="-128"/>
            </a:endParaRPr>
          </a:p>
          <a:p>
            <a:pPr marL="0" indent="0">
              <a:defRPr/>
            </a:pPr>
            <a:r>
              <a:rPr lang="ja-JP" altLang="en-US" sz="3200" dirty="0">
                <a:latin typeface="游明朝" panose="02020400000000000000" pitchFamily="18" charset="-128"/>
                <a:ea typeface="游明朝" panose="02020400000000000000" pitchFamily="18" charset="-128"/>
              </a:rPr>
              <a:t>２ケ月後「眠れるし、痛みもなくなったから」もう薬いらないと来院。</a:t>
            </a:r>
          </a:p>
          <a:p>
            <a:pPr marL="0" indent="0">
              <a:defRPr/>
            </a:pPr>
            <a:r>
              <a:rPr lang="en-US" altLang="ja-JP" sz="3200" dirty="0">
                <a:latin typeface="游明朝" panose="02020400000000000000" pitchFamily="18" charset="-128"/>
                <a:ea typeface="游明朝" panose="02020400000000000000" pitchFamily="18" charset="-128"/>
              </a:rPr>
              <a:t>.</a:t>
            </a:r>
            <a:r>
              <a:rPr lang="ja-JP" altLang="en-US" sz="3200" dirty="0">
                <a:latin typeface="游明朝" panose="02020400000000000000" pitchFamily="18" charset="-128"/>
                <a:ea typeface="游明朝" panose="02020400000000000000" pitchFamily="18" charset="-128"/>
              </a:rPr>
              <a:t>沖縄戦でも足の裏が痛い、腰が痛いという身体化障害</a:t>
            </a:r>
            <a:endParaRPr kumimoji="1" lang="ja-JP" altLang="en-US" sz="3200" dirty="0">
              <a:latin typeface="游明朝" panose="02020400000000000000" pitchFamily="18" charset="-128"/>
              <a:ea typeface="游明朝" panose="02020400000000000000" pitchFamily="18" charset="-128"/>
            </a:endParaRPr>
          </a:p>
        </p:txBody>
      </p:sp>
      <p:sp>
        <p:nvSpPr>
          <p:cNvPr id="56324" name="スライド番号プレースホルダー 3"/>
          <p:cNvSpPr>
            <a:spLocks noGrp="1"/>
          </p:cNvSpPr>
          <p:nvPr>
            <p:ph type="sldNum" sz="quarter" idx="10"/>
          </p:nvPr>
        </p:nvSpPr>
        <p:spPr>
          <a:xfrm>
            <a:off x="8077200" y="6356351"/>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2" charset="0"/>
                <a:ea typeface="ＭＳ Ｐゴシック"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ＭＳ Ｐゴシック"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ＭＳ Ｐゴシック"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9pPr>
          </a:lstStyle>
          <a:p>
            <a:pPr eaLnBrk="1" hangingPunct="1">
              <a:spcBef>
                <a:spcPct val="0"/>
              </a:spcBef>
            </a:pPr>
            <a:fld id="{C990A8D0-C6D5-4ECA-8149-6183BD4D8104}" type="slidenum">
              <a:rPr lang="ja-JP" altLang="en-US" sz="1200">
                <a:solidFill>
                  <a:srgbClr val="898989"/>
                </a:solidFill>
                <a:latin typeface="Verdana" pitchFamily="32" charset="0"/>
              </a:rPr>
              <a:pPr eaLnBrk="1" hangingPunct="1">
                <a:spcBef>
                  <a:spcPct val="0"/>
                </a:spcBef>
              </a:pPr>
              <a:t>32</a:t>
            </a:fld>
            <a:endParaRPr lang="ja-JP" altLang="en-US" sz="1200">
              <a:solidFill>
                <a:srgbClr val="898989"/>
              </a:solidFill>
              <a:latin typeface="Verdana" pitchFamily="32" charset="0"/>
            </a:endParaRPr>
          </a:p>
        </p:txBody>
      </p:sp>
    </p:spTree>
    <p:extLst>
      <p:ext uri="{BB962C8B-B14F-4D97-AF65-F5344CB8AC3E}">
        <p14:creationId xmlns:p14="http://schemas.microsoft.com/office/powerpoint/2010/main" val="27227491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タイトル 3"/>
          <p:cNvSpPr>
            <a:spLocks noGrp="1"/>
          </p:cNvSpPr>
          <p:nvPr>
            <p:ph type="title"/>
          </p:nvPr>
        </p:nvSpPr>
        <p:spPr>
          <a:solidFill>
            <a:srgbClr val="FFFF00"/>
          </a:solidFill>
        </p:spPr>
        <p:txBody>
          <a:bodyPr>
            <a:normAutofit/>
          </a:bodyPr>
          <a:lstStyle/>
          <a:p>
            <a:r>
              <a:rPr kumimoji="1" lang="ja-JP" altLang="en-US" sz="4800" b="1" dirty="0">
                <a:latin typeface="游明朝" panose="02020400000000000000" pitchFamily="18" charset="-128"/>
                <a:ea typeface="游明朝" panose="02020400000000000000" pitchFamily="18" charset="-128"/>
              </a:rPr>
              <a:t>育児ストレス・パニック障害</a:t>
            </a:r>
          </a:p>
        </p:txBody>
      </p:sp>
      <p:sp>
        <p:nvSpPr>
          <p:cNvPr id="172035" name="コンテンツ プレースホルダー 4"/>
          <p:cNvSpPr>
            <a:spLocks noGrp="1"/>
          </p:cNvSpPr>
          <p:nvPr>
            <p:ph idx="1"/>
          </p:nvPr>
        </p:nvSpPr>
        <p:spPr/>
        <p:txBody>
          <a:bodyPr/>
          <a:lstStyle/>
          <a:p>
            <a:r>
              <a:rPr kumimoji="1" lang="ja-JP" altLang="en-US" sz="3200" dirty="0">
                <a:latin typeface="游明朝" panose="02020400000000000000" pitchFamily="18" charset="-128"/>
                <a:ea typeface="游明朝" panose="02020400000000000000" pitchFamily="18" charset="-128"/>
              </a:rPr>
              <a:t>２０歳ころから育児ストレスからパニック障害</a:t>
            </a:r>
          </a:p>
          <a:p>
            <a:r>
              <a:rPr kumimoji="1" lang="ja-JP" altLang="en-US" sz="3200" dirty="0">
                <a:latin typeface="游明朝" panose="02020400000000000000" pitchFamily="18" charset="-128"/>
                <a:ea typeface="游明朝" panose="02020400000000000000" pitchFamily="18" charset="-128"/>
              </a:rPr>
              <a:t>子供にあたってしまう、イライラ、</a:t>
            </a:r>
          </a:p>
          <a:p>
            <a:r>
              <a:rPr kumimoji="1" lang="ja-JP" altLang="en-US" sz="3200" dirty="0">
                <a:latin typeface="游明朝" panose="02020400000000000000" pitchFamily="18" charset="-128"/>
                <a:ea typeface="游明朝" panose="02020400000000000000" pitchFamily="18" charset="-128"/>
              </a:rPr>
              <a:t>最近夫婦喧嘩の後、津波で流された実家に帰ろうとした。「津波って何？」・・津波以後のことすっかり忘れていた。</a:t>
            </a:r>
          </a:p>
          <a:p>
            <a:r>
              <a:rPr kumimoji="1" lang="ja-JP" altLang="en-US" sz="3200" dirty="0">
                <a:latin typeface="游明朝" panose="02020400000000000000" pitchFamily="18" charset="-128"/>
                <a:ea typeface="游明朝" panose="02020400000000000000" pitchFamily="18" charset="-128"/>
              </a:rPr>
              <a:t>２８歳なのに２６歳だという。</a:t>
            </a:r>
          </a:p>
          <a:p>
            <a:r>
              <a:rPr kumimoji="1" lang="ja-JP" altLang="en-US" sz="3200" dirty="0">
                <a:latin typeface="游明朝" panose="02020400000000000000" pitchFamily="18" charset="-128"/>
                <a:ea typeface="游明朝" panose="02020400000000000000" pitchFamily="18" charset="-128"/>
              </a:rPr>
              <a:t>寝る前にフラッシュバック</a:t>
            </a:r>
            <a:endParaRPr kumimoji="1" lang="ja-JP" altLang="en-US" dirty="0"/>
          </a:p>
        </p:txBody>
      </p:sp>
      <p:sp>
        <p:nvSpPr>
          <p:cNvPr id="172036" name="スライド番号プレースホルダー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2" charset="0"/>
                <a:ea typeface="ＭＳ Ｐゴシック"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ＭＳ Ｐゴシック"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ＭＳ Ｐゴシック"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9pPr>
          </a:lstStyle>
          <a:p>
            <a:pPr eaLnBrk="1" hangingPunct="1">
              <a:spcBef>
                <a:spcPct val="0"/>
              </a:spcBef>
            </a:pPr>
            <a:fld id="{03677CD8-8AD5-40B5-A558-0F3AD2F6481C}" type="slidenum">
              <a:rPr lang="en-US" altLang="ja-JP" sz="1200">
                <a:solidFill>
                  <a:srgbClr val="898989"/>
                </a:solidFill>
                <a:latin typeface="Verdana" pitchFamily="32" charset="0"/>
              </a:rPr>
              <a:pPr eaLnBrk="1" hangingPunct="1">
                <a:spcBef>
                  <a:spcPct val="0"/>
                </a:spcBef>
              </a:pPr>
              <a:t>33</a:t>
            </a:fld>
            <a:endParaRPr lang="en-US" altLang="ja-JP" sz="1200">
              <a:solidFill>
                <a:srgbClr val="898989"/>
              </a:solidFill>
              <a:latin typeface="Verdana" pitchFamily="32" charset="0"/>
            </a:endParaRPr>
          </a:p>
        </p:txBody>
      </p:sp>
    </p:spTree>
    <p:extLst>
      <p:ext uri="{BB962C8B-B14F-4D97-AF65-F5344CB8AC3E}">
        <p14:creationId xmlns:p14="http://schemas.microsoft.com/office/powerpoint/2010/main" val="855803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タイトル 1"/>
          <p:cNvSpPr>
            <a:spLocks noGrp="1"/>
          </p:cNvSpPr>
          <p:nvPr>
            <p:ph type="title"/>
          </p:nvPr>
        </p:nvSpPr>
        <p:spPr>
          <a:solidFill>
            <a:srgbClr val="FFFF00"/>
          </a:solidFill>
        </p:spPr>
        <p:txBody>
          <a:bodyPr/>
          <a:lstStyle/>
          <a:p>
            <a:r>
              <a:rPr kumimoji="1" lang="ja-JP" altLang="en-US" b="1" dirty="0">
                <a:latin typeface="游明朝" panose="02020400000000000000" pitchFamily="18" charset="-128"/>
                <a:ea typeface="游明朝" panose="02020400000000000000" pitchFamily="18" charset="-128"/>
              </a:rPr>
              <a:t>叔母の死を契機に震災</a:t>
            </a:r>
            <a:r>
              <a:rPr kumimoji="1" lang="en-US" altLang="ja-JP" b="1" dirty="0">
                <a:latin typeface="游明朝" panose="02020400000000000000" pitchFamily="18" charset="-128"/>
                <a:ea typeface="游明朝" panose="02020400000000000000" pitchFamily="18" charset="-128"/>
              </a:rPr>
              <a:t>2</a:t>
            </a:r>
            <a:r>
              <a:rPr kumimoji="1" lang="ja-JP" altLang="en-US" b="1" dirty="0">
                <a:latin typeface="游明朝" panose="02020400000000000000" pitchFamily="18" charset="-128"/>
                <a:ea typeface="游明朝" panose="02020400000000000000" pitchFamily="18" charset="-128"/>
              </a:rPr>
              <a:t>年後のＰＴＳＤ</a:t>
            </a:r>
          </a:p>
        </p:txBody>
      </p:sp>
      <p:sp>
        <p:nvSpPr>
          <p:cNvPr id="222211" name="コンテンツ プレースホルダ 2"/>
          <p:cNvSpPr>
            <a:spLocks noGrp="1"/>
          </p:cNvSpPr>
          <p:nvPr>
            <p:ph idx="1"/>
          </p:nvPr>
        </p:nvSpPr>
        <p:spPr/>
        <p:txBody>
          <a:bodyPr/>
          <a:lstStyle/>
          <a:p>
            <a:r>
              <a:rPr lang="ja-JP" altLang="en-US" sz="3200" dirty="0">
                <a:latin typeface="游明朝" panose="02020400000000000000" pitchFamily="18" charset="-128"/>
                <a:ea typeface="游明朝" panose="02020400000000000000" pitchFamily="18" charset="-128"/>
              </a:rPr>
              <a:t>津波で家族は死ななかったが、家が流された。仮設で生活。</a:t>
            </a:r>
          </a:p>
          <a:p>
            <a:r>
              <a:rPr lang="en-US" altLang="ja-JP" sz="3200" dirty="0">
                <a:latin typeface="游明朝" panose="02020400000000000000" pitchFamily="18" charset="-128"/>
                <a:ea typeface="游明朝" panose="02020400000000000000" pitchFamily="18" charset="-128"/>
              </a:rPr>
              <a:t>2013</a:t>
            </a:r>
            <a:r>
              <a:rPr lang="ja-JP" altLang="en-US" sz="3200" dirty="0">
                <a:latin typeface="游明朝" panose="02020400000000000000" pitchFamily="18" charset="-128"/>
                <a:ea typeface="游明朝" panose="02020400000000000000" pitchFamily="18" charset="-128"/>
              </a:rPr>
              <a:t>年の</a:t>
            </a:r>
            <a:r>
              <a:rPr lang="en-US" altLang="ja-JP" sz="3200" dirty="0">
                <a:latin typeface="游明朝" panose="02020400000000000000" pitchFamily="18" charset="-128"/>
                <a:ea typeface="游明朝" panose="02020400000000000000" pitchFamily="18" charset="-128"/>
              </a:rPr>
              <a:t>2</a:t>
            </a:r>
            <a:r>
              <a:rPr lang="ja-JP" altLang="en-US" sz="3200" dirty="0">
                <a:latin typeface="游明朝" panose="02020400000000000000" pitchFamily="18" charset="-128"/>
                <a:ea typeface="游明朝" panose="02020400000000000000" pitchFamily="18" charset="-128"/>
              </a:rPr>
              <a:t>月、親しかった叔母がなくなり、その葬式のさいちゅうに眠れなくなった。</a:t>
            </a:r>
          </a:p>
          <a:p>
            <a:r>
              <a:rPr lang="ja-JP" altLang="en-US" sz="3200" dirty="0">
                <a:latin typeface="游明朝" panose="02020400000000000000" pitchFamily="18" charset="-128"/>
                <a:ea typeface="游明朝" panose="02020400000000000000" pitchFamily="18" charset="-128"/>
              </a:rPr>
              <a:t>過覚醒型不眠、記憶の増大、視覚的なフラッシュバックを伴う。</a:t>
            </a:r>
            <a:endParaRPr kumimoji="1" lang="ja-JP" altLang="en-US" sz="3200" dirty="0">
              <a:latin typeface="游明朝" panose="02020400000000000000" pitchFamily="18" charset="-128"/>
              <a:ea typeface="游明朝" panose="02020400000000000000" pitchFamily="18" charset="-128"/>
            </a:endParaRPr>
          </a:p>
        </p:txBody>
      </p:sp>
      <p:sp>
        <p:nvSpPr>
          <p:cNvPr id="222212"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2" charset="0"/>
                <a:ea typeface="ＭＳ Ｐゴシック"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ＭＳ Ｐゴシック"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ＭＳ Ｐゴシック"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9pPr>
          </a:lstStyle>
          <a:p>
            <a:pPr eaLnBrk="1" hangingPunct="1">
              <a:spcBef>
                <a:spcPct val="0"/>
              </a:spcBef>
            </a:pPr>
            <a:fld id="{F8E0C360-2E6C-41EE-8AA8-2F2823AC46E3}" type="slidenum">
              <a:rPr lang="en-US" altLang="ja-JP" sz="1200">
                <a:solidFill>
                  <a:srgbClr val="898989"/>
                </a:solidFill>
                <a:latin typeface="Verdana" pitchFamily="32" charset="0"/>
              </a:rPr>
              <a:pPr eaLnBrk="1" hangingPunct="1">
                <a:spcBef>
                  <a:spcPct val="0"/>
                </a:spcBef>
              </a:pPr>
              <a:t>34</a:t>
            </a:fld>
            <a:endParaRPr lang="en-US" altLang="ja-JP" sz="1200">
              <a:solidFill>
                <a:srgbClr val="898989"/>
              </a:solidFill>
              <a:latin typeface="Verdana" pitchFamily="32" charset="0"/>
            </a:endParaRPr>
          </a:p>
        </p:txBody>
      </p:sp>
    </p:spTree>
    <p:extLst>
      <p:ext uri="{BB962C8B-B14F-4D97-AF65-F5344CB8AC3E}">
        <p14:creationId xmlns:p14="http://schemas.microsoft.com/office/powerpoint/2010/main" val="1211705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タイトル 1"/>
          <p:cNvSpPr>
            <a:spLocks noGrp="1"/>
          </p:cNvSpPr>
          <p:nvPr>
            <p:ph type="title"/>
          </p:nvPr>
        </p:nvSpPr>
        <p:spPr>
          <a:solidFill>
            <a:srgbClr val="FFFF00"/>
          </a:solidFill>
        </p:spPr>
        <p:txBody>
          <a:bodyPr>
            <a:normAutofit/>
          </a:bodyPr>
          <a:lstStyle/>
          <a:p>
            <a:r>
              <a:rPr kumimoji="1" lang="ja-JP" altLang="en-US" sz="4800" b="1" dirty="0">
                <a:latin typeface="游明朝" panose="02020400000000000000" pitchFamily="18" charset="-128"/>
                <a:ea typeface="游明朝" panose="02020400000000000000" pitchFamily="18" charset="-128"/>
              </a:rPr>
              <a:t>震災後に一過性精神病</a:t>
            </a:r>
            <a:endParaRPr kumimoji="1" lang="ja-JP" altLang="en-US" sz="4800" b="1" dirty="0"/>
          </a:p>
        </p:txBody>
      </p:sp>
      <p:sp>
        <p:nvSpPr>
          <p:cNvPr id="220163" name="コンテンツ プレースホルダ 2"/>
          <p:cNvSpPr>
            <a:spLocks noGrp="1"/>
          </p:cNvSpPr>
          <p:nvPr>
            <p:ph idx="1"/>
          </p:nvPr>
        </p:nvSpPr>
        <p:spPr>
          <a:xfrm>
            <a:off x="934720" y="1940560"/>
            <a:ext cx="10419079" cy="4584784"/>
          </a:xfrm>
        </p:spPr>
        <p:txBody>
          <a:bodyPr>
            <a:normAutofit/>
          </a:bodyPr>
          <a:lstStyle/>
          <a:p>
            <a:r>
              <a:rPr lang="ja-JP" altLang="en-US" sz="3200" dirty="0">
                <a:latin typeface="游明朝" panose="02020400000000000000" pitchFamily="18" charset="-128"/>
                <a:ea typeface="游明朝" panose="02020400000000000000" pitchFamily="18" charset="-128"/>
              </a:rPr>
              <a:t>当初は妄想気分、注察妄想などがあり精神病を疑われた</a:t>
            </a:r>
          </a:p>
          <a:p>
            <a:r>
              <a:rPr lang="ja-JP" altLang="en-US" sz="3200" dirty="0">
                <a:latin typeface="游明朝" panose="02020400000000000000" pitchFamily="18" charset="-128"/>
                <a:ea typeface="游明朝" panose="02020400000000000000" pitchFamily="18" charset="-128"/>
              </a:rPr>
              <a:t>その後引きこもり、社会不安障害と診断され、さらには眠剤依存を疑われた</a:t>
            </a:r>
          </a:p>
          <a:p>
            <a:r>
              <a:rPr lang="ja-JP" altLang="en-US" sz="3200" dirty="0">
                <a:latin typeface="游明朝" panose="02020400000000000000" pitchFamily="18" charset="-128"/>
                <a:ea typeface="游明朝" panose="02020400000000000000" pitchFamily="18" charset="-128"/>
              </a:rPr>
              <a:t>話して、深刻な過覚醒型不眠に悩んでいることを知り、これを改善したところ、とても快活な好青年になった。</a:t>
            </a:r>
            <a:endParaRPr lang="en-US" altLang="ja-JP" sz="3200" dirty="0">
              <a:latin typeface="游明朝" panose="02020400000000000000" pitchFamily="18" charset="-128"/>
              <a:ea typeface="游明朝" panose="02020400000000000000" pitchFamily="18" charset="-128"/>
            </a:endParaRPr>
          </a:p>
          <a:p>
            <a:r>
              <a:rPr lang="ja-JP" altLang="en-US" sz="3200" dirty="0">
                <a:latin typeface="游明朝" panose="02020400000000000000" pitchFamily="18" charset="-128"/>
                <a:ea typeface="游明朝" panose="02020400000000000000" pitchFamily="18" charset="-128"/>
              </a:rPr>
              <a:t>青年期心性の場合、震災ストレス反応だけでなく「対オトナ社会反応」を含んで多様な心理的サインを現す。診断は慎重に。</a:t>
            </a:r>
            <a:endParaRPr lang="en-US" altLang="ja-JP" sz="3200" dirty="0">
              <a:latin typeface="游明朝" panose="02020400000000000000" pitchFamily="18" charset="-128"/>
              <a:ea typeface="游明朝" panose="02020400000000000000" pitchFamily="18" charset="-128"/>
            </a:endParaRPr>
          </a:p>
        </p:txBody>
      </p:sp>
      <p:sp>
        <p:nvSpPr>
          <p:cNvPr id="220164" name="スライド番号プレースホル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2" charset="0"/>
                <a:ea typeface="ＭＳ Ｐゴシック"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ＭＳ Ｐゴシック"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ＭＳ Ｐゴシック"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9pPr>
          </a:lstStyle>
          <a:p>
            <a:pPr eaLnBrk="1" hangingPunct="1">
              <a:spcBef>
                <a:spcPct val="0"/>
              </a:spcBef>
            </a:pPr>
            <a:fld id="{0FB81F99-D285-4EDD-9C55-B84486405C75}" type="slidenum">
              <a:rPr lang="en-US" altLang="ja-JP" sz="1200">
                <a:solidFill>
                  <a:srgbClr val="898989"/>
                </a:solidFill>
                <a:latin typeface="Verdana" pitchFamily="32" charset="0"/>
              </a:rPr>
              <a:pPr eaLnBrk="1" hangingPunct="1">
                <a:spcBef>
                  <a:spcPct val="0"/>
                </a:spcBef>
              </a:pPr>
              <a:t>35</a:t>
            </a:fld>
            <a:endParaRPr lang="en-US" altLang="ja-JP" sz="1200">
              <a:solidFill>
                <a:srgbClr val="898989"/>
              </a:solidFill>
              <a:latin typeface="Verdana" pitchFamily="32" charset="0"/>
            </a:endParaRPr>
          </a:p>
        </p:txBody>
      </p:sp>
    </p:spTree>
    <p:extLst>
      <p:ext uri="{BB962C8B-B14F-4D97-AF65-F5344CB8AC3E}">
        <p14:creationId xmlns:p14="http://schemas.microsoft.com/office/powerpoint/2010/main" val="3243430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タイトル 1"/>
          <p:cNvSpPr>
            <a:spLocks noGrp="1"/>
          </p:cNvSpPr>
          <p:nvPr>
            <p:ph type="title"/>
          </p:nvPr>
        </p:nvSpPr>
        <p:spPr>
          <a:solidFill>
            <a:srgbClr val="FFFF00"/>
          </a:solidFill>
        </p:spPr>
        <p:txBody>
          <a:bodyPr>
            <a:normAutofit/>
          </a:bodyPr>
          <a:lstStyle/>
          <a:p>
            <a:r>
              <a:rPr kumimoji="1" lang="ja-JP" altLang="en-US" b="1" dirty="0">
                <a:latin typeface="游明朝" panose="02020400000000000000" pitchFamily="18" charset="-128"/>
                <a:ea typeface="游明朝" panose="02020400000000000000" pitchFamily="18" charset="-128"/>
              </a:rPr>
              <a:t>満州引上げ、東日本大震災</a:t>
            </a:r>
          </a:p>
        </p:txBody>
      </p:sp>
      <p:sp>
        <p:nvSpPr>
          <p:cNvPr id="193539" name="コンテンツ プレースホルダー 2"/>
          <p:cNvSpPr>
            <a:spLocks noGrp="1"/>
          </p:cNvSpPr>
          <p:nvPr>
            <p:ph idx="1"/>
          </p:nvPr>
        </p:nvSpPr>
        <p:spPr/>
        <p:txBody>
          <a:bodyPr>
            <a:normAutofit/>
          </a:bodyPr>
          <a:lstStyle/>
          <a:p>
            <a:r>
              <a:rPr kumimoji="1" lang="ja-JP" altLang="en-US" sz="4400" dirty="0">
                <a:latin typeface="游明朝" panose="02020400000000000000" pitchFamily="18" charset="-128"/>
                <a:ea typeface="游明朝" panose="02020400000000000000" pitchFamily="18" charset="-128"/>
              </a:rPr>
              <a:t>８８歳女性</a:t>
            </a:r>
          </a:p>
          <a:p>
            <a:r>
              <a:rPr kumimoji="1" lang="ja-JP" altLang="en-US" sz="4400" dirty="0">
                <a:latin typeface="游明朝" panose="02020400000000000000" pitchFamily="18" charset="-128"/>
                <a:ea typeface="游明朝" panose="02020400000000000000" pitchFamily="18" charset="-128"/>
              </a:rPr>
              <a:t>満州引き揚げ。</a:t>
            </a:r>
          </a:p>
          <a:p>
            <a:r>
              <a:rPr kumimoji="1" lang="ja-JP" altLang="en-US" sz="4400" dirty="0">
                <a:latin typeface="游明朝" panose="02020400000000000000" pitchFamily="18" charset="-128"/>
                <a:ea typeface="游明朝" panose="02020400000000000000" pitchFamily="18" charset="-128"/>
              </a:rPr>
              <a:t>一夜にして相馬市の人口がいなくなる体験</a:t>
            </a:r>
          </a:p>
          <a:p>
            <a:r>
              <a:rPr kumimoji="1" lang="ja-JP" altLang="en-US" sz="4400" dirty="0">
                <a:latin typeface="游明朝" panose="02020400000000000000" pitchFamily="18" charset="-128"/>
                <a:ea typeface="游明朝" panose="02020400000000000000" pitchFamily="18" charset="-128"/>
              </a:rPr>
              <a:t>３．１１後２時間しか眠れない</a:t>
            </a:r>
          </a:p>
        </p:txBody>
      </p:sp>
      <p:sp>
        <p:nvSpPr>
          <p:cNvPr id="193540"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2" charset="0"/>
                <a:ea typeface="ＭＳ Ｐゴシック"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ＭＳ Ｐゴシック"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ＭＳ Ｐゴシック"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9pPr>
          </a:lstStyle>
          <a:p>
            <a:pPr eaLnBrk="1" hangingPunct="1">
              <a:spcBef>
                <a:spcPct val="0"/>
              </a:spcBef>
            </a:pPr>
            <a:fld id="{D441F6E2-7FEC-40E7-AA15-4FBD39F1750E}" type="slidenum">
              <a:rPr lang="en-US" altLang="ja-JP" sz="1200">
                <a:solidFill>
                  <a:srgbClr val="898989"/>
                </a:solidFill>
                <a:latin typeface="Verdana" pitchFamily="32" charset="0"/>
              </a:rPr>
              <a:pPr eaLnBrk="1" hangingPunct="1">
                <a:spcBef>
                  <a:spcPct val="0"/>
                </a:spcBef>
              </a:pPr>
              <a:t>36</a:t>
            </a:fld>
            <a:endParaRPr lang="en-US" altLang="ja-JP" sz="1200">
              <a:solidFill>
                <a:srgbClr val="898989"/>
              </a:solidFill>
              <a:latin typeface="Verdana" pitchFamily="32" charset="0"/>
            </a:endParaRPr>
          </a:p>
        </p:txBody>
      </p:sp>
    </p:spTree>
    <p:extLst>
      <p:ext uri="{BB962C8B-B14F-4D97-AF65-F5344CB8AC3E}">
        <p14:creationId xmlns:p14="http://schemas.microsoft.com/office/powerpoint/2010/main" val="469132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ja-JP" altLang="en-US" sz="4800" b="1" dirty="0">
                <a:latin typeface="游明朝" panose="02020400000000000000" pitchFamily="18" charset="-128"/>
                <a:ea typeface="游明朝" panose="02020400000000000000" pitchFamily="18" charset="-128"/>
              </a:rPr>
              <a:t>６６年前の記憶のフラッシュバック</a:t>
            </a:r>
          </a:p>
        </p:txBody>
      </p:sp>
      <p:sp>
        <p:nvSpPr>
          <p:cNvPr id="3" name="コンテンツ プレースホルダー 2"/>
          <p:cNvSpPr>
            <a:spLocks noGrp="1"/>
          </p:cNvSpPr>
          <p:nvPr>
            <p:ph idx="1"/>
          </p:nvPr>
        </p:nvSpPr>
        <p:spPr/>
        <p:txBody>
          <a:bodyPr>
            <a:normAutofit/>
          </a:bodyPr>
          <a:lstStyle/>
          <a:p>
            <a:r>
              <a:rPr lang="ja-JP" altLang="en-US" sz="3600" dirty="0">
                <a:latin typeface="游明朝" panose="02020400000000000000" pitchFamily="18" charset="-128"/>
                <a:ea typeface="游明朝" panose="02020400000000000000" pitchFamily="18" charset="-128"/>
              </a:rPr>
              <a:t>・原発事故で５カ所避難・・・会津、東山温泉、郡山</a:t>
            </a:r>
          </a:p>
          <a:p>
            <a:r>
              <a:rPr lang="ja-JP" altLang="en-US" sz="3600" dirty="0">
                <a:latin typeface="游明朝" panose="02020400000000000000" pitchFamily="18" charset="-128"/>
                <a:ea typeface="游明朝" panose="02020400000000000000" pitchFamily="18" charset="-128"/>
              </a:rPr>
              <a:t>・昭和２０年の空襲の時の機関銃とサイレンと大砲の音・・・父の背中で震えた恐怖を感じて・・・体が震えた・・</a:t>
            </a:r>
          </a:p>
          <a:p>
            <a:r>
              <a:rPr lang="ja-JP" altLang="en-US" sz="3600" dirty="0">
                <a:latin typeface="游明朝" panose="02020400000000000000" pitchFamily="18" charset="-128"/>
                <a:ea typeface="游明朝" panose="02020400000000000000" pitchFamily="18" charset="-128"/>
              </a:rPr>
              <a:t>・戦後６６年ぶりのフラッシュバック</a:t>
            </a:r>
            <a:endParaRPr kumimoji="1" lang="ja-JP" altLang="en-US" sz="3600" dirty="0">
              <a:latin typeface="游明朝" panose="02020400000000000000" pitchFamily="18" charset="-128"/>
              <a:ea typeface="游明朝" panose="02020400000000000000" pitchFamily="18" charset="-128"/>
            </a:endParaRPr>
          </a:p>
        </p:txBody>
      </p:sp>
      <p:sp>
        <p:nvSpPr>
          <p:cNvPr id="4" name="スライド番号プレースホルダー 3"/>
          <p:cNvSpPr>
            <a:spLocks noGrp="1"/>
          </p:cNvSpPr>
          <p:nvPr>
            <p:ph type="sldNum" idx="10"/>
          </p:nvPr>
        </p:nvSpPr>
        <p:spPr/>
        <p:txBody>
          <a:bodyPr/>
          <a:lstStyle/>
          <a:p>
            <a:pPr>
              <a:defRPr/>
            </a:pPr>
            <a:fld id="{2FAF421F-0C79-4C48-805D-C9D51407B28E}" type="slidenum">
              <a:rPr lang="en-US" smtClean="0"/>
              <a:pPr>
                <a:defRPr/>
              </a:pPr>
              <a:t>37</a:t>
            </a:fld>
            <a:endParaRPr lang="en-US"/>
          </a:p>
        </p:txBody>
      </p:sp>
    </p:spTree>
    <p:extLst>
      <p:ext uri="{BB962C8B-B14F-4D97-AF65-F5344CB8AC3E}">
        <p14:creationId xmlns:p14="http://schemas.microsoft.com/office/powerpoint/2010/main" val="4498892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lang="zh-TW" altLang="en-US" sz="4800" b="1" dirty="0">
                <a:latin typeface="游明朝" panose="02020400000000000000" pitchFamily="18" charset="-128"/>
                <a:ea typeface="游明朝" panose="02020400000000000000" pitchFamily="18" charset="-128"/>
              </a:rPr>
              <a:t>入浴後鳥肌反応</a:t>
            </a:r>
          </a:p>
        </p:txBody>
      </p:sp>
      <p:sp>
        <p:nvSpPr>
          <p:cNvPr id="3" name="コンテンツ プレースホルダー 2"/>
          <p:cNvSpPr>
            <a:spLocks noGrp="1"/>
          </p:cNvSpPr>
          <p:nvPr>
            <p:ph idx="1"/>
          </p:nvPr>
        </p:nvSpPr>
        <p:spPr>
          <a:xfrm>
            <a:off x="838200" y="2062479"/>
            <a:ext cx="10515600" cy="4114483"/>
          </a:xfrm>
        </p:spPr>
        <p:txBody>
          <a:bodyPr>
            <a:normAutofit/>
          </a:bodyPr>
          <a:lstStyle/>
          <a:p>
            <a:r>
              <a:rPr lang="ja-JP" altLang="en-US" sz="3200" dirty="0">
                <a:latin typeface="游明朝" panose="02020400000000000000" pitchFamily="18" charset="-128"/>
                <a:ea typeface="游明朝" panose="02020400000000000000" pitchFamily="18" charset="-128"/>
              </a:rPr>
              <a:t>寝る前や入浴時に鳥肌反応</a:t>
            </a:r>
          </a:p>
          <a:p>
            <a:r>
              <a:rPr lang="ja-JP" altLang="en-US" sz="3200" dirty="0">
                <a:latin typeface="游明朝" panose="02020400000000000000" pitchFamily="18" charset="-128"/>
                <a:ea typeface="游明朝" panose="02020400000000000000" pitchFamily="18" charset="-128"/>
              </a:rPr>
              <a:t>風呂に入ると、鳥肌が立つ気分で長く入れない</a:t>
            </a:r>
          </a:p>
          <a:p>
            <a:r>
              <a:rPr lang="ja-JP" altLang="en-US" sz="3200" dirty="0">
                <a:latin typeface="游明朝" panose="02020400000000000000" pitchFamily="18" charset="-128"/>
                <a:ea typeface="游明朝" panose="02020400000000000000" pitchFamily="18" charset="-128"/>
              </a:rPr>
              <a:t>過去記憶の侵入</a:t>
            </a:r>
          </a:p>
          <a:p>
            <a:r>
              <a:rPr lang="ja-JP" altLang="en-US" sz="3200" dirty="0">
                <a:latin typeface="游明朝" panose="02020400000000000000" pitchFamily="18" charset="-128"/>
                <a:ea typeface="游明朝" panose="02020400000000000000" pitchFamily="18" charset="-128"/>
              </a:rPr>
              <a:t>頸の付近の筋肉のしめつけ・・身体的解離</a:t>
            </a:r>
          </a:p>
        </p:txBody>
      </p:sp>
    </p:spTree>
    <p:extLst>
      <p:ext uri="{BB962C8B-B14F-4D97-AF65-F5344CB8AC3E}">
        <p14:creationId xmlns:p14="http://schemas.microsoft.com/office/powerpoint/2010/main" val="3904225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kumimoji="1" lang="ja-JP" altLang="en-US" b="1" dirty="0">
                <a:latin typeface="游明朝" panose="02020400000000000000" pitchFamily="18" charset="-128"/>
                <a:ea typeface="游明朝" panose="02020400000000000000" pitchFamily="18" charset="-128"/>
              </a:rPr>
              <a:t>胃の全摘と肉親の喪失が重なって発生した身体表現性障害</a:t>
            </a:r>
          </a:p>
        </p:txBody>
      </p:sp>
      <p:sp>
        <p:nvSpPr>
          <p:cNvPr id="3" name="コンテンツ プレースホルダー 2"/>
          <p:cNvSpPr>
            <a:spLocks noGrp="1"/>
          </p:cNvSpPr>
          <p:nvPr>
            <p:ph idx="1"/>
          </p:nvPr>
        </p:nvSpPr>
        <p:spPr>
          <a:xfrm>
            <a:off x="838201" y="2021840"/>
            <a:ext cx="10515600" cy="4647520"/>
          </a:xfrm>
        </p:spPr>
        <p:txBody>
          <a:bodyPr>
            <a:normAutofit/>
          </a:bodyPr>
          <a:lstStyle/>
          <a:p>
            <a:r>
              <a:rPr lang="ja-JP" altLang="en-US" sz="3200" dirty="0">
                <a:latin typeface="游明朝" panose="02020400000000000000" pitchFamily="18" charset="-128"/>
                <a:ea typeface="游明朝" panose="02020400000000000000" pitchFamily="18" charset="-128"/>
              </a:rPr>
              <a:t>隣県の娘の所に避難。雪が舞い、寒く水がなくつらかった。眠れなかった。</a:t>
            </a:r>
          </a:p>
          <a:p>
            <a:r>
              <a:rPr lang="en-US" altLang="ja-JP" sz="3200" dirty="0">
                <a:latin typeface="游明朝" panose="02020400000000000000" pitchFamily="18" charset="-128"/>
                <a:ea typeface="游明朝" panose="02020400000000000000" pitchFamily="18" charset="-128"/>
              </a:rPr>
              <a:t>2012.6</a:t>
            </a:r>
            <a:r>
              <a:rPr lang="ja-JP" altLang="en-US" sz="3200" dirty="0">
                <a:latin typeface="游明朝" panose="02020400000000000000" pitchFamily="18" charset="-128"/>
                <a:ea typeface="游明朝" panose="02020400000000000000" pitchFamily="18" charset="-128"/>
              </a:rPr>
              <a:t>に胃癌のオペ。</a:t>
            </a:r>
            <a:r>
              <a:rPr lang="en-US" altLang="ja-JP" sz="3200" dirty="0">
                <a:latin typeface="游明朝" panose="02020400000000000000" pitchFamily="18" charset="-128"/>
                <a:ea typeface="游明朝" panose="02020400000000000000" pitchFamily="18" charset="-128"/>
              </a:rPr>
              <a:t>8</a:t>
            </a:r>
            <a:r>
              <a:rPr lang="ja-JP" altLang="en-US" sz="3200" dirty="0">
                <a:latin typeface="游明朝" panose="02020400000000000000" pitchFamily="18" charset="-128"/>
                <a:ea typeface="游明朝" panose="02020400000000000000" pitchFamily="18" charset="-128"/>
              </a:rPr>
              <a:t>月にイレウスで全摘。退院時に過覚醒不眠と「摘除したはずの胃が痛い」（</a:t>
            </a:r>
            <a:r>
              <a:rPr lang="en-US" altLang="ja-JP" sz="3200" dirty="0">
                <a:latin typeface="游明朝" panose="02020400000000000000" pitchFamily="18" charset="-128"/>
                <a:ea typeface="游明朝" panose="02020400000000000000" pitchFamily="18" charset="-128"/>
              </a:rPr>
              <a:t>1</a:t>
            </a:r>
            <a:r>
              <a:rPr lang="ja-JP" altLang="en-US" sz="3200" dirty="0">
                <a:latin typeface="游明朝" panose="02020400000000000000" pitchFamily="18" charset="-128"/>
                <a:ea typeface="游明朝" panose="02020400000000000000" pitchFamily="18" charset="-128"/>
              </a:rPr>
              <a:t>年半続く）</a:t>
            </a:r>
          </a:p>
          <a:p>
            <a:r>
              <a:rPr lang="ja-JP" altLang="en-US" sz="3200" dirty="0">
                <a:latin typeface="游明朝" panose="02020400000000000000" pitchFamily="18" charset="-128"/>
                <a:ea typeface="游明朝" panose="02020400000000000000" pitchFamily="18" charset="-128"/>
              </a:rPr>
              <a:t>父は</a:t>
            </a:r>
            <a:r>
              <a:rPr lang="en-US" altLang="ja-JP" sz="3200" dirty="0">
                <a:latin typeface="游明朝" panose="02020400000000000000" pitchFamily="18" charset="-128"/>
                <a:ea typeface="游明朝" panose="02020400000000000000" pitchFamily="18" charset="-128"/>
              </a:rPr>
              <a:t>2013</a:t>
            </a:r>
            <a:r>
              <a:rPr lang="ja-JP" altLang="en-US" sz="3200" dirty="0">
                <a:latin typeface="游明朝" panose="02020400000000000000" pitchFamily="18" charset="-128"/>
                <a:ea typeface="游明朝" panose="02020400000000000000" pitchFamily="18" charset="-128"/>
              </a:rPr>
              <a:t>に亡くなり、母はそのあと認知症で亡くなった。</a:t>
            </a:r>
          </a:p>
        </p:txBody>
      </p:sp>
      <p:sp>
        <p:nvSpPr>
          <p:cNvPr id="4" name="スライド番号プレースホルダー 3"/>
          <p:cNvSpPr>
            <a:spLocks noGrp="1"/>
          </p:cNvSpPr>
          <p:nvPr>
            <p:ph type="sldNum" idx="10"/>
          </p:nvPr>
        </p:nvSpPr>
        <p:spPr/>
        <p:txBody>
          <a:bodyPr/>
          <a:lstStyle/>
          <a:p>
            <a:pPr>
              <a:defRPr/>
            </a:pPr>
            <a:fld id="{4E0B47F3-5556-4811-A316-14DC953CAA38}" type="slidenum">
              <a:rPr lang="en-US" smtClean="0"/>
              <a:pPr>
                <a:defRPr/>
              </a:pPr>
              <a:t>39</a:t>
            </a:fld>
            <a:endParaRPr lang="en-US"/>
          </a:p>
        </p:txBody>
      </p:sp>
    </p:spTree>
    <p:extLst>
      <p:ext uri="{BB962C8B-B14F-4D97-AF65-F5344CB8AC3E}">
        <p14:creationId xmlns:p14="http://schemas.microsoft.com/office/powerpoint/2010/main" val="3911747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05F9E71-7DC4-40FE-BB4D-E927E6C17E98}"/>
              </a:ext>
            </a:extLst>
          </p:cNvPr>
          <p:cNvSpPr>
            <a:spLocks noGrp="1"/>
          </p:cNvSpPr>
          <p:nvPr>
            <p:ph type="title"/>
          </p:nvPr>
        </p:nvSpPr>
        <p:spPr>
          <a:solidFill>
            <a:srgbClr val="FFFF00"/>
          </a:solidFill>
        </p:spPr>
        <p:txBody>
          <a:bodyPr>
            <a:normAutofit/>
          </a:bodyPr>
          <a:lstStyle/>
          <a:p>
            <a:r>
              <a:rPr lang="ja-JP" altLang="ja-JP" sz="4000" b="1" kern="100" dirty="0">
                <a:effectLst/>
                <a:latin typeface="游明朝" panose="02020400000000000000" pitchFamily="18" charset="-128"/>
                <a:ea typeface="游明朝" panose="02020400000000000000" pitchFamily="18" charset="-128"/>
                <a:cs typeface="Times New Roman" panose="02020603050405020304" pitchFamily="18" charset="0"/>
              </a:rPr>
              <a:t>東北の貧しさが福島に原発を作った</a:t>
            </a:r>
            <a:br>
              <a:rPr lang="ja-JP" altLang="ja-JP" sz="4000" kern="100" dirty="0">
                <a:effectLst/>
                <a:latin typeface="游明朝" panose="02020400000000000000" pitchFamily="18" charset="-128"/>
                <a:ea typeface="游明朝" panose="02020400000000000000" pitchFamily="18" charset="-128"/>
                <a:cs typeface="Times New Roman" panose="02020603050405020304" pitchFamily="18" charset="0"/>
              </a:rPr>
            </a:br>
            <a:endParaRPr lang="ja-JP" altLang="en-US" sz="4000" dirty="0"/>
          </a:p>
        </p:txBody>
      </p:sp>
      <p:sp>
        <p:nvSpPr>
          <p:cNvPr id="4" name="コンテンツ プレースホルダー 3">
            <a:extLst>
              <a:ext uri="{FF2B5EF4-FFF2-40B4-BE49-F238E27FC236}">
                <a16:creationId xmlns:a16="http://schemas.microsoft.com/office/drawing/2014/main" id="{ADF1DFF5-48F9-48D3-84F7-AEA3306436D6}"/>
              </a:ext>
            </a:extLst>
          </p:cNvPr>
          <p:cNvSpPr>
            <a:spLocks noGrp="1"/>
          </p:cNvSpPr>
          <p:nvPr>
            <p:ph idx="1"/>
          </p:nvPr>
        </p:nvSpPr>
        <p:spPr/>
        <p:txBody>
          <a:bodyPr>
            <a:noAutofit/>
          </a:bodyPr>
          <a:lstStyle/>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海外移民の数では福島県は全国で７番目、</a:t>
            </a: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ブラジル移民では</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熊本・広島・福岡・山口に次ぐ</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国内で食べていけないから移民</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する</a:t>
            </a: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満蒙開拓団</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１位は長野県</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山形、岩手、宮城、福島</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。「満州</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に行けばたらふく食える」</a:t>
            </a:r>
            <a:endPar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大熊町と双葉町</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「海のチベット」</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産業もなく、農業は戦後開拓農家が主体。</a:t>
            </a:r>
            <a:endPar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東電福島原発が出来たのは、「明治以来、東京発展の捨て石としての役割を果たしてきた東北全体の歴史」</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の</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必然。</a:t>
            </a:r>
          </a:p>
          <a:p>
            <a:pPr indent="133350" algn="just"/>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明治以来、</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東北は食料・電気・労働力</a:t>
            </a: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・兵隊</a:t>
            </a:r>
            <a:r>
              <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rPr>
              <a:t>を提供しながら貧困にまみれてきた。</a:t>
            </a:r>
            <a:endParaRPr lang="ja-JP" altLang="en-US" dirty="0"/>
          </a:p>
        </p:txBody>
      </p:sp>
      <p:sp>
        <p:nvSpPr>
          <p:cNvPr id="2" name="スライド番号プレースホルダー 1">
            <a:extLst>
              <a:ext uri="{FF2B5EF4-FFF2-40B4-BE49-F238E27FC236}">
                <a16:creationId xmlns:a16="http://schemas.microsoft.com/office/drawing/2014/main" id="{77473A3C-C918-438E-8018-38D76416944D}"/>
              </a:ext>
            </a:extLst>
          </p:cNvPr>
          <p:cNvSpPr>
            <a:spLocks noGrp="1"/>
          </p:cNvSpPr>
          <p:nvPr>
            <p:ph type="sldNum" sz="quarter" idx="12"/>
          </p:nvPr>
        </p:nvSpPr>
        <p:spPr/>
        <p:txBody>
          <a:bodyPr/>
          <a:lstStyle/>
          <a:p>
            <a:fld id="{063F171A-38EA-4641-BBC5-E82CFCDCAE3C}" type="slidenum">
              <a:rPr kumimoji="1" lang="ja-JP" altLang="en-US" smtClean="0"/>
              <a:t>4</a:t>
            </a:fld>
            <a:endParaRPr kumimoji="1" lang="ja-JP" altLang="en-US"/>
          </a:p>
        </p:txBody>
      </p:sp>
    </p:spTree>
    <p:extLst>
      <p:ext uri="{BB962C8B-B14F-4D97-AF65-F5344CB8AC3E}">
        <p14:creationId xmlns:p14="http://schemas.microsoft.com/office/powerpoint/2010/main" val="4155063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ja-JP" altLang="en-US" sz="4800" b="1" dirty="0">
                <a:latin typeface="游明朝" panose="02020400000000000000" pitchFamily="18" charset="-128"/>
                <a:ea typeface="游明朝" panose="02020400000000000000" pitchFamily="18" charset="-128"/>
              </a:rPr>
              <a:t>Ｊアラートでフラッシュバック</a:t>
            </a:r>
          </a:p>
        </p:txBody>
      </p:sp>
      <p:sp>
        <p:nvSpPr>
          <p:cNvPr id="3" name="コンテンツ プレースホルダー 2"/>
          <p:cNvSpPr>
            <a:spLocks noGrp="1"/>
          </p:cNvSpPr>
          <p:nvPr>
            <p:ph idx="1"/>
          </p:nvPr>
        </p:nvSpPr>
        <p:spPr>
          <a:xfrm>
            <a:off x="914400" y="2062480"/>
            <a:ext cx="10515599" cy="4390856"/>
          </a:xfrm>
        </p:spPr>
        <p:txBody>
          <a:bodyPr/>
          <a:lstStyle/>
          <a:p>
            <a:pPr marL="0" indent="0">
              <a:buNone/>
            </a:pPr>
            <a:r>
              <a:rPr lang="ja-JP" altLang="en-US" dirty="0">
                <a:latin typeface="游明朝" panose="02020400000000000000" pitchFamily="18" charset="-128"/>
                <a:ea typeface="游明朝" panose="02020400000000000000" pitchFamily="18" charset="-128"/>
              </a:rPr>
              <a:t>・震災のときに、原発から避難するために子供と福岡に逃げた場面がフラッシュバクした。</a:t>
            </a:r>
          </a:p>
          <a:p>
            <a:r>
              <a:rPr lang="ja-JP" altLang="en-US" dirty="0">
                <a:latin typeface="游明朝" panose="02020400000000000000" pitchFamily="18" charset="-128"/>
                <a:ea typeface="游明朝" panose="02020400000000000000" pitchFamily="18" charset="-128"/>
              </a:rPr>
              <a:t>頭では危険でないと分っていたが、震えてしまう。５時から６時に目が覚めてしまう。</a:t>
            </a:r>
          </a:p>
          <a:p>
            <a:r>
              <a:rPr lang="ja-JP" altLang="en-US" dirty="0">
                <a:latin typeface="游明朝" panose="02020400000000000000" pitchFamily="18" charset="-128"/>
                <a:ea typeface="游明朝" panose="02020400000000000000" pitchFamily="18" charset="-128"/>
              </a:rPr>
              <a:t>原発事故の時に強い恐怖を感じた。食欲低下、ふるえ、吐き気。一時的に九州に行って症状は改善。その後帰宅したが問題なかった</a:t>
            </a:r>
          </a:p>
          <a:p>
            <a:r>
              <a:rPr lang="ja-JP" altLang="en-US" dirty="0">
                <a:latin typeface="游明朝" panose="02020400000000000000" pitchFamily="18" charset="-128"/>
                <a:ea typeface="游明朝" panose="02020400000000000000" pitchFamily="18" charset="-128"/>
              </a:rPr>
              <a:t>・今回ミサイルによるＪアラートでふるえと涙とフラッシュバック</a:t>
            </a:r>
          </a:p>
        </p:txBody>
      </p:sp>
      <p:sp>
        <p:nvSpPr>
          <p:cNvPr id="4" name="スライド番号プレースホルダー 3"/>
          <p:cNvSpPr>
            <a:spLocks noGrp="1"/>
          </p:cNvSpPr>
          <p:nvPr>
            <p:ph type="sldNum" idx="10"/>
          </p:nvPr>
        </p:nvSpPr>
        <p:spPr/>
        <p:txBody>
          <a:bodyPr/>
          <a:lstStyle/>
          <a:p>
            <a:pPr>
              <a:defRPr/>
            </a:pPr>
            <a:fld id="{2FAF421F-0C79-4C48-805D-C9D51407B28E}" type="slidenum">
              <a:rPr lang="en-US" smtClean="0"/>
              <a:pPr>
                <a:defRPr/>
              </a:pPr>
              <a:t>40</a:t>
            </a:fld>
            <a:endParaRPr lang="en-US"/>
          </a:p>
        </p:txBody>
      </p:sp>
    </p:spTree>
    <p:extLst>
      <p:ext uri="{BB962C8B-B14F-4D97-AF65-F5344CB8AC3E}">
        <p14:creationId xmlns:p14="http://schemas.microsoft.com/office/powerpoint/2010/main" val="4129391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a:xfrm>
            <a:off x="838200" y="375920"/>
            <a:ext cx="10307319" cy="1148079"/>
          </a:xfrm>
          <a:solidFill>
            <a:srgbClr val="FFFF00"/>
          </a:solidFill>
        </p:spPr>
        <p:txBody>
          <a:bodyPr>
            <a:normAutofit/>
          </a:bodyPr>
          <a:lstStyle/>
          <a:p>
            <a:r>
              <a:rPr lang="ja-JP" altLang="en-US" sz="4900" b="1" dirty="0">
                <a:latin typeface="游明朝" panose="02020400000000000000" pitchFamily="18" charset="-128"/>
                <a:ea typeface="游明朝" panose="02020400000000000000" pitchFamily="18" charset="-128"/>
              </a:rPr>
              <a:t>震災後に不眠と怒りっぽさ</a:t>
            </a:r>
            <a:r>
              <a:rPr lang="en-US" altLang="ja-JP" sz="4900" b="1" dirty="0">
                <a:latin typeface="游明朝" panose="02020400000000000000" pitchFamily="18" charset="-128"/>
                <a:ea typeface="游明朝" panose="02020400000000000000" pitchFamily="18" charset="-128"/>
              </a:rPr>
              <a:t>(PTSD)</a:t>
            </a:r>
            <a:endParaRPr kumimoji="1" lang="ja-JP" altLang="en-US" dirty="0"/>
          </a:p>
        </p:txBody>
      </p:sp>
      <p:sp>
        <p:nvSpPr>
          <p:cNvPr id="48131" name="コンテンツ プレースホルダー 2"/>
          <p:cNvSpPr>
            <a:spLocks noGrp="1"/>
          </p:cNvSpPr>
          <p:nvPr>
            <p:ph idx="1"/>
          </p:nvPr>
        </p:nvSpPr>
        <p:spPr/>
        <p:txBody>
          <a:bodyPr>
            <a:normAutofit/>
          </a:bodyPr>
          <a:lstStyle/>
          <a:p>
            <a:r>
              <a:rPr lang="ja-JP" altLang="en-US" sz="3600" dirty="0">
                <a:latin typeface="游明朝" panose="02020400000000000000" pitchFamily="18" charset="-128"/>
                <a:ea typeface="游明朝" panose="02020400000000000000" pitchFamily="18" charset="-128"/>
              </a:rPr>
              <a:t>津波で家が流された。妻子は無事。</a:t>
            </a:r>
          </a:p>
          <a:p>
            <a:r>
              <a:rPr lang="ja-JP" altLang="en-US" sz="3600" dirty="0">
                <a:latin typeface="游明朝" panose="02020400000000000000" pitchFamily="18" charset="-128"/>
                <a:ea typeface="游明朝" panose="02020400000000000000" pitchFamily="18" charset="-128"/>
              </a:rPr>
              <a:t>壊れた自宅に行ったとき、思い出の写真や家財を手に取るときに涙が出た。眠れない。日中夜間問わずに、津波で破壊された自宅の場面や津波に追いかけられたシーンがフラッシュバックしてくる。恐怖を感じる。</a:t>
            </a:r>
            <a:endParaRPr lang="en-US" altLang="ja-JP" sz="3600" dirty="0">
              <a:latin typeface="游明朝" panose="02020400000000000000" pitchFamily="18" charset="-128"/>
              <a:ea typeface="游明朝" panose="02020400000000000000" pitchFamily="18" charset="-128"/>
            </a:endParaRPr>
          </a:p>
          <a:p>
            <a:r>
              <a:rPr lang="ja-JP" altLang="en-US" sz="3600" dirty="0">
                <a:latin typeface="游明朝" panose="02020400000000000000" pitchFamily="18" charset="-128"/>
                <a:ea typeface="游明朝" panose="02020400000000000000" pitchFamily="18" charset="-128"/>
              </a:rPr>
              <a:t>悲しみと不安と不眠と怒りがつづいた。</a:t>
            </a:r>
            <a:endParaRPr kumimoji="1" lang="ja-JP" altLang="en-US" sz="3600" dirty="0">
              <a:latin typeface="游明朝" panose="02020400000000000000" pitchFamily="18" charset="-128"/>
              <a:ea typeface="游明朝" panose="02020400000000000000" pitchFamily="18" charset="-128"/>
            </a:endParaRPr>
          </a:p>
        </p:txBody>
      </p:sp>
      <p:sp>
        <p:nvSpPr>
          <p:cNvPr id="48132" name="スライド番号プレースホルダー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2" charset="0"/>
                <a:ea typeface="ＭＳ Ｐゴシック" charset="-128"/>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ＭＳ Ｐゴシック" charset="-128"/>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ＭＳ Ｐゴシック" charset="-128"/>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ＭＳ Ｐゴシック" charset="-128"/>
              </a:defRPr>
            </a:lvl9pPr>
          </a:lstStyle>
          <a:p>
            <a:pPr eaLnBrk="1" hangingPunct="1">
              <a:spcBef>
                <a:spcPct val="0"/>
              </a:spcBef>
            </a:pPr>
            <a:fld id="{46F95585-59A2-460E-8ADA-EBC0DACB5906}" type="slidenum">
              <a:rPr lang="en-US" altLang="ja-JP" sz="1200">
                <a:solidFill>
                  <a:srgbClr val="898989"/>
                </a:solidFill>
                <a:latin typeface="Verdana" pitchFamily="32" charset="0"/>
              </a:rPr>
              <a:pPr eaLnBrk="1" hangingPunct="1">
                <a:spcBef>
                  <a:spcPct val="0"/>
                </a:spcBef>
              </a:pPr>
              <a:t>41</a:t>
            </a:fld>
            <a:endParaRPr lang="en-US" altLang="ja-JP" sz="1200">
              <a:solidFill>
                <a:srgbClr val="898989"/>
              </a:solidFill>
              <a:latin typeface="Verdana" pitchFamily="32" charset="0"/>
            </a:endParaRPr>
          </a:p>
        </p:txBody>
      </p:sp>
    </p:spTree>
    <p:extLst>
      <p:ext uri="{BB962C8B-B14F-4D97-AF65-F5344CB8AC3E}">
        <p14:creationId xmlns:p14="http://schemas.microsoft.com/office/powerpoint/2010/main" val="404378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2EFA5-1A28-4D2E-B3A9-407FC6CF6337}"/>
              </a:ext>
            </a:extLst>
          </p:cNvPr>
          <p:cNvSpPr>
            <a:spLocks noGrp="1"/>
          </p:cNvSpPr>
          <p:nvPr>
            <p:ph type="title"/>
          </p:nvPr>
        </p:nvSpPr>
        <p:spPr>
          <a:solidFill>
            <a:srgbClr val="FFFF00"/>
          </a:solidFill>
        </p:spPr>
        <p:txBody>
          <a:bodyPr>
            <a:normAutofit/>
          </a:bodyPr>
          <a:lstStyle/>
          <a:p>
            <a:r>
              <a:rPr kumimoji="1" lang="ja-JP" altLang="en-US" sz="4800" b="1" dirty="0">
                <a:latin typeface="游明朝" panose="02020400000000000000" pitchFamily="18" charset="-128"/>
                <a:ea typeface="游明朝" panose="02020400000000000000" pitchFamily="18" charset="-128"/>
              </a:rPr>
              <a:t>蓬莱発電所</a:t>
            </a:r>
          </a:p>
        </p:txBody>
      </p:sp>
      <p:sp>
        <p:nvSpPr>
          <p:cNvPr id="3" name="コンテンツ プレースホルダー 2">
            <a:extLst>
              <a:ext uri="{FF2B5EF4-FFF2-40B4-BE49-F238E27FC236}">
                <a16:creationId xmlns:a16="http://schemas.microsoft.com/office/drawing/2014/main" id="{D46E34CD-40CC-4B32-8B97-F2E111900FCB}"/>
              </a:ext>
            </a:extLst>
          </p:cNvPr>
          <p:cNvSpPr>
            <a:spLocks noGrp="1"/>
          </p:cNvSpPr>
          <p:nvPr>
            <p:ph idx="1"/>
          </p:nvPr>
        </p:nvSpPr>
        <p:spPr/>
        <p:txBody>
          <a:bodyPr>
            <a:normAutofit lnSpcReduction="10000"/>
          </a:bodyPr>
          <a:lstStyle/>
          <a:p>
            <a:r>
              <a:rPr lang="ja-JP"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娘が身売りされるなど３４年の凶作は深刻で、時を同じくして</a:t>
            </a:r>
            <a:r>
              <a:rPr lang="en-US"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38</a:t>
            </a:r>
            <a:r>
              <a:rPr lang="ja-JP"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年に建設された東北電力蓬莱発電所は東北最大の発電量を誇り、東北の産業振興のための安価な電力供給を当初は目指した。</a:t>
            </a:r>
            <a:endParaRPr lang="en-US"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endParaRPr>
          </a:p>
          <a:p>
            <a:r>
              <a:rPr lang="ja-JP"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しかし日中戦争勃発で戦争のために一元化された日本発送電に吸収された。</a:t>
            </a:r>
            <a:endParaRPr lang="en-US"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endParaRPr>
          </a:p>
          <a:p>
            <a:r>
              <a:rPr lang="ja-JP"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蓬莱発電所と同時に設立された東北興業は農民に提供する肥料製造に取り組んだが、これも大砲生産や軍需物資生産等に傾斜・変質していった。</a:t>
            </a:r>
            <a:r>
              <a:rPr lang="en-US"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a:t>
            </a:r>
            <a:r>
              <a:rPr lang="ja-JP"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河北新報</a:t>
            </a:r>
            <a:r>
              <a:rPr lang="ja-JP" altLang="en-US"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a:t>
            </a:r>
            <a:r>
              <a:rPr lang="en-US"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2019.2.16</a:t>
            </a:r>
            <a:r>
              <a:rPr lang="ja-JP" altLang="ja-JP" sz="3200" kern="0" dirty="0">
                <a:solidFill>
                  <a:srgbClr val="1D2129"/>
                </a:solidFill>
                <a:effectLst/>
                <a:latin typeface="游明朝" panose="02020400000000000000" pitchFamily="18" charset="-128"/>
                <a:ea typeface="游明朝" panose="02020400000000000000" pitchFamily="18" charset="-128"/>
                <a:cs typeface="Helvetica" panose="020B0604020202020204" pitchFamily="34" charset="0"/>
              </a:rPr>
              <a:t>）</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Tree>
    <p:extLst>
      <p:ext uri="{BB962C8B-B14F-4D97-AF65-F5344CB8AC3E}">
        <p14:creationId xmlns:p14="http://schemas.microsoft.com/office/powerpoint/2010/main" val="2125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A85843-A5FE-4604-B194-68A4F7968332}"/>
              </a:ext>
            </a:extLst>
          </p:cNvPr>
          <p:cNvSpPr>
            <a:spLocks noGrp="1"/>
          </p:cNvSpPr>
          <p:nvPr>
            <p:ph type="title"/>
          </p:nvPr>
        </p:nvSpPr>
        <p:spPr>
          <a:solidFill>
            <a:srgbClr val="FFFF00"/>
          </a:solidFill>
        </p:spPr>
        <p:txBody>
          <a:bodyPr/>
          <a:lstStyle/>
          <a:p>
            <a:r>
              <a:rPr kumimoji="1" lang="ja-JP" altLang="en-US" b="1" dirty="0">
                <a:latin typeface="游明朝" panose="02020400000000000000" pitchFamily="18" charset="-128"/>
                <a:ea typeface="游明朝" panose="02020400000000000000" pitchFamily="18" charset="-128"/>
              </a:rPr>
              <a:t>原発事故・・岩手・宮城との違い</a:t>
            </a:r>
          </a:p>
        </p:txBody>
      </p:sp>
      <p:sp>
        <p:nvSpPr>
          <p:cNvPr id="3" name="コンテンツ プレースホルダー 2">
            <a:extLst>
              <a:ext uri="{FF2B5EF4-FFF2-40B4-BE49-F238E27FC236}">
                <a16:creationId xmlns:a16="http://schemas.microsoft.com/office/drawing/2014/main" id="{4DC44C8E-9D7A-4C87-9D63-8848821FA663}"/>
              </a:ext>
            </a:extLst>
          </p:cNvPr>
          <p:cNvSpPr>
            <a:spLocks noGrp="1"/>
          </p:cNvSpPr>
          <p:nvPr>
            <p:ph idx="1"/>
          </p:nvPr>
        </p:nvSpPr>
        <p:spPr/>
        <p:txBody>
          <a:bodyPr>
            <a:normAutofit/>
          </a:bodyPr>
          <a:lstStyle/>
          <a:p>
            <a:pPr marL="0" indent="0">
              <a:buNone/>
            </a:pPr>
            <a:r>
              <a:rPr lang="ja-JP" altLang="en-US" sz="28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帰る土地をなくした震災</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ex.</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雲仙普賢岳</a:t>
            </a:r>
            <a:r>
              <a:rPr lang="en-US"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谷中村</a:t>
            </a: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・原発</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事故が起きたら、</a:t>
            </a: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いきなり失業し住む家を失い</a:t>
            </a: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収入が減り眠れなくなり、</a:t>
            </a: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ja-JP" altLang="en-US" sz="2800" kern="100" dirty="0">
                <a:effectLst/>
                <a:latin typeface="游明朝" panose="02020400000000000000" pitchFamily="18" charset="-128"/>
                <a:ea typeface="游明朝" panose="02020400000000000000" pitchFamily="18" charset="-128"/>
                <a:cs typeface="Times New Roman" panose="02020603050405020304" pitchFamily="18" charset="0"/>
              </a:rPr>
              <a:t>家族がバラバラになり、自殺にさえ追いやられる。　</a:t>
            </a:r>
          </a:p>
          <a:p>
            <a:pPr marL="0" indent="0">
              <a:buNone/>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　</a:t>
            </a:r>
            <a:r>
              <a:rPr lang="en-US" altLang="ja-JP"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1)</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憲法の職業選択の自由・居住や移動の自由・学習権や勤労権</a:t>
            </a:r>
          </a:p>
          <a:p>
            <a:pPr marL="0" indent="0">
              <a:buNone/>
            </a:pPr>
            <a:r>
              <a:rPr lang="ja-JP" altLang="en-US"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a:t>
            </a:r>
            <a:r>
              <a:rPr lang="ja-JP" altLang="en-US" sz="280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rPr>
              <a:t>の剥奪</a:t>
            </a:r>
          </a:p>
          <a:p>
            <a:pPr marL="0" indent="0">
              <a:buNone/>
            </a:pPr>
            <a:r>
              <a:rPr kumimoji="1" lang="ja-JP" altLang="en-US"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　</a:t>
            </a:r>
            <a:r>
              <a:rPr kumimoji="1" lang="en-US" altLang="ja-JP"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2)</a:t>
            </a:r>
            <a:r>
              <a:rPr kumimoji="1" lang="ja-JP" altLang="en-US" b="1"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rPr>
              <a:t>故郷の人や文化の喪失によるストレス耐性低下</a:t>
            </a:r>
            <a:endParaRPr kumimoji="1" lang="ja-JP" altLang="en-US" b="1" dirty="0">
              <a:solidFill>
                <a:srgbClr val="FF0000"/>
              </a:solidFill>
            </a:endParaRPr>
          </a:p>
          <a:p>
            <a:endParaRPr kumimoji="1" lang="ja-JP" altLang="en-US" dirty="0"/>
          </a:p>
        </p:txBody>
      </p:sp>
      <p:sp>
        <p:nvSpPr>
          <p:cNvPr id="4" name="スライド番号プレースホルダー 3">
            <a:extLst>
              <a:ext uri="{FF2B5EF4-FFF2-40B4-BE49-F238E27FC236}">
                <a16:creationId xmlns:a16="http://schemas.microsoft.com/office/drawing/2014/main" id="{D1BF1C3B-A0DC-4E7A-AAE4-A8BB1F808B2A}"/>
              </a:ext>
            </a:extLst>
          </p:cNvPr>
          <p:cNvSpPr>
            <a:spLocks noGrp="1"/>
          </p:cNvSpPr>
          <p:nvPr>
            <p:ph type="sldNum" sz="quarter" idx="12"/>
          </p:nvPr>
        </p:nvSpPr>
        <p:spPr/>
        <p:txBody>
          <a:bodyPr/>
          <a:lstStyle/>
          <a:p>
            <a:fld id="{063F171A-38EA-4641-BBC5-E82CFCDCAE3C}" type="slidenum">
              <a:rPr kumimoji="1" lang="ja-JP" altLang="en-US" smtClean="0"/>
              <a:t>6</a:t>
            </a:fld>
            <a:endParaRPr kumimoji="1" lang="ja-JP" altLang="en-US"/>
          </a:p>
        </p:txBody>
      </p:sp>
    </p:spTree>
    <p:extLst>
      <p:ext uri="{BB962C8B-B14F-4D97-AF65-F5344CB8AC3E}">
        <p14:creationId xmlns:p14="http://schemas.microsoft.com/office/powerpoint/2010/main" val="270034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EF8429-252A-47A6-9A41-17EF2C6A031A}"/>
              </a:ext>
            </a:extLst>
          </p:cNvPr>
          <p:cNvSpPr>
            <a:spLocks noGrp="1"/>
          </p:cNvSpPr>
          <p:nvPr>
            <p:ph type="title"/>
          </p:nvPr>
        </p:nvSpPr>
        <p:spPr>
          <a:solidFill>
            <a:srgbClr val="FFFF00"/>
          </a:solidFill>
        </p:spPr>
        <p:txBody>
          <a:bodyPr>
            <a:normAutofit/>
          </a:bodyPr>
          <a:lstStyle/>
          <a:p>
            <a:r>
              <a:rPr kumimoji="1" lang="ja-JP" altLang="en-US" sz="4800" b="1" dirty="0">
                <a:latin typeface="游明朝" panose="02020400000000000000" pitchFamily="18" charset="-128"/>
                <a:ea typeface="游明朝" panose="02020400000000000000" pitchFamily="18" charset="-128"/>
              </a:rPr>
              <a:t>帰る所を喪</a:t>
            </a:r>
            <a:r>
              <a:rPr kumimoji="1" lang="ja-JP" altLang="en-US" sz="4800" b="1" dirty="0" err="1">
                <a:latin typeface="游明朝" panose="02020400000000000000" pitchFamily="18" charset="-128"/>
                <a:ea typeface="游明朝" panose="02020400000000000000" pitchFamily="18" charset="-128"/>
              </a:rPr>
              <a:t>く</a:t>
            </a:r>
            <a:r>
              <a:rPr kumimoji="1" lang="ja-JP" altLang="en-US" sz="4800" b="1" dirty="0">
                <a:latin typeface="游明朝" panose="02020400000000000000" pitchFamily="18" charset="-128"/>
                <a:ea typeface="游明朝" panose="02020400000000000000" pitchFamily="18" charset="-128"/>
              </a:rPr>
              <a:t>した震災（国内発難民）</a:t>
            </a:r>
          </a:p>
        </p:txBody>
      </p:sp>
      <p:sp>
        <p:nvSpPr>
          <p:cNvPr id="3" name="コンテンツ プレースホルダー 2">
            <a:extLst>
              <a:ext uri="{FF2B5EF4-FFF2-40B4-BE49-F238E27FC236}">
                <a16:creationId xmlns:a16="http://schemas.microsoft.com/office/drawing/2014/main" id="{AB726F8E-13EA-4037-87CE-AAD569F9902B}"/>
              </a:ext>
            </a:extLst>
          </p:cNvPr>
          <p:cNvSpPr>
            <a:spLocks noGrp="1"/>
          </p:cNvSpPr>
          <p:nvPr>
            <p:ph idx="1"/>
          </p:nvPr>
        </p:nvSpPr>
        <p:spPr/>
        <p:txBody>
          <a:bodyPr>
            <a:normAutofit/>
          </a:bodyPr>
          <a:lstStyle/>
          <a:p>
            <a:r>
              <a:rPr kumimoji="1" lang="ja-JP" altLang="en-US" sz="3200" dirty="0">
                <a:latin typeface="游明朝" panose="02020400000000000000" pitchFamily="18" charset="-128"/>
                <a:ea typeface="游明朝" panose="02020400000000000000" pitchFamily="18" charset="-128"/>
              </a:rPr>
              <a:t>故郷は人格の一部である（寺島英弥）</a:t>
            </a:r>
          </a:p>
          <a:p>
            <a:r>
              <a:rPr kumimoji="1" lang="ja-JP" altLang="en-US" sz="3200" dirty="0">
                <a:latin typeface="游明朝" panose="02020400000000000000" pitchFamily="18" charset="-128"/>
                <a:ea typeface="游明朝" panose="02020400000000000000" pitchFamily="18" charset="-128"/>
              </a:rPr>
              <a:t>雲仙普賢岳、満蒙開拓団、戦後開拓～国策と原発と</a:t>
            </a:r>
          </a:p>
          <a:p>
            <a:r>
              <a:rPr lang="ja-JP" altLang="en-US" sz="3200" dirty="0">
                <a:latin typeface="游明朝" panose="02020400000000000000" pitchFamily="18" charset="-128"/>
                <a:ea typeface="游明朝" panose="02020400000000000000" pitchFamily="18" charset="-128"/>
              </a:rPr>
              <a:t>辻内・・過去の日本のどの震災よりも過酷、欧州の難民研究・・ＰＴＳＤや統合失調症発症率、</a:t>
            </a:r>
          </a:p>
          <a:p>
            <a:r>
              <a:rPr kumimoji="1" lang="ja-JP" altLang="en-US" sz="3200" dirty="0">
                <a:latin typeface="游明朝" panose="02020400000000000000" pitchFamily="18" charset="-128"/>
                <a:ea typeface="游明朝" panose="02020400000000000000" pitchFamily="18" charset="-128"/>
              </a:rPr>
              <a:t>国内発難民としての在日朝鮮人・・ＰＴＳＤや統合失調症の発症率は高いと思われるが正規の研究回避・・郡山の</a:t>
            </a:r>
            <a:r>
              <a:rPr kumimoji="1" lang="en-US" altLang="ja-JP" sz="3200" dirty="0">
                <a:latin typeface="游明朝" panose="02020400000000000000" pitchFamily="18" charset="-128"/>
                <a:ea typeface="游明朝" panose="02020400000000000000" pitchFamily="18" charset="-128"/>
              </a:rPr>
              <a:t>/</a:t>
            </a:r>
            <a:r>
              <a:rPr kumimoji="1" lang="ja-JP" altLang="en-US" sz="3200" dirty="0">
                <a:latin typeface="游明朝" panose="02020400000000000000" pitchFamily="18" charset="-128"/>
                <a:ea typeface="游明朝" panose="02020400000000000000" pitchFamily="18" charset="-128"/>
              </a:rPr>
              <a:t>福島の朝鮮人、</a:t>
            </a:r>
          </a:p>
        </p:txBody>
      </p:sp>
    </p:spTree>
    <p:extLst>
      <p:ext uri="{BB962C8B-B14F-4D97-AF65-F5344CB8AC3E}">
        <p14:creationId xmlns:p14="http://schemas.microsoft.com/office/powerpoint/2010/main" val="353514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lang="ja-JP" altLang="en-US" sz="4800" b="1" dirty="0">
                <a:latin typeface="游明朝" panose="02020400000000000000" pitchFamily="18" charset="-128"/>
                <a:ea typeface="游明朝" panose="02020400000000000000" pitchFamily="18" charset="-128"/>
              </a:rPr>
              <a:t>避難者の困難</a:t>
            </a:r>
            <a:endParaRPr kumimoji="1" lang="ja-JP" altLang="en-US" sz="4800" b="1" dirty="0">
              <a:latin typeface="游明朝" panose="02020400000000000000" pitchFamily="18" charset="-128"/>
              <a:ea typeface="游明朝" panose="02020400000000000000" pitchFamily="18" charset="-128"/>
            </a:endParaRPr>
          </a:p>
        </p:txBody>
      </p:sp>
      <p:sp>
        <p:nvSpPr>
          <p:cNvPr id="3" name="コンテンツ プレースホルダー 2"/>
          <p:cNvSpPr>
            <a:spLocks noGrp="1"/>
          </p:cNvSpPr>
          <p:nvPr>
            <p:ph idx="1"/>
          </p:nvPr>
        </p:nvSpPr>
        <p:spPr>
          <a:xfrm>
            <a:off x="838200" y="1926454"/>
            <a:ext cx="10613994" cy="4670898"/>
          </a:xfrm>
        </p:spPr>
        <p:txBody>
          <a:bodyPr>
            <a:normAutofit lnSpcReduction="10000"/>
          </a:bodyPr>
          <a:lstStyle/>
          <a:p>
            <a:pPr marL="0" indent="0">
              <a:buNone/>
            </a:pPr>
            <a:r>
              <a:rPr kumimoji="1" lang="en-US" altLang="ja-JP" dirty="0"/>
              <a:t>1.</a:t>
            </a:r>
            <a:r>
              <a:rPr kumimoji="1" lang="ja-JP" altLang="en-US" sz="3200" dirty="0">
                <a:latin typeface="游明朝" panose="02020400000000000000" pitchFamily="18" charset="-128"/>
                <a:ea typeface="游明朝" panose="02020400000000000000" pitchFamily="18" charset="-128"/>
              </a:rPr>
              <a:t>仕事がない⇒中高年の転職は絶望との直面</a:t>
            </a:r>
            <a:endParaRPr kumimoji="1" lang="en-US" altLang="ja-JP" sz="3200" dirty="0">
              <a:latin typeface="游明朝" panose="02020400000000000000" pitchFamily="18" charset="-128"/>
              <a:ea typeface="游明朝" panose="02020400000000000000" pitchFamily="18" charset="-128"/>
            </a:endParaRPr>
          </a:p>
          <a:p>
            <a:pPr marL="0" indent="0">
              <a:buNone/>
            </a:pPr>
            <a:r>
              <a:rPr lang="en-US" altLang="ja-JP" sz="3200" dirty="0">
                <a:latin typeface="游明朝" panose="02020400000000000000" pitchFamily="18" charset="-128"/>
                <a:ea typeface="游明朝" panose="02020400000000000000" pitchFamily="18" charset="-128"/>
              </a:rPr>
              <a:t>2.</a:t>
            </a:r>
            <a:r>
              <a:rPr lang="ja-JP" altLang="en-US" sz="3200" dirty="0">
                <a:latin typeface="游明朝" panose="02020400000000000000" pitchFamily="18" charset="-128"/>
                <a:ea typeface="游明朝" panose="02020400000000000000" pitchFamily="18" charset="-128"/>
              </a:rPr>
              <a:t>生活費が不足</a:t>
            </a:r>
            <a:endParaRPr lang="en-US" altLang="ja-JP" sz="3200" dirty="0">
              <a:latin typeface="游明朝" panose="02020400000000000000" pitchFamily="18" charset="-128"/>
              <a:ea typeface="游明朝" panose="02020400000000000000" pitchFamily="18" charset="-128"/>
            </a:endParaRPr>
          </a:p>
          <a:p>
            <a:pPr marL="0" indent="0">
              <a:buNone/>
            </a:pPr>
            <a:r>
              <a:rPr lang="en-US" altLang="ja-JP" sz="3200" dirty="0">
                <a:latin typeface="游明朝" panose="02020400000000000000" pitchFamily="18" charset="-128"/>
                <a:ea typeface="游明朝" panose="02020400000000000000" pitchFamily="18" charset="-128"/>
              </a:rPr>
              <a:t>3.</a:t>
            </a:r>
            <a:r>
              <a:rPr lang="ja-JP" altLang="en-US" sz="3200" dirty="0">
                <a:latin typeface="游明朝" panose="02020400000000000000" pitchFamily="18" charset="-128"/>
                <a:ea typeface="游明朝" panose="02020400000000000000" pitchFamily="18" charset="-128"/>
              </a:rPr>
              <a:t>家族内の不一致や葛藤が増大</a:t>
            </a:r>
            <a:r>
              <a:rPr lang="en-US" altLang="ja-JP" sz="3200" dirty="0">
                <a:latin typeface="游明朝" panose="02020400000000000000" pitchFamily="18" charset="-128"/>
                <a:ea typeface="游明朝" panose="02020400000000000000" pitchFamily="18" charset="-128"/>
              </a:rPr>
              <a:t> </a:t>
            </a:r>
          </a:p>
          <a:p>
            <a:pPr marL="0" indent="0">
              <a:buNone/>
            </a:pPr>
            <a:r>
              <a:rPr kumimoji="1" lang="en-US" altLang="ja-JP" sz="3200" dirty="0">
                <a:latin typeface="游明朝" panose="02020400000000000000" pitchFamily="18" charset="-128"/>
                <a:ea typeface="游明朝" panose="02020400000000000000" pitchFamily="18" charset="-128"/>
              </a:rPr>
              <a:t>4.</a:t>
            </a:r>
            <a:r>
              <a:rPr kumimoji="1" lang="ja-JP" altLang="en-US" sz="3200" dirty="0">
                <a:latin typeface="游明朝" panose="02020400000000000000" pitchFamily="18" charset="-128"/>
                <a:ea typeface="游明朝" panose="02020400000000000000" pitchFamily="18" charset="-128"/>
              </a:rPr>
              <a:t>どこに住むか・・故郷か避難先での人生か</a:t>
            </a:r>
          </a:p>
          <a:p>
            <a:pPr marL="0" indent="0">
              <a:buNone/>
            </a:pPr>
            <a:r>
              <a:rPr lang="en-US" altLang="ja-JP" sz="3200" dirty="0">
                <a:latin typeface="游明朝" panose="02020400000000000000" pitchFamily="18" charset="-128"/>
                <a:ea typeface="游明朝" panose="02020400000000000000" pitchFamily="18" charset="-128"/>
              </a:rPr>
              <a:t>5.</a:t>
            </a:r>
            <a:r>
              <a:rPr lang="ja-JP" altLang="en-US" sz="3200" dirty="0">
                <a:latin typeface="游明朝" panose="02020400000000000000" pitchFamily="18" charset="-128"/>
                <a:ea typeface="游明朝" panose="02020400000000000000" pitchFamily="18" charset="-128"/>
              </a:rPr>
              <a:t>精神的な空虚感と未来の喪失</a:t>
            </a:r>
          </a:p>
          <a:p>
            <a:pPr marL="0" indent="0">
              <a:buNone/>
            </a:pPr>
            <a:r>
              <a:rPr kumimoji="1" lang="en-US" altLang="ja-JP" sz="3200" dirty="0">
                <a:latin typeface="游明朝" panose="02020400000000000000" pitchFamily="18" charset="-128"/>
                <a:ea typeface="游明朝" panose="02020400000000000000" pitchFamily="18" charset="-128"/>
              </a:rPr>
              <a:t>6.</a:t>
            </a:r>
            <a:r>
              <a:rPr kumimoji="1" lang="ja-JP" altLang="en-US" sz="3200" dirty="0">
                <a:latin typeface="游明朝" panose="02020400000000000000" pitchFamily="18" charset="-128"/>
                <a:ea typeface="游明朝" panose="02020400000000000000" pitchFamily="18" charset="-128"/>
              </a:rPr>
              <a:t>何事につけても不確実⇒人間への基本的信頼感や対人関係の傷つき</a:t>
            </a:r>
          </a:p>
          <a:p>
            <a:pPr marL="0" indent="0">
              <a:buNone/>
            </a:pPr>
            <a:r>
              <a:rPr lang="ja-JP" altLang="en-US" sz="3200" dirty="0">
                <a:solidFill>
                  <a:srgbClr val="FF0000"/>
                </a:solidFill>
                <a:latin typeface="游明朝" panose="02020400000000000000" pitchFamily="18" charset="-128"/>
                <a:ea typeface="游明朝" panose="02020400000000000000" pitchFamily="18" charset="-128"/>
              </a:rPr>
              <a:t>◎未来が見えなくて「仮の人生」が続くと、ＰＴＳＤが多発する・・難民</a:t>
            </a:r>
            <a:endParaRPr kumimoji="1" lang="ja-JP" altLang="en-US" sz="320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57308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ja-JP" altLang="en-US" sz="4800" b="1" dirty="0">
                <a:latin typeface="游明朝" panose="02020400000000000000" pitchFamily="18" charset="-128"/>
                <a:ea typeface="游明朝" panose="02020400000000000000" pitchFamily="18" charset="-128"/>
              </a:rPr>
              <a:t>人災や原発事故と自然災害の違い</a:t>
            </a:r>
          </a:p>
        </p:txBody>
      </p:sp>
      <p:sp>
        <p:nvSpPr>
          <p:cNvPr id="3" name="コンテンツ プレースホルダー 2"/>
          <p:cNvSpPr>
            <a:spLocks noGrp="1"/>
          </p:cNvSpPr>
          <p:nvPr>
            <p:ph idx="1"/>
          </p:nvPr>
        </p:nvSpPr>
        <p:spPr>
          <a:xfrm>
            <a:off x="745724" y="1961964"/>
            <a:ext cx="10866268" cy="4779403"/>
          </a:xfrm>
        </p:spPr>
        <p:txBody>
          <a:bodyPr>
            <a:noAutofit/>
          </a:bodyPr>
          <a:lstStyle/>
          <a:p>
            <a:pPr marL="0" indent="0">
              <a:buNone/>
            </a:pPr>
            <a:r>
              <a:rPr lang="en-US" altLang="ja-JP" sz="3600" dirty="0"/>
              <a:t>1.</a:t>
            </a:r>
            <a:r>
              <a:rPr lang="ja-JP" altLang="en-US" sz="3600" dirty="0">
                <a:latin typeface="游明朝" panose="02020400000000000000" pitchFamily="18" charset="-128"/>
                <a:ea typeface="游明朝" panose="02020400000000000000" pitchFamily="18" charset="-128"/>
              </a:rPr>
              <a:t>人災⇒被害者</a:t>
            </a:r>
            <a:r>
              <a:rPr lang="en-US" altLang="ja-JP" sz="3600" dirty="0">
                <a:latin typeface="游明朝" panose="02020400000000000000" pitchFamily="18" charset="-128"/>
                <a:ea typeface="游明朝" panose="02020400000000000000" pitchFamily="18" charset="-128"/>
              </a:rPr>
              <a:t>/</a:t>
            </a:r>
            <a:r>
              <a:rPr lang="ja-JP" altLang="en-US" sz="3600" dirty="0">
                <a:latin typeface="游明朝" panose="02020400000000000000" pitchFamily="18" charset="-128"/>
                <a:ea typeface="游明朝" panose="02020400000000000000" pitchFamily="18" charset="-128"/>
              </a:rPr>
              <a:t>加害者関係</a:t>
            </a:r>
            <a:endParaRPr lang="en-US" altLang="ja-JP" sz="3600" dirty="0">
              <a:latin typeface="游明朝" panose="02020400000000000000" pitchFamily="18" charset="-128"/>
              <a:ea typeface="游明朝" panose="02020400000000000000" pitchFamily="18" charset="-128"/>
            </a:endParaRPr>
          </a:p>
          <a:p>
            <a:pPr marL="0" indent="0">
              <a:buNone/>
            </a:pPr>
            <a:r>
              <a:rPr kumimoji="1" lang="en-US" altLang="ja-JP" sz="3600" dirty="0">
                <a:latin typeface="游明朝" panose="02020400000000000000" pitchFamily="18" charset="-128"/>
                <a:ea typeface="游明朝" panose="02020400000000000000" pitchFamily="18" charset="-128"/>
              </a:rPr>
              <a:t>2.</a:t>
            </a:r>
            <a:r>
              <a:rPr kumimoji="1" lang="ja-JP" altLang="en-US" sz="3600" dirty="0">
                <a:latin typeface="游明朝" panose="02020400000000000000" pitchFamily="18" charset="-128"/>
                <a:ea typeface="游明朝" panose="02020400000000000000" pitchFamily="18" charset="-128"/>
              </a:rPr>
              <a:t>人災は解決に長期間を要する</a:t>
            </a:r>
            <a:endParaRPr kumimoji="1" lang="en-US" altLang="ja-JP" sz="3600" dirty="0">
              <a:latin typeface="游明朝" panose="02020400000000000000" pitchFamily="18" charset="-128"/>
              <a:ea typeface="游明朝" panose="02020400000000000000" pitchFamily="18" charset="-128"/>
            </a:endParaRPr>
          </a:p>
          <a:p>
            <a:pPr marL="0" indent="0">
              <a:buNone/>
            </a:pPr>
            <a:r>
              <a:rPr lang="en-US" altLang="ja-JP" sz="3600" dirty="0">
                <a:latin typeface="游明朝" panose="02020400000000000000" pitchFamily="18" charset="-128"/>
                <a:ea typeface="游明朝" panose="02020400000000000000" pitchFamily="18" charset="-128"/>
              </a:rPr>
              <a:t>3.</a:t>
            </a:r>
            <a:r>
              <a:rPr lang="ja-JP" altLang="en-US" sz="3600" dirty="0">
                <a:latin typeface="游明朝" panose="02020400000000000000" pitchFamily="18" charset="-128"/>
                <a:ea typeface="游明朝" panose="02020400000000000000" pitchFamily="18" charset="-128"/>
              </a:rPr>
              <a:t>怒りや憎悪などの感情が持続</a:t>
            </a:r>
            <a:r>
              <a:rPr lang="en-US" altLang="ja-JP" sz="3600" dirty="0">
                <a:latin typeface="游明朝" panose="02020400000000000000" pitchFamily="18" charset="-128"/>
                <a:ea typeface="游明朝" panose="02020400000000000000" pitchFamily="18" charset="-128"/>
              </a:rPr>
              <a:t>  </a:t>
            </a:r>
          </a:p>
          <a:p>
            <a:pPr marL="0" indent="0">
              <a:buNone/>
            </a:pPr>
            <a:r>
              <a:rPr kumimoji="1" lang="en-US" altLang="ja-JP" sz="3600" dirty="0">
                <a:latin typeface="游明朝" panose="02020400000000000000" pitchFamily="18" charset="-128"/>
                <a:ea typeface="游明朝" panose="02020400000000000000" pitchFamily="18" charset="-128"/>
              </a:rPr>
              <a:t>4.</a:t>
            </a:r>
            <a:r>
              <a:rPr kumimoji="1" lang="ja-JP" altLang="en-US" sz="3600" dirty="0">
                <a:latin typeface="游明朝" panose="02020400000000000000" pitchFamily="18" charset="-128"/>
                <a:ea typeface="游明朝" panose="02020400000000000000" pitchFamily="18" charset="-128"/>
              </a:rPr>
              <a:t>天災よりもトラウマ（心の傷）が深刻</a:t>
            </a:r>
          </a:p>
          <a:p>
            <a:pPr marL="0" indent="0">
              <a:buNone/>
            </a:pPr>
            <a:r>
              <a:rPr lang="en-US" altLang="ja-JP" sz="3600" dirty="0">
                <a:latin typeface="游明朝" panose="02020400000000000000" pitchFamily="18" charset="-128"/>
                <a:ea typeface="游明朝" panose="02020400000000000000" pitchFamily="18" charset="-128"/>
              </a:rPr>
              <a:t>5.</a:t>
            </a:r>
            <a:r>
              <a:rPr lang="ja-JP" altLang="en-US" sz="3600" dirty="0">
                <a:latin typeface="游明朝" panose="02020400000000000000" pitchFamily="18" charset="-128"/>
                <a:ea typeface="游明朝" panose="02020400000000000000" pitchFamily="18" charset="-128"/>
              </a:rPr>
              <a:t>あいまいな喪失、サヨナラのない別れ</a:t>
            </a:r>
          </a:p>
          <a:p>
            <a:pPr marL="0" indent="0">
              <a:buNone/>
            </a:pPr>
            <a:r>
              <a:rPr kumimoji="1" lang="en-US" altLang="ja-JP" sz="3600" dirty="0">
                <a:latin typeface="游明朝" panose="02020400000000000000" pitchFamily="18" charset="-128"/>
                <a:ea typeface="游明朝" panose="02020400000000000000" pitchFamily="18" charset="-128"/>
              </a:rPr>
              <a:t>6.</a:t>
            </a:r>
            <a:r>
              <a:rPr kumimoji="1" lang="ja-JP" altLang="en-US" sz="3600" dirty="0">
                <a:latin typeface="游明朝" panose="02020400000000000000" pitchFamily="18" charset="-128"/>
                <a:ea typeface="游明朝" panose="02020400000000000000" pitchFamily="18" charset="-128"/>
              </a:rPr>
              <a:t>故郷や仕事や近所付き合いや地域文化の喪失と分断</a:t>
            </a:r>
          </a:p>
          <a:p>
            <a:pPr marL="0" indent="0">
              <a:buNone/>
            </a:pPr>
            <a:r>
              <a:rPr lang="en-US" altLang="ja-JP" sz="3600" dirty="0">
                <a:latin typeface="游明朝" panose="02020400000000000000" pitchFamily="18" charset="-128"/>
                <a:ea typeface="游明朝" panose="02020400000000000000" pitchFamily="18" charset="-128"/>
              </a:rPr>
              <a:t>7.</a:t>
            </a:r>
            <a:r>
              <a:rPr lang="ja-JP" altLang="en-US" sz="3600" dirty="0">
                <a:latin typeface="游明朝" panose="02020400000000000000" pitchFamily="18" charset="-128"/>
                <a:ea typeface="游明朝" panose="02020400000000000000" pitchFamily="18" charset="-128"/>
              </a:rPr>
              <a:t>先の見えない感覚の持続⇒フラッシュフォワード</a:t>
            </a:r>
            <a:endParaRPr kumimoji="1" lang="ja-JP" altLang="en-US" sz="3600"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4980612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