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68" r:id="rId2"/>
    <p:sldId id="370" r:id="rId3"/>
    <p:sldId id="385" r:id="rId4"/>
    <p:sldId id="369" r:id="rId5"/>
    <p:sldId id="398" r:id="rId6"/>
    <p:sldId id="397" r:id="rId7"/>
    <p:sldId id="371" r:id="rId8"/>
    <p:sldId id="393" r:id="rId9"/>
    <p:sldId id="399" r:id="rId10"/>
    <p:sldId id="400" r:id="rId11"/>
    <p:sldId id="381" r:id="rId12"/>
    <p:sldId id="382" r:id="rId13"/>
    <p:sldId id="396" r:id="rId14"/>
    <p:sldId id="387" r:id="rId15"/>
    <p:sldId id="389" r:id="rId16"/>
    <p:sldId id="384" r:id="rId17"/>
  </p:sldIdLst>
  <p:sldSz cx="9906000" cy="6858000" type="A4"/>
  <p:notesSz cx="6735763" cy="9866313"/>
  <p:defaultTextStyle>
    <a:defPPr>
      <a:defRPr lang="ja-JP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HGS創英角ｺﾞｼｯｸUB" pitchFamily="50" charset="-128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HGS創英角ｺﾞｼｯｸUB" pitchFamily="50" charset="-128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HGS創英角ｺﾞｼｯｸUB" pitchFamily="50" charset="-128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HGS創英角ｺﾞｼｯｸUB" pitchFamily="50" charset="-128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HGS創英角ｺﾞｼｯｸUB" pitchFamily="50" charset="-128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HGS創英角ｺﾞｼｯｸUB" pitchFamily="50" charset="-128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HGS創英角ｺﾞｼｯｸUB" pitchFamily="50" charset="-128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HGS創英角ｺﾞｼｯｸUB" pitchFamily="50" charset="-128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000" b="0" i="0" u="none" kern="1200" baseline="0">
        <a:solidFill>
          <a:schemeClr val="tx1"/>
        </a:solidFill>
        <a:latin typeface="Arial" panose="020B0604020202020204" pitchFamily="34" charset="0"/>
        <a:ea typeface="HGS創英角ｺﾞｼｯｸUB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>
          <p15:clr>
            <a:srgbClr val="A4A3A4"/>
          </p15:clr>
        </p15:guide>
        <p15:guide id="2" pos="31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99CC"/>
    <a:srgbClr val="FF6699"/>
    <a:srgbClr val="FF33CC"/>
    <a:srgbClr val="FFCCFF"/>
    <a:srgbClr val="0033CC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8"/>
    <p:restoredTop sz="80665" autoAdjust="0"/>
  </p:normalViewPr>
  <p:slideViewPr>
    <p:cSldViewPr showGuides="1">
      <p:cViewPr varScale="1">
        <p:scale>
          <a:sx n="70" d="100"/>
          <a:sy n="70" d="100"/>
        </p:scale>
        <p:origin x="1718" y="62"/>
      </p:cViewPr>
      <p:guideLst>
        <p:guide orient="horz" pos="2162"/>
        <p:guide pos="3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1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7B3B82-9A97-4BD6-82A7-EA7EB09521C7}" type="doc">
      <dgm:prSet loTypeId="urn:microsoft.com/office/officeart/2005/8/layout/pyramid1#1" loCatId="pyramid" qsTypeId="urn:microsoft.com/office/officeart/2005/8/quickstyle/simple3#1" qsCatId="simple" csTypeId="urn:microsoft.com/office/officeart/2005/8/colors/accent1_2#1" csCatId="accent1" phldr="1"/>
      <dgm:spPr/>
    </dgm:pt>
    <dgm:pt modelId="{0D7B8EA1-6096-4DC4-8EDB-4DF99ED57459}">
      <dgm:prSet phldrT="[テキスト]" custT="1"/>
      <dgm:spPr/>
      <dgm:t>
        <a:bodyPr/>
        <a:lstStyle/>
        <a:p>
          <a:endParaRPr kumimoji="1" lang="en-US" altLang="ja-JP" sz="1800" b="1" dirty="0" smtClean="0"/>
        </a:p>
        <a:p>
          <a:r>
            <a:rPr kumimoji="1" lang="ja-JP" altLang="en-US" sz="1800" b="1" dirty="0" smtClean="0"/>
            <a:t>介入が</a:t>
          </a:r>
          <a:endParaRPr kumimoji="1" lang="en-US" altLang="ja-JP" sz="1800" b="1" dirty="0" smtClean="0"/>
        </a:p>
        <a:p>
          <a:r>
            <a:rPr kumimoji="1" lang="ja-JP" altLang="en-US" sz="1800" b="1" dirty="0" smtClean="0"/>
            <a:t>必要な家庭</a:t>
          </a:r>
          <a:endParaRPr kumimoji="1" lang="ja-JP" altLang="en-US" sz="1800" b="1" dirty="0"/>
        </a:p>
      </dgm:t>
    </dgm:pt>
    <dgm:pt modelId="{562D16BC-DDD5-4341-A583-7F53DC9962E9}" type="parTrans" cxnId="{31E01980-E5F6-4CCA-A08A-7EFD1DB27027}">
      <dgm:prSet/>
      <dgm:spPr/>
      <dgm:t>
        <a:bodyPr/>
        <a:lstStyle/>
        <a:p>
          <a:endParaRPr kumimoji="1" lang="ja-JP" altLang="en-US"/>
        </a:p>
      </dgm:t>
    </dgm:pt>
    <dgm:pt modelId="{B620BBA2-972B-4D7F-8B0D-6BD5CA041B75}" type="sibTrans" cxnId="{31E01980-E5F6-4CCA-A08A-7EFD1DB27027}">
      <dgm:prSet/>
      <dgm:spPr/>
      <dgm:t>
        <a:bodyPr/>
        <a:lstStyle/>
        <a:p>
          <a:endParaRPr kumimoji="1" lang="ja-JP" altLang="en-US"/>
        </a:p>
      </dgm:t>
    </dgm:pt>
    <dgm:pt modelId="{6928FB97-CC96-49F6-9C0D-481FE8BFF50A}">
      <dgm:prSet phldrT="[テキスト]" custT="1"/>
      <dgm:spPr/>
      <dgm:t>
        <a:bodyPr/>
        <a:lstStyle/>
        <a:p>
          <a:r>
            <a:rPr kumimoji="1" lang="ja-JP" altLang="en-US" sz="2400" b="1" dirty="0" smtClean="0">
              <a:solidFill>
                <a:srgbClr val="FF0000"/>
              </a:solidFill>
            </a:rPr>
            <a:t>要支援家庭</a:t>
          </a:r>
          <a:endParaRPr kumimoji="1" lang="ja-JP" altLang="en-US" sz="2400" b="1" dirty="0">
            <a:solidFill>
              <a:srgbClr val="FF0000"/>
            </a:solidFill>
          </a:endParaRPr>
        </a:p>
      </dgm:t>
    </dgm:pt>
    <dgm:pt modelId="{231FF5E7-5B4B-4CF6-9696-DEAF48ED409C}" type="parTrans" cxnId="{EF9BBBBC-7CEA-456B-A516-ED1BCF34FF99}">
      <dgm:prSet/>
      <dgm:spPr/>
      <dgm:t>
        <a:bodyPr/>
        <a:lstStyle/>
        <a:p>
          <a:endParaRPr kumimoji="1" lang="ja-JP" altLang="en-US"/>
        </a:p>
      </dgm:t>
    </dgm:pt>
    <dgm:pt modelId="{EC5A244B-4416-479F-8FCF-3E139C54528F}" type="sibTrans" cxnId="{EF9BBBBC-7CEA-456B-A516-ED1BCF34FF99}">
      <dgm:prSet/>
      <dgm:spPr/>
      <dgm:t>
        <a:bodyPr/>
        <a:lstStyle/>
        <a:p>
          <a:endParaRPr kumimoji="1" lang="ja-JP" altLang="en-US"/>
        </a:p>
      </dgm:t>
    </dgm:pt>
    <dgm:pt modelId="{9D6FCA30-4F27-455B-A03E-A497D82571CB}">
      <dgm:prSet phldrT="[テキスト]" custT="1"/>
      <dgm:spPr/>
      <dgm:t>
        <a:bodyPr/>
        <a:lstStyle/>
        <a:p>
          <a:r>
            <a:rPr kumimoji="1" lang="ja-JP" altLang="en-US" sz="2400" b="1" dirty="0" smtClean="0"/>
            <a:t>健康な家庭</a:t>
          </a:r>
          <a:endParaRPr kumimoji="1" lang="ja-JP" altLang="en-US" sz="2400" b="1" dirty="0"/>
        </a:p>
      </dgm:t>
    </dgm:pt>
    <dgm:pt modelId="{7A5CF534-714B-41C2-B6AD-DB8DDE85E1E6}" type="parTrans" cxnId="{9765FF5A-26E0-4972-B1D9-93848212B53A}">
      <dgm:prSet/>
      <dgm:spPr/>
      <dgm:t>
        <a:bodyPr/>
        <a:lstStyle/>
        <a:p>
          <a:endParaRPr kumimoji="1" lang="ja-JP" altLang="en-US"/>
        </a:p>
      </dgm:t>
    </dgm:pt>
    <dgm:pt modelId="{8F762204-39E6-4715-963A-769B39DF8297}" type="sibTrans" cxnId="{9765FF5A-26E0-4972-B1D9-93848212B53A}">
      <dgm:prSet/>
      <dgm:spPr/>
      <dgm:t>
        <a:bodyPr/>
        <a:lstStyle/>
        <a:p>
          <a:endParaRPr kumimoji="1" lang="ja-JP" altLang="en-US"/>
        </a:p>
      </dgm:t>
    </dgm:pt>
    <dgm:pt modelId="{CE803EA8-1095-4951-9688-D0E025C2E448}" type="pres">
      <dgm:prSet presAssocID="{0C7B3B82-9A97-4BD6-82A7-EA7EB09521C7}" presName="Name0" presStyleCnt="0">
        <dgm:presLayoutVars>
          <dgm:dir/>
          <dgm:animLvl val="lvl"/>
          <dgm:resizeHandles val="exact"/>
        </dgm:presLayoutVars>
      </dgm:prSet>
      <dgm:spPr/>
    </dgm:pt>
    <dgm:pt modelId="{8E051447-39F1-4153-A9AC-EC6C256F21AA}" type="pres">
      <dgm:prSet presAssocID="{0D7B8EA1-6096-4DC4-8EDB-4DF99ED57459}" presName="Name8" presStyleCnt="0"/>
      <dgm:spPr/>
    </dgm:pt>
    <dgm:pt modelId="{37427E08-A97F-4AB4-8A68-2063E9158DB3}" type="pres">
      <dgm:prSet presAssocID="{0D7B8EA1-6096-4DC4-8EDB-4DF99ED57459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CABCE4-5A6A-4E3E-83AF-D59B9CDFADD9}" type="pres">
      <dgm:prSet presAssocID="{0D7B8EA1-6096-4DC4-8EDB-4DF99ED5745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8F0FEBC-FB30-44B8-A8BA-396F07287BDE}" type="pres">
      <dgm:prSet presAssocID="{6928FB97-CC96-49F6-9C0D-481FE8BFF50A}" presName="Name8" presStyleCnt="0"/>
      <dgm:spPr/>
    </dgm:pt>
    <dgm:pt modelId="{35240A89-09F1-454C-940E-0E51EF5B471F}" type="pres">
      <dgm:prSet presAssocID="{6928FB97-CC96-49F6-9C0D-481FE8BFF50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DAA7CCB-EDE0-465A-B2D1-20E6F9643A02}" type="pres">
      <dgm:prSet presAssocID="{6928FB97-CC96-49F6-9C0D-481FE8BFF50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6D3C2F6-58E2-43A7-BBAB-2CBA31AA7D1B}" type="pres">
      <dgm:prSet presAssocID="{9D6FCA30-4F27-455B-A03E-A497D82571CB}" presName="Name8" presStyleCnt="0"/>
      <dgm:spPr/>
    </dgm:pt>
    <dgm:pt modelId="{E4189D98-9C30-44A2-A9EF-42E6D56B69E1}" type="pres">
      <dgm:prSet presAssocID="{9D6FCA30-4F27-455B-A03E-A497D82571CB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EAB2EC8-83C8-49EE-82F3-A8B46A1CF569}" type="pres">
      <dgm:prSet presAssocID="{9D6FCA30-4F27-455B-A03E-A497D82571C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42436A1-0910-47E7-B593-6BE95A763F96}" type="presOf" srcId="{6928FB97-CC96-49F6-9C0D-481FE8BFF50A}" destId="{8DAA7CCB-EDE0-465A-B2D1-20E6F9643A02}" srcOrd="1" destOrd="0" presId="urn:microsoft.com/office/officeart/2005/8/layout/pyramid1#1"/>
    <dgm:cxn modelId="{D8B50621-BBA3-4656-BB7F-4B4B762C137E}" type="presOf" srcId="{9D6FCA30-4F27-455B-A03E-A497D82571CB}" destId="{AEAB2EC8-83C8-49EE-82F3-A8B46A1CF569}" srcOrd="1" destOrd="0" presId="urn:microsoft.com/office/officeart/2005/8/layout/pyramid1#1"/>
    <dgm:cxn modelId="{33DC4945-03B4-4865-B883-F0CE777D9C21}" type="presOf" srcId="{0C7B3B82-9A97-4BD6-82A7-EA7EB09521C7}" destId="{CE803EA8-1095-4951-9688-D0E025C2E448}" srcOrd="0" destOrd="0" presId="urn:microsoft.com/office/officeart/2005/8/layout/pyramid1#1"/>
    <dgm:cxn modelId="{430AA397-66C2-496B-81BC-0E1914861A91}" type="presOf" srcId="{6928FB97-CC96-49F6-9C0D-481FE8BFF50A}" destId="{35240A89-09F1-454C-940E-0E51EF5B471F}" srcOrd="0" destOrd="0" presId="urn:microsoft.com/office/officeart/2005/8/layout/pyramid1#1"/>
    <dgm:cxn modelId="{CBB57B5C-8A0D-4F02-B9CD-8BAE0BA0DE65}" type="presOf" srcId="{0D7B8EA1-6096-4DC4-8EDB-4DF99ED57459}" destId="{DDCABCE4-5A6A-4E3E-83AF-D59B9CDFADD9}" srcOrd="1" destOrd="0" presId="urn:microsoft.com/office/officeart/2005/8/layout/pyramid1#1"/>
    <dgm:cxn modelId="{31E01980-E5F6-4CCA-A08A-7EFD1DB27027}" srcId="{0C7B3B82-9A97-4BD6-82A7-EA7EB09521C7}" destId="{0D7B8EA1-6096-4DC4-8EDB-4DF99ED57459}" srcOrd="0" destOrd="0" parTransId="{562D16BC-DDD5-4341-A583-7F53DC9962E9}" sibTransId="{B620BBA2-972B-4D7F-8B0D-6BD5CA041B75}"/>
    <dgm:cxn modelId="{9765FF5A-26E0-4972-B1D9-93848212B53A}" srcId="{0C7B3B82-9A97-4BD6-82A7-EA7EB09521C7}" destId="{9D6FCA30-4F27-455B-A03E-A497D82571CB}" srcOrd="2" destOrd="0" parTransId="{7A5CF534-714B-41C2-B6AD-DB8DDE85E1E6}" sibTransId="{8F762204-39E6-4715-963A-769B39DF8297}"/>
    <dgm:cxn modelId="{EF9BBBBC-7CEA-456B-A516-ED1BCF34FF99}" srcId="{0C7B3B82-9A97-4BD6-82A7-EA7EB09521C7}" destId="{6928FB97-CC96-49F6-9C0D-481FE8BFF50A}" srcOrd="1" destOrd="0" parTransId="{231FF5E7-5B4B-4CF6-9696-DEAF48ED409C}" sibTransId="{EC5A244B-4416-479F-8FCF-3E139C54528F}"/>
    <dgm:cxn modelId="{4825E8BF-D154-48CE-9640-B49AB2F15FB7}" type="presOf" srcId="{0D7B8EA1-6096-4DC4-8EDB-4DF99ED57459}" destId="{37427E08-A97F-4AB4-8A68-2063E9158DB3}" srcOrd="0" destOrd="0" presId="urn:microsoft.com/office/officeart/2005/8/layout/pyramid1#1"/>
    <dgm:cxn modelId="{C9A5A06A-E84A-4A53-A503-8670318B2D2C}" type="presOf" srcId="{9D6FCA30-4F27-455B-A03E-A497D82571CB}" destId="{E4189D98-9C30-44A2-A9EF-42E6D56B69E1}" srcOrd="0" destOrd="0" presId="urn:microsoft.com/office/officeart/2005/8/layout/pyramid1#1"/>
    <dgm:cxn modelId="{1CF8574F-7988-4EE2-B246-A05389ED86B5}" type="presParOf" srcId="{CE803EA8-1095-4951-9688-D0E025C2E448}" destId="{8E051447-39F1-4153-A9AC-EC6C256F21AA}" srcOrd="0" destOrd="0" presId="urn:microsoft.com/office/officeart/2005/8/layout/pyramid1#1"/>
    <dgm:cxn modelId="{6C9E14F5-552D-4FF6-B2D9-FF362FB6D892}" type="presParOf" srcId="{8E051447-39F1-4153-A9AC-EC6C256F21AA}" destId="{37427E08-A97F-4AB4-8A68-2063E9158DB3}" srcOrd="0" destOrd="0" presId="urn:microsoft.com/office/officeart/2005/8/layout/pyramid1#1"/>
    <dgm:cxn modelId="{0629E92F-1FDB-4ABE-981F-07F60AAA13B1}" type="presParOf" srcId="{8E051447-39F1-4153-A9AC-EC6C256F21AA}" destId="{DDCABCE4-5A6A-4E3E-83AF-D59B9CDFADD9}" srcOrd="1" destOrd="0" presId="urn:microsoft.com/office/officeart/2005/8/layout/pyramid1#1"/>
    <dgm:cxn modelId="{3F2128A3-C7E5-4A2E-9A9A-91063167D76C}" type="presParOf" srcId="{CE803EA8-1095-4951-9688-D0E025C2E448}" destId="{98F0FEBC-FB30-44B8-A8BA-396F07287BDE}" srcOrd="1" destOrd="0" presId="urn:microsoft.com/office/officeart/2005/8/layout/pyramid1#1"/>
    <dgm:cxn modelId="{B977B324-590F-4CFF-946E-EEBFBFEA435E}" type="presParOf" srcId="{98F0FEBC-FB30-44B8-A8BA-396F07287BDE}" destId="{35240A89-09F1-454C-940E-0E51EF5B471F}" srcOrd="0" destOrd="0" presId="urn:microsoft.com/office/officeart/2005/8/layout/pyramid1#1"/>
    <dgm:cxn modelId="{E70996EB-5ABE-4B7C-B7EE-8CA7444411BB}" type="presParOf" srcId="{98F0FEBC-FB30-44B8-A8BA-396F07287BDE}" destId="{8DAA7CCB-EDE0-465A-B2D1-20E6F9643A02}" srcOrd="1" destOrd="0" presId="urn:microsoft.com/office/officeart/2005/8/layout/pyramid1#1"/>
    <dgm:cxn modelId="{E68483E5-7821-4CAB-83AB-C665FD8FC518}" type="presParOf" srcId="{CE803EA8-1095-4951-9688-D0E025C2E448}" destId="{36D3C2F6-58E2-43A7-BBAB-2CBA31AA7D1B}" srcOrd="2" destOrd="0" presId="urn:microsoft.com/office/officeart/2005/8/layout/pyramid1#1"/>
    <dgm:cxn modelId="{D26C8A94-D3B1-4035-86E4-C310A0FFB4F8}" type="presParOf" srcId="{36D3C2F6-58E2-43A7-BBAB-2CBA31AA7D1B}" destId="{E4189D98-9C30-44A2-A9EF-42E6D56B69E1}" srcOrd="0" destOrd="0" presId="urn:microsoft.com/office/officeart/2005/8/layout/pyramid1#1"/>
    <dgm:cxn modelId="{B19A920E-84AE-4EC8-86F9-53AF32352122}" type="presParOf" srcId="{36D3C2F6-58E2-43A7-BBAB-2CBA31AA7D1B}" destId="{AEAB2EC8-83C8-49EE-82F3-A8B46A1CF569}" srcOrd="1" destOrd="0" presId="urn:microsoft.com/office/officeart/2005/8/layout/pyramid1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427E08-A97F-4AB4-8A68-2063E9158DB3}">
      <dsp:nvSpPr>
        <dsp:cNvPr id="0" name=""/>
        <dsp:cNvSpPr/>
      </dsp:nvSpPr>
      <dsp:spPr>
        <a:xfrm>
          <a:off x="1580356" y="0"/>
          <a:ext cx="1580356" cy="1536170"/>
        </a:xfrm>
        <a:prstGeom prst="trapezoid">
          <a:avLst>
            <a:gd name="adj" fmla="val 5143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b="1" kern="1200" dirty="0" smtClean="0"/>
            <a:t>介入が</a:t>
          </a:r>
          <a:endParaRPr kumimoji="1" lang="en-US" altLang="ja-JP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b="1" kern="1200" dirty="0" smtClean="0"/>
            <a:t>必要な家庭</a:t>
          </a:r>
          <a:endParaRPr kumimoji="1" lang="ja-JP" altLang="en-US" sz="1800" b="1" kern="1200" dirty="0"/>
        </a:p>
      </dsp:txBody>
      <dsp:txXfrm>
        <a:off x="1580356" y="0"/>
        <a:ext cx="1580356" cy="1536170"/>
      </dsp:txXfrm>
    </dsp:sp>
    <dsp:sp modelId="{35240A89-09F1-454C-940E-0E51EF5B471F}">
      <dsp:nvSpPr>
        <dsp:cNvPr id="0" name=""/>
        <dsp:cNvSpPr/>
      </dsp:nvSpPr>
      <dsp:spPr>
        <a:xfrm>
          <a:off x="790178" y="1536170"/>
          <a:ext cx="3160712" cy="1536170"/>
        </a:xfrm>
        <a:prstGeom prst="trapezoid">
          <a:avLst>
            <a:gd name="adj" fmla="val 5143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b="1" kern="1200" dirty="0" smtClean="0">
              <a:solidFill>
                <a:srgbClr val="FF0000"/>
              </a:solidFill>
            </a:rPr>
            <a:t>要支援家庭</a:t>
          </a:r>
          <a:endParaRPr kumimoji="1" lang="ja-JP" altLang="en-US" sz="2400" b="1" kern="1200" dirty="0">
            <a:solidFill>
              <a:srgbClr val="FF0000"/>
            </a:solidFill>
          </a:endParaRPr>
        </a:p>
      </dsp:txBody>
      <dsp:txXfrm>
        <a:off x="1343302" y="1536170"/>
        <a:ext cx="2054463" cy="1536170"/>
      </dsp:txXfrm>
    </dsp:sp>
    <dsp:sp modelId="{E4189D98-9C30-44A2-A9EF-42E6D56B69E1}">
      <dsp:nvSpPr>
        <dsp:cNvPr id="0" name=""/>
        <dsp:cNvSpPr/>
      </dsp:nvSpPr>
      <dsp:spPr>
        <a:xfrm>
          <a:off x="0" y="3072341"/>
          <a:ext cx="4741069" cy="1536170"/>
        </a:xfrm>
        <a:prstGeom prst="trapezoid">
          <a:avLst>
            <a:gd name="adj" fmla="val 5143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b="1" kern="1200" dirty="0" smtClean="0"/>
            <a:t>健康な家庭</a:t>
          </a:r>
          <a:endParaRPr kumimoji="1" lang="ja-JP" altLang="en-US" sz="2400" b="1" kern="1200" dirty="0"/>
        </a:p>
      </dsp:txBody>
      <dsp:txXfrm>
        <a:off x="829687" y="3072341"/>
        <a:ext cx="3081694" cy="15361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#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pyraLvlNode" val="level"/>
          <dgm:param type="pyraAcctTxNode" val="acctTx"/>
          <dgm:param type="pyraAcctBkgdNode" val="acctBkgd"/>
          <dgm:param type="linDir" val="fromB"/>
          <dgm:param type="txDir" val="fromT"/>
          <dgm:param type="pyraAcctPos" val="aft"/>
          <dgm:param type="pyraAcctTxMar" val="step"/>
        </dgm:alg>
      </dgm:if>
      <dgm:else name="Name3">
        <dgm:alg type="pyra">
          <dgm:param type="pyraLvlNode" val="level"/>
          <dgm:param type="pyraAcctTxNode" val="acctTx"/>
          <dgm:param type="pyraAcctBkgdNode" val="acctBkgd"/>
          <dgm:param type="linDir" val="fromB"/>
          <dgm:param type="txDir" val="fromT"/>
          <dgm:param type="pyraAcctPos" val="bef"/>
          <dgm:param type="pyraAcctTxMar" val="step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#1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ea typeface="ＭＳ Ｐゴシック" panose="020B060007020508020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ea typeface="ＭＳ Ｐゴシック" panose="020B060007020508020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ea typeface="ＭＳ Ｐゴシック" panose="020B060007020508020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ea typeface="ＭＳ Ｐゴシック" panose="020B060007020508020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F574350-8F48-47A6-B5E4-20BC1E28880A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‹#›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ea typeface="ＭＳ Ｐゴシック" panose="020B060007020508020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ea typeface="ＭＳ Ｐゴシック" panose="020B060007020508020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3076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95325" y="739775"/>
            <a:ext cx="5346700" cy="370205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43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明朝" panose="02020600040205080304" pitchFamily="18" charset="-128"/>
                <a:cs typeface="+mn-cs"/>
              </a:rPr>
              <a:t>マスタ テキストの書式設定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明朝" panose="02020600040205080304" pitchFamily="18" charset="-128"/>
                <a:cs typeface="+mn-cs"/>
              </a:rPr>
              <a:t>第 </a:t>
            </a:r>
            <a:r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明朝" panose="02020600040205080304" pitchFamily="18" charset="-128"/>
                <a:cs typeface="+mn-cs"/>
              </a:rPr>
              <a:t>2 </a:t>
            </a: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明朝" panose="02020600040205080304" pitchFamily="18" charset="-128"/>
                <a:cs typeface="+mn-cs"/>
              </a:rPr>
              <a:t>レベル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明朝" panose="02020600040205080304" pitchFamily="18" charset="-128"/>
                <a:cs typeface="+mn-cs"/>
              </a:rPr>
              <a:t>第 </a:t>
            </a:r>
            <a:r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明朝" panose="02020600040205080304" pitchFamily="18" charset="-128"/>
                <a:cs typeface="+mn-cs"/>
              </a:rPr>
              <a:t>3 </a:t>
            </a: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明朝" panose="02020600040205080304" pitchFamily="18" charset="-128"/>
                <a:cs typeface="+mn-cs"/>
              </a:rPr>
              <a:t>レベル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明朝" panose="02020600040205080304" pitchFamily="18" charset="-128"/>
                <a:cs typeface="+mn-cs"/>
              </a:rPr>
              <a:t>第 </a:t>
            </a:r>
            <a:r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明朝" panose="02020600040205080304" pitchFamily="18" charset="-128"/>
                <a:cs typeface="+mn-cs"/>
              </a:rPr>
              <a:t>4 </a:t>
            </a: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明朝" panose="02020600040205080304" pitchFamily="18" charset="-128"/>
                <a:cs typeface="+mn-cs"/>
              </a:rPr>
              <a:t>レベル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明朝" panose="02020600040205080304" pitchFamily="18" charset="-128"/>
                <a:cs typeface="+mn-cs"/>
              </a:rPr>
              <a:t>第 </a:t>
            </a:r>
            <a:r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明朝" panose="02020600040205080304" pitchFamily="18" charset="-128"/>
                <a:cs typeface="+mn-cs"/>
              </a:rPr>
              <a:t>5 </a:t>
            </a: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明朝" panose="02020600040205080304" pitchFamily="18" charset="-128"/>
                <a:cs typeface="+mn-cs"/>
              </a:rPr>
              <a:t>レベル</a:t>
            </a:r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ea typeface="ＭＳ Ｐゴシック" panose="020B060007020508020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243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ea typeface="ＭＳ Ｐゴシック" panose="020B060007020508020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F5311A8-8111-492F-8A34-A0035525CC4A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charset="-128"/>
                <a:cs typeface="+mn-cs"/>
              </a:rPr>
              <a:t>‹#›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1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  <p:sp>
        <p:nvSpPr>
          <p:cNvPr id="6147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 eaLnBrk="1" hangingPunct="1"/>
            <a:endParaRPr lang="en-US" altLang="ja-JP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433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ja-JP" altLang="en-US" dirty="0"/>
          </a:p>
        </p:txBody>
      </p:sp>
      <p:sp>
        <p:nvSpPr>
          <p:cNvPr id="14340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10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1012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638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ja-JP" altLang="en-US" dirty="0"/>
          </a:p>
        </p:txBody>
      </p:sp>
      <p:sp>
        <p:nvSpPr>
          <p:cNvPr id="16388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11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8435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en-US" altLang="ja-JP" dirty="0"/>
          </a:p>
        </p:txBody>
      </p:sp>
      <p:sp>
        <p:nvSpPr>
          <p:cNvPr id="18436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12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8435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en-US" altLang="ja-JP" dirty="0"/>
          </a:p>
        </p:txBody>
      </p:sp>
      <p:sp>
        <p:nvSpPr>
          <p:cNvPr id="18436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13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048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ja-JP" altLang="en-US" dirty="0"/>
          </a:p>
        </p:txBody>
      </p:sp>
      <p:sp>
        <p:nvSpPr>
          <p:cNvPr id="20484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14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2531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ja-JP" altLang="en-US" dirty="0"/>
          </a:p>
        </p:txBody>
      </p:sp>
      <p:sp>
        <p:nvSpPr>
          <p:cNvPr id="22532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15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ja-JP" altLang="en-US" dirty="0"/>
          </a:p>
        </p:txBody>
      </p:sp>
      <p:sp>
        <p:nvSpPr>
          <p:cNvPr id="24580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16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8195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ja-JP" altLang="en-US" dirty="0"/>
          </a:p>
        </p:txBody>
      </p:sp>
      <p:sp>
        <p:nvSpPr>
          <p:cNvPr id="8196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2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ja-JP" altLang="en-US" dirty="0"/>
          </a:p>
        </p:txBody>
      </p:sp>
      <p:sp>
        <p:nvSpPr>
          <p:cNvPr id="10244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3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2291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ja-JP" altLang="en-US" dirty="0"/>
          </a:p>
        </p:txBody>
      </p:sp>
      <p:sp>
        <p:nvSpPr>
          <p:cNvPr id="12292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4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2291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ja-JP" altLang="en-US" dirty="0"/>
          </a:p>
        </p:txBody>
      </p:sp>
      <p:sp>
        <p:nvSpPr>
          <p:cNvPr id="12292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5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3592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2291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ja-JP" altLang="en-US" dirty="0"/>
          </a:p>
        </p:txBody>
      </p:sp>
      <p:sp>
        <p:nvSpPr>
          <p:cNvPr id="12292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6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0913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433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ja-JP" altLang="en-US" dirty="0"/>
          </a:p>
        </p:txBody>
      </p:sp>
      <p:sp>
        <p:nvSpPr>
          <p:cNvPr id="14340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7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433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en-US" altLang="ja-JP" dirty="0" smtClean="0"/>
          </a:p>
        </p:txBody>
      </p:sp>
      <p:sp>
        <p:nvSpPr>
          <p:cNvPr id="14340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8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4339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/>
            <a:endParaRPr lang="en-US" altLang="ja-JP" dirty="0" smtClean="0"/>
          </a:p>
        </p:txBody>
      </p:sp>
      <p:sp>
        <p:nvSpPr>
          <p:cNvPr id="14340" name="スライド番号プレースホルダー 3"/>
          <p:cNvSpPr txBox="1">
            <a:spLocks noGrp="1"/>
          </p:cNvSpPr>
          <p:nvPr>
            <p:ph type="sldNum" sz="quarter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ja-JP" sz="1200" dirty="0">
                <a:ea typeface="ＭＳ Ｐゴシック" panose="020B0600070205080204" charset="-128"/>
              </a:rPr>
              <a:t>9</a:t>
            </a:fld>
            <a:endParaRPr lang="en-US" altLang="ja-JP" sz="1200" dirty="0">
              <a:ea typeface="ＭＳ Ｐゴシック" panose="020B06000702050802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4386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7"/>
          <p:cNvSpPr/>
          <p:nvPr/>
        </p:nvSpPr>
        <p:spPr>
          <a:xfrm>
            <a:off x="660400" y="1219200"/>
            <a:ext cx="8585200" cy="914400"/>
          </a:xfrm>
          <a:custGeom>
            <a:avLst/>
            <a:gdLst/>
            <a:ahLst/>
            <a:cxnLst>
              <a:cxn ang="0">
                <a:pos x="0" y="2147483646"/>
              </a:cxn>
              <a:cxn ang="0">
                <a:pos x="0" y="0"/>
              </a:cxn>
              <a:cxn ang="0">
                <a:pos x="2147483646" y="0"/>
              </a:cxn>
            </a:cxnLst>
            <a:rect l="0" t="0" r="0" b="0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1" name="Line 8"/>
          <p:cNvSpPr/>
          <p:nvPr/>
        </p:nvSpPr>
        <p:spPr>
          <a:xfrm>
            <a:off x="2146300" y="3962400"/>
            <a:ext cx="7054850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524000"/>
            <a:ext cx="8258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6300" y="3962400"/>
            <a:ext cx="70993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3638"/>
            <a:ext cx="23114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3638"/>
            <a:ext cx="31369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3638"/>
            <a:ext cx="23114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9ABE97C-5F7B-4016-8271-BAC2C38FF558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‹#›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‹#›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7813"/>
            <a:ext cx="2228850" cy="585311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7813"/>
            <a:ext cx="6534150" cy="585311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‹#›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7813"/>
            <a:ext cx="8915400" cy="11398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95300" y="1600200"/>
            <a:ext cx="8915400" cy="453072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endParaRPr kumimoji="1" lang="ja-JP" altLang="en-US" sz="3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‹#›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‹#›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フッター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‹#›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30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30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‹#›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8" name="フッター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‹#›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" name="フッター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‹#›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" name="フッター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‹#›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‹#›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1" lang="ja-JP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フッター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‹#›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95300" y="277813"/>
            <a:ext cx="8915400" cy="11398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340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3638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kumimoji="0" sz="1200">
                <a:latin typeface="+mj-lt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40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kumimoji="0" sz="1200">
                <a:latin typeface="+mj-lt"/>
                <a:ea typeface="+mn-ea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340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3638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kumimoji="0" sz="1200">
                <a:latin typeface="+mj-lt"/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‹#›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031" name="Freeform 7"/>
          <p:cNvSpPr/>
          <p:nvPr/>
        </p:nvSpPr>
        <p:spPr>
          <a:xfrm>
            <a:off x="412750" y="228600"/>
            <a:ext cx="8915400" cy="609600"/>
          </a:xfrm>
          <a:custGeom>
            <a:avLst/>
            <a:gdLst/>
            <a:ahLst/>
            <a:cxnLst>
              <a:cxn ang="0">
                <a:pos x="0" y="2147483646"/>
              </a:cxn>
              <a:cxn ang="0">
                <a:pos x="0" y="0"/>
              </a:cxn>
              <a:cxn ang="0">
                <a:pos x="2147483646" y="0"/>
              </a:cxn>
            </a:cxnLst>
            <a:rect l="0" t="0" r="0" b="0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2" name="Line 8"/>
          <p:cNvSpPr/>
          <p:nvPr/>
        </p:nvSpPr>
        <p:spPr>
          <a:xfrm>
            <a:off x="495300" y="6172200"/>
            <a:ext cx="8915400" cy="0"/>
          </a:xfrm>
          <a:prstGeom prst="line">
            <a:avLst/>
          </a:prstGeom>
          <a:ln w="19050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anose="020B060007020508020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anose="020B060007020508020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anose="020B060007020508020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anose="020B060007020508020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anose="020B060007020508020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anose="020B060007020508020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anose="020B060007020508020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ＭＳ Ｐゴシック" panose="020B060007020508020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75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115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623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480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217613" y="1879600"/>
            <a:ext cx="7767637" cy="1044575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kumimoji="1" lang="ja-JP" altLang="en-US" sz="3400" b="1" kern="12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震災後の母子のメンタルヘルスと</a:t>
            </a:r>
            <a:r>
              <a:rPr kumimoji="1" lang="en-US" altLang="ja-JP" sz="3400" b="1" kern="12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/>
            </a:r>
            <a:br>
              <a:rPr kumimoji="1" lang="en-US" altLang="ja-JP" sz="3400" b="1" kern="12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</a:br>
            <a:r>
              <a:rPr kumimoji="1" lang="ja-JP" altLang="en-US" sz="3400" b="1" kern="1200" dirty="0"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　　　　　　　　　母親支援の重要性</a:t>
            </a:r>
          </a:p>
        </p:txBody>
      </p:sp>
      <p:sp>
        <p:nvSpPr>
          <p:cNvPr id="5124" name="Rectangle 4"/>
          <p:cNvSpPr/>
          <p:nvPr/>
        </p:nvSpPr>
        <p:spPr>
          <a:xfrm>
            <a:off x="4016375" y="4941888"/>
            <a:ext cx="5113338" cy="86201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eaLnBrk="1" hangingPunct="1"/>
            <a:r>
              <a:rPr lang="ja-JP" altLang="en-US" sz="1800" dirty="0" smtClean="0">
                <a:latin typeface="+mn-ea"/>
                <a:ea typeface="+mn-ea"/>
              </a:rPr>
              <a:t>    令和</a:t>
            </a:r>
            <a:r>
              <a:rPr lang="ja-JP" altLang="en-US" sz="1800" dirty="0">
                <a:latin typeface="+mn-ea"/>
                <a:ea typeface="+mn-ea"/>
              </a:rPr>
              <a:t>３年１０月１９日（火）　　</a:t>
            </a:r>
          </a:p>
          <a:p>
            <a:pPr eaLnBrk="1" hangingPunct="1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      南相馬市</a:t>
            </a:r>
            <a:r>
              <a:rPr lang="ja-JP" altLang="en-US" sz="1800" dirty="0">
                <a:latin typeface="+mn-ea"/>
                <a:ea typeface="+mn-ea"/>
              </a:rPr>
              <a:t>役所こども未来部</a:t>
            </a:r>
            <a:endParaRPr lang="en-US" altLang="ja-JP" sz="1800" dirty="0">
              <a:latin typeface="+mn-ea"/>
              <a:ea typeface="+mn-ea"/>
            </a:endParaRPr>
          </a:p>
          <a:p>
            <a:pPr eaLnBrk="1" hangingPunct="1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      こども</a:t>
            </a:r>
            <a:r>
              <a:rPr lang="ja-JP" altLang="en-US" sz="1800" dirty="0">
                <a:latin typeface="+mn-ea"/>
                <a:ea typeface="+mn-ea"/>
              </a:rPr>
              <a:t>家庭課こども総合相談室　杉本友紀子</a:t>
            </a:r>
          </a:p>
          <a:p>
            <a:pPr eaLnBrk="1" hangingPunct="1"/>
            <a:endParaRPr lang="ja-JP" altLang="en-US" sz="1800" b="1" dirty="0">
              <a:latin typeface="Arial" panose="020B0604020202020204" pitchFamily="34" charset="0"/>
              <a:ea typeface="ＭＳ Ｐゴシック" panose="020B0600070205080204" charset="-128"/>
            </a:endParaRPr>
          </a:p>
          <a:p>
            <a:pPr eaLnBrk="1" hangingPunct="1"/>
            <a:endParaRPr lang="ja-JP" altLang="en-US" sz="1800" b="1" dirty="0">
              <a:latin typeface="Arial" panose="020B0604020202020204" pitchFamily="34" charset="0"/>
              <a:ea typeface="ＭＳ Ｐゴシック" panose="020B0600070205080204" charset="-128"/>
            </a:endParaRPr>
          </a:p>
          <a:p>
            <a:pPr eaLnBrk="1" hangingPunct="1"/>
            <a:endParaRPr lang="ja-JP" altLang="en-US" sz="1800" b="1" dirty="0">
              <a:latin typeface="Arial" panose="020B0604020202020204" pitchFamily="34" charset="0"/>
              <a:ea typeface="ＭＳ Ｐゴシック" panose="020B0600070205080204" charset="-128"/>
            </a:endParaRPr>
          </a:p>
          <a:p>
            <a:pPr eaLnBrk="1" hangingPunct="1"/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charset="-128"/>
              </a:rPr>
              <a:t>　</a:t>
            </a:r>
          </a:p>
          <a:p>
            <a:pPr eaLnBrk="1" hangingPunct="1"/>
            <a:endParaRPr lang="ja-JP" altLang="en-US" sz="1800" b="1" dirty="0">
              <a:latin typeface="Arial" panose="020B0604020202020204" pitchFamily="34" charset="0"/>
              <a:ea typeface="ＭＳ Ｐゴシック" panose="020B0600070205080204" charset="-128"/>
            </a:endParaRPr>
          </a:p>
          <a:p>
            <a:pPr eaLnBrk="1" hangingPunct="1"/>
            <a:endParaRPr lang="ja-JP" altLang="en-US" sz="1800" b="1" dirty="0">
              <a:latin typeface="Arial" panose="020B0604020202020204" pitchFamily="34" charset="0"/>
              <a:ea typeface="ＭＳ Ｐゴシック" panose="020B0600070205080204" charset="-128"/>
            </a:endParaRPr>
          </a:p>
          <a:p>
            <a:pPr eaLnBrk="1" hangingPunct="1"/>
            <a:endParaRPr lang="en-US" altLang="ja-JP" sz="1800" b="1" dirty="0">
              <a:latin typeface="Arial" panose="020B0604020202020204" pitchFamily="34" charset="0"/>
              <a:ea typeface="ＭＳ Ｐゴシック" panose="020B060007020508020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17538" y="476250"/>
            <a:ext cx="8915400" cy="91916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要観察幼児数の割合の推移</a:t>
            </a:r>
            <a:endParaRPr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10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544" y="1268760"/>
            <a:ext cx="7674931" cy="469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129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617538" y="476250"/>
            <a:ext cx="8915400" cy="91916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200" dirty="0">
                <a:ea typeface="HGPｺﾞｼｯｸE" panose="020B0900000000000000" pitchFamily="50" charset="-128"/>
              </a:rPr>
              <a:t>震災後、母子のメンタルヘルスへの主な取り組み</a:t>
            </a:r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17538" y="1196975"/>
            <a:ext cx="8915400" cy="502285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indent="0">
              <a:buNone/>
            </a:pPr>
            <a:r>
              <a:rPr lang="en-US" altLang="ja-JP" sz="2400" dirty="0">
                <a:solidFill>
                  <a:srgbClr val="000099"/>
                </a:solidFill>
              </a:rPr>
              <a:t>【</a:t>
            </a:r>
            <a:r>
              <a:rPr lang="ja-JP" altLang="en-US" sz="2400" dirty="0">
                <a:solidFill>
                  <a:srgbClr val="000099"/>
                </a:solidFill>
              </a:rPr>
              <a:t>健康づくり課：母子保健担当</a:t>
            </a:r>
            <a:r>
              <a:rPr lang="en-US" altLang="ja-JP" sz="2400" dirty="0">
                <a:solidFill>
                  <a:srgbClr val="000099"/>
                </a:solidFill>
              </a:rPr>
              <a:t>】</a:t>
            </a:r>
            <a:endParaRPr lang="en-US" altLang="ja-JP" sz="2400" dirty="0"/>
          </a:p>
          <a:p>
            <a:pPr marL="0" indent="0"/>
            <a:r>
              <a:rPr lang="ja-JP" altLang="en-US" sz="2400" dirty="0"/>
              <a:t>養育支援事業、産後ケア事業</a:t>
            </a:r>
            <a:endParaRPr lang="en-US" altLang="ja-JP" sz="2400" dirty="0"/>
          </a:p>
          <a:p>
            <a:pPr marL="0" indent="0"/>
            <a:r>
              <a:rPr lang="ja-JP" altLang="en-US" sz="2400" dirty="0" smtClean="0"/>
              <a:t>産婦・生後１か月児健</a:t>
            </a:r>
            <a:r>
              <a:rPr lang="ja-JP" altLang="en-US" sz="2400" dirty="0"/>
              <a:t>診、乳児・産婦訪問</a:t>
            </a:r>
            <a:r>
              <a:rPr lang="ja-JP" altLang="en-US" sz="2400" dirty="0" smtClean="0"/>
              <a:t>事業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➡エジンバラ産後うつ病質問票の導入</a:t>
            </a:r>
            <a:endParaRPr lang="en-US" altLang="ja-JP" sz="2400" dirty="0"/>
          </a:p>
          <a:p>
            <a:pPr marL="0" indent="0"/>
            <a:r>
              <a:rPr lang="ja-JP" altLang="en-US" sz="2400" dirty="0"/>
              <a:t>乳幼児健診：心理士を配置、親子ふれあい遊びや放射線に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関する正しい知識の提供</a:t>
            </a:r>
            <a:endParaRPr lang="en-US" altLang="ja-JP" sz="2400" dirty="0"/>
          </a:p>
          <a:p>
            <a:pPr marL="0" indent="0"/>
            <a:r>
              <a:rPr lang="ja-JP" altLang="en-US" sz="2400" dirty="0"/>
              <a:t>ママのこころの相談会</a:t>
            </a:r>
            <a:endParaRPr lang="en-US" altLang="ja-JP" sz="2400" dirty="0"/>
          </a:p>
          <a:p>
            <a:pPr marL="0" indent="0"/>
            <a:r>
              <a:rPr lang="ja-JP" altLang="en-US" sz="2400" dirty="0"/>
              <a:t>リフレッシュママ</a:t>
            </a:r>
            <a:r>
              <a:rPr lang="ja-JP" altLang="en-US" sz="2400" dirty="0" smtClean="0"/>
              <a:t>教室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>
                <a:solidFill>
                  <a:srgbClr val="000099"/>
                </a:solidFill>
              </a:rPr>
              <a:t>【</a:t>
            </a:r>
            <a:r>
              <a:rPr lang="ja-JP" altLang="en-US" sz="2400" dirty="0">
                <a:solidFill>
                  <a:srgbClr val="000099"/>
                </a:solidFill>
              </a:rPr>
              <a:t>こども家庭課：子どもの発達・児童福祉担当</a:t>
            </a:r>
            <a:r>
              <a:rPr lang="en-US" altLang="ja-JP" sz="2400" dirty="0">
                <a:solidFill>
                  <a:srgbClr val="000099"/>
                </a:solidFill>
              </a:rPr>
              <a:t>】</a:t>
            </a:r>
            <a:endParaRPr lang="en-US" altLang="ja-JP" sz="2400" dirty="0"/>
          </a:p>
          <a:p>
            <a:pPr marL="0" indent="0"/>
            <a:r>
              <a:rPr lang="ja-JP" altLang="en-US" sz="2400" dirty="0"/>
              <a:t>ペアレント・プログラム講座</a:t>
            </a:r>
            <a:endParaRPr lang="en-US" altLang="ja-JP" sz="2400" dirty="0"/>
          </a:p>
          <a:p>
            <a:pPr marL="0" indent="0"/>
            <a:r>
              <a:rPr lang="ja-JP" altLang="en-US" sz="2400" dirty="0"/>
              <a:t>こどものための家族相談会                                             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617538" y="476250"/>
            <a:ext cx="8915400" cy="91916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外部機関からの支援①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17855" y="1284605"/>
            <a:ext cx="8915400" cy="463042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ja-JP" altLang="en-US" sz="2400" dirty="0" smtClean="0"/>
              <a:t>福島県</a:t>
            </a:r>
            <a:endParaRPr lang="ja-JP" altLang="en-US" sz="2400" dirty="0"/>
          </a:p>
          <a:p>
            <a:pPr marL="0" indent="0">
              <a:buNone/>
            </a:pPr>
            <a:endParaRPr lang="ja-JP" altLang="en-US" sz="1200" dirty="0"/>
          </a:p>
          <a:p>
            <a:r>
              <a:rPr lang="ja-JP" altLang="en-US" sz="2400" dirty="0"/>
              <a:t>福島</a:t>
            </a:r>
            <a:r>
              <a:rPr lang="ja-JP" altLang="en-US" sz="2400" dirty="0" smtClean="0"/>
              <a:t>大学</a:t>
            </a:r>
            <a:r>
              <a:rPr lang="ja-JP" altLang="en-US" sz="2400" dirty="0"/>
              <a:t>子</a:t>
            </a:r>
            <a:r>
              <a:rPr lang="ja-JP" altLang="en-US" sz="2400" dirty="0" smtClean="0"/>
              <a:t>どものメンタルヘルス支援事業推進室</a:t>
            </a:r>
            <a:endParaRPr lang="en-US" altLang="ja-JP" sz="2400" dirty="0"/>
          </a:p>
          <a:p>
            <a:pPr>
              <a:buNone/>
            </a:pPr>
            <a:r>
              <a:rPr lang="ja-JP" altLang="en-US" sz="1200" dirty="0"/>
              <a:t>　　　</a:t>
            </a:r>
            <a:endParaRPr lang="en-US" altLang="ja-JP" sz="1200" dirty="0"/>
          </a:p>
          <a:p>
            <a:r>
              <a:rPr lang="ja-JP" altLang="en-US" sz="2400" dirty="0"/>
              <a:t>ふくしま心のケアセンター／相馬広域こころのケアセンターなごみ</a:t>
            </a:r>
            <a:endParaRPr lang="en-US" altLang="ja-JP" sz="2400" dirty="0"/>
          </a:p>
          <a:p>
            <a:pPr>
              <a:buNone/>
            </a:pPr>
            <a:endParaRPr lang="en-US" altLang="ja-JP" sz="1200" dirty="0"/>
          </a:p>
          <a:p>
            <a:r>
              <a:rPr lang="ja-JP" altLang="en-US" sz="2400" dirty="0"/>
              <a:t>ままカフェ＠みなみそうま</a:t>
            </a:r>
            <a:endParaRPr lang="en-US" altLang="ja-JP" sz="2400" dirty="0"/>
          </a:p>
          <a:p>
            <a:pPr>
              <a:buNone/>
            </a:pPr>
            <a:r>
              <a:rPr lang="ja-JP" altLang="en-US" sz="2400" dirty="0"/>
              <a:t>　　（ふくしま子ども支援センター／受託：ＮＰＯ法人ビーンズふくしま）</a:t>
            </a:r>
            <a:endParaRPr lang="en-US" altLang="ja-JP" sz="2400" dirty="0"/>
          </a:p>
          <a:p>
            <a:pPr>
              <a:buNone/>
            </a:pPr>
            <a:r>
              <a:rPr lang="ja-JP" altLang="en-US" sz="2400" dirty="0"/>
              <a:t>　　　　　　　　　　　　　　　　　　　　　　　　　　　　　　　　　　　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　　　　　　　　　　　　　　　　　　　　　　　　　　　　　　　　　　　など</a:t>
            </a:r>
            <a:endParaRPr lang="en-US" altLang="ja-JP" sz="2400" dirty="0"/>
          </a:p>
          <a:p>
            <a:endParaRPr lang="en-US" altLang="ja-JP" sz="2400" dirty="0"/>
          </a:p>
          <a:p>
            <a:pPr>
              <a:buNone/>
            </a:pPr>
            <a:r>
              <a:rPr lang="ja-JP" altLang="en-US" sz="2400" dirty="0"/>
              <a:t>　　　</a:t>
            </a:r>
            <a:endParaRPr lang="en-US" altLang="ja-JP" sz="1400" dirty="0"/>
          </a:p>
          <a:p>
            <a:pPr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617538" y="476250"/>
            <a:ext cx="8915400" cy="91916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外部機関からの支援②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17538" y="1196975"/>
            <a:ext cx="8915400" cy="5022850"/>
          </a:xfrm>
        </p:spPr>
        <p:txBody>
          <a:bodyPr vert="horz" wrap="square" lIns="91440" tIns="45720" rIns="91440" bIns="45720" numCol="1" anchor="t" anchorCtr="0" compatLnSpc="1"/>
          <a:lstStyle/>
          <a:p>
            <a:r>
              <a:rPr lang="ja-JP" altLang="en-US" sz="2400" dirty="0"/>
              <a:t>福島県・福島大学子どものメンタルヘルス支援事業推進室</a:t>
            </a:r>
            <a:endParaRPr lang="en-US" altLang="ja-JP" sz="2400" dirty="0"/>
          </a:p>
          <a:p>
            <a:pPr>
              <a:buNone/>
            </a:pPr>
            <a:r>
              <a:rPr lang="ja-JP" altLang="en-US" sz="2400" dirty="0"/>
              <a:t>　　　</a:t>
            </a:r>
            <a:r>
              <a:rPr lang="ja-JP" altLang="en-US" sz="2400" dirty="0">
                <a:solidFill>
                  <a:srgbClr val="000099"/>
                </a:solidFill>
              </a:rPr>
              <a:t>「乳幼児と保護者に関するメンタルヘルスの現状調査」</a:t>
            </a:r>
          </a:p>
          <a:p>
            <a:pPr>
              <a:buNone/>
            </a:pPr>
            <a:r>
              <a:rPr lang="ja-JP" altLang="en-US" sz="2400" dirty="0"/>
              <a:t>　　    </a:t>
            </a:r>
            <a:r>
              <a:rPr lang="ja-JP" altLang="en-US" sz="2000" dirty="0"/>
              <a:t>・追跡調査より、子どもの情緒と保護者のメンタルは関係し、保護者に</a:t>
            </a:r>
          </a:p>
          <a:p>
            <a:pPr>
              <a:buNone/>
            </a:pPr>
            <a:r>
              <a:rPr lang="ja-JP" altLang="en-US" sz="2000" dirty="0"/>
              <a:t>　　　　　メンタルヘルスへの支援ニーズが高い傾向がみられた</a:t>
            </a:r>
          </a:p>
          <a:p>
            <a:pPr>
              <a:buNone/>
            </a:pPr>
            <a:r>
              <a:rPr lang="ja-JP" altLang="en-US" sz="1800" dirty="0"/>
              <a:t>　　 </a:t>
            </a:r>
            <a:endParaRPr lang="en-US" altLang="ja-JP" sz="1200" dirty="0"/>
          </a:p>
          <a:p>
            <a:pPr marL="0" indent="0">
              <a:buNone/>
            </a:pPr>
            <a:r>
              <a:rPr lang="ja-JP" altLang="en-US" sz="2400" dirty="0" smtClean="0">
                <a:solidFill>
                  <a:srgbClr val="000099"/>
                </a:solidFill>
              </a:rPr>
              <a:t>　　　「</a:t>
            </a:r>
            <a:r>
              <a:rPr lang="ja-JP" altLang="en-US" sz="2400" dirty="0">
                <a:solidFill>
                  <a:srgbClr val="000099"/>
                </a:solidFill>
              </a:rPr>
              <a:t>みちのくこどもコホート</a:t>
            </a:r>
            <a:r>
              <a:rPr lang="ja-JP" altLang="en-US" sz="2400" dirty="0" smtClean="0">
                <a:solidFill>
                  <a:srgbClr val="000099"/>
                </a:solidFill>
              </a:rPr>
              <a:t>」</a:t>
            </a:r>
            <a:r>
              <a:rPr lang="ja-JP" altLang="en-US" sz="2400" dirty="0" smtClean="0"/>
              <a:t>（</a:t>
            </a:r>
            <a:r>
              <a:rPr lang="ja-JP" altLang="en-US" sz="2400" dirty="0"/>
              <a:t>福島県</a:t>
            </a:r>
            <a:r>
              <a:rPr lang="ja-JP" altLang="en-US" sz="2400" dirty="0" smtClean="0"/>
              <a:t>沿岸部を調査）</a:t>
            </a:r>
            <a:endParaRPr lang="ja-JP" altLang="en-US" sz="2400" dirty="0"/>
          </a:p>
          <a:p>
            <a:pPr marL="0" indent="0">
              <a:buNone/>
            </a:pPr>
            <a:r>
              <a:rPr lang="ja-JP" altLang="en-US" sz="2400" dirty="0"/>
              <a:t>　　</a:t>
            </a:r>
            <a:r>
              <a:rPr lang="ja-JP" altLang="en-US" sz="2400" dirty="0">
                <a:solidFill>
                  <a:srgbClr val="000099"/>
                </a:solidFill>
              </a:rPr>
              <a:t>　</a:t>
            </a:r>
            <a:r>
              <a:rPr lang="ja-JP" altLang="en-US" sz="2000" dirty="0" smtClean="0"/>
              <a:t>  </a:t>
            </a:r>
            <a:r>
              <a:rPr lang="ja-JP" altLang="en-US" sz="2000" dirty="0"/>
              <a:t>・約３５％の保護者に何らかの精神医学的兆候が認められたものの</a:t>
            </a:r>
          </a:p>
          <a:p>
            <a:pPr>
              <a:buNone/>
            </a:pPr>
            <a:r>
              <a:rPr lang="ja-JP" altLang="en-US" sz="2000" dirty="0"/>
              <a:t>　　　　　医療機関や専門機関につながっている人はほとんどいない状況が</a:t>
            </a:r>
          </a:p>
          <a:p>
            <a:pPr>
              <a:buNone/>
            </a:pPr>
            <a:r>
              <a:rPr lang="ja-JP" altLang="en-US" sz="2000" dirty="0"/>
              <a:t>　　　　　みられた</a:t>
            </a:r>
          </a:p>
          <a:p>
            <a:pPr>
              <a:buNone/>
            </a:pPr>
            <a:r>
              <a:rPr lang="ja-JP" altLang="en-US" sz="2000" dirty="0"/>
              <a:t>　</a:t>
            </a:r>
            <a:r>
              <a:rPr lang="ja-JP" altLang="en-US" sz="2400" dirty="0"/>
              <a:t>　　　　　　　　　　　　　</a:t>
            </a:r>
          </a:p>
          <a:p>
            <a:pPr>
              <a:buNone/>
            </a:pPr>
            <a:endParaRPr lang="ja-JP" altLang="en-US" sz="2400" dirty="0"/>
          </a:p>
        </p:txBody>
      </p:sp>
      <p:sp>
        <p:nvSpPr>
          <p:cNvPr id="4" name="下矢印 3"/>
          <p:cNvSpPr/>
          <p:nvPr/>
        </p:nvSpPr>
        <p:spPr>
          <a:xfrm>
            <a:off x="4544624" y="4827386"/>
            <a:ext cx="360040" cy="476905"/>
          </a:xfrm>
          <a:prstGeom prst="downArrow">
            <a:avLst/>
          </a:prstGeom>
          <a:solidFill>
            <a:schemeClr val="accent1">
              <a:alpha val="60001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GS創英角ｺﾞｼｯｸUB" pitchFamily="50" charset="-128"/>
              <a:cs typeface="ＭＳ Ｐゴシック" panose="020B0600070205080204" charset="-128"/>
            </a:endParaRPr>
          </a:p>
        </p:txBody>
      </p:sp>
      <p:sp>
        <p:nvSpPr>
          <p:cNvPr id="7170" name="Rectangle 2"/>
          <p:cNvSpPr>
            <a:spLocks noGrp="1"/>
          </p:cNvSpPr>
          <p:nvPr/>
        </p:nvSpPr>
        <p:spPr>
          <a:xfrm>
            <a:off x="2091380" y="5457841"/>
            <a:ext cx="6219825" cy="47688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ＭＳ Ｐゴシック" panose="020B060007020508020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ＭＳ Ｐゴシック" panose="020B060007020508020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ＭＳ Ｐゴシック" panose="020B060007020508020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ＭＳ Ｐゴシック" panose="020B060007020508020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ＭＳ Ｐゴシック" panose="020B060007020508020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ＭＳ Ｐゴシック" panose="020B060007020508020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ＭＳ Ｐゴシック" panose="020B060007020508020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Garamond" pitchFamily="18" charset="0"/>
                <a:ea typeface="ＭＳ Ｐゴシック" panose="020B0600070205080204" charset="-128"/>
              </a:defRPr>
            </a:lvl9pPr>
          </a:lstStyle>
          <a:p>
            <a:pPr eaLnBrk="1" hangingPunct="1"/>
            <a:r>
              <a:rPr lang="ja-JP" altLang="en-US" sz="2400" b="1" dirty="0">
                <a:solidFill>
                  <a:schemeClr val="accent4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200" b="1" dirty="0" smtClean="0">
                <a:solidFill>
                  <a:schemeClr val="accent4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今後</a:t>
            </a:r>
            <a:r>
              <a:rPr lang="ja-JP" altLang="en-US" sz="2200" b="1" dirty="0">
                <a:solidFill>
                  <a:schemeClr val="accent4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も保護者への継続した支援が必要</a:t>
            </a:r>
          </a:p>
        </p:txBody>
      </p:sp>
      <p:sp>
        <p:nvSpPr>
          <p:cNvPr id="6" name="四角形 5"/>
          <p:cNvSpPr/>
          <p:nvPr/>
        </p:nvSpPr>
        <p:spPr>
          <a:xfrm>
            <a:off x="2091380" y="5417639"/>
            <a:ext cx="5533390" cy="4775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60001"/>
                  </a:schemeClr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GS創英角ｺﾞｼｯｸUB" pitchFamily="50" charset="-128"/>
              <a:cs typeface="ＭＳ Ｐゴシック" panose="020B060007020508020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13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正方形/長方形 82"/>
          <p:cNvSpPr/>
          <p:nvPr/>
        </p:nvSpPr>
        <p:spPr>
          <a:xfrm>
            <a:off x="966788" y="3895725"/>
            <a:ext cx="3892550" cy="5302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2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950913" y="2473325"/>
            <a:ext cx="3892550" cy="490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2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H="1" flipV="1">
            <a:off x="928688" y="1190625"/>
            <a:ext cx="4705350" cy="47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928688" y="5857875"/>
            <a:ext cx="2152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上下矢印 13"/>
          <p:cNvSpPr/>
          <p:nvPr/>
        </p:nvSpPr>
        <p:spPr>
          <a:xfrm>
            <a:off x="2367280" y="2440305"/>
            <a:ext cx="876300" cy="1986280"/>
          </a:xfrm>
          <a:prstGeom prst="upDown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25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子ども家庭総合</a:t>
            </a:r>
            <a:endParaRPr kumimoji="1" lang="en-US" altLang="ja-JP" sz="162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25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支援拠点</a:t>
            </a:r>
          </a:p>
        </p:txBody>
      </p:sp>
      <p:sp>
        <p:nvSpPr>
          <p:cNvPr id="15" name="上下矢印 14"/>
          <p:cNvSpPr/>
          <p:nvPr/>
        </p:nvSpPr>
        <p:spPr>
          <a:xfrm>
            <a:off x="1466850" y="3897313"/>
            <a:ext cx="919163" cy="1979613"/>
          </a:xfrm>
          <a:prstGeom prst="upDownArrow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25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母子健康包括</a:t>
            </a:r>
            <a:endParaRPr kumimoji="1" lang="en-US" altLang="ja-JP" sz="162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25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支援センター</a:t>
            </a:r>
          </a:p>
        </p:txBody>
      </p:sp>
      <p:sp>
        <p:nvSpPr>
          <p:cNvPr id="16" name="上下矢印 15"/>
          <p:cNvSpPr/>
          <p:nvPr/>
        </p:nvSpPr>
        <p:spPr>
          <a:xfrm>
            <a:off x="3424361" y="1545668"/>
            <a:ext cx="803925" cy="1665863"/>
          </a:xfrm>
          <a:prstGeom prst="upDownArrow">
            <a:avLst/>
          </a:prstGeom>
          <a:gradFill flip="none" rotWithShape="1">
            <a:gsLst>
              <a:gs pos="35000">
                <a:schemeClr val="bg1"/>
              </a:gs>
              <a:gs pos="100000">
                <a:srgbClr val="00B0F0"/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25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児童相談所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</p:nvPr>
        </p:nvGraphicFramePr>
        <p:xfrm>
          <a:off x="3081814" y="1219865"/>
          <a:ext cx="4741069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9" name="上下矢印 38"/>
          <p:cNvSpPr/>
          <p:nvPr/>
        </p:nvSpPr>
        <p:spPr bwMode="auto">
          <a:xfrm>
            <a:off x="7862888" y="1190625"/>
            <a:ext cx="685800" cy="4759325"/>
          </a:xfrm>
          <a:prstGeom prst="upDownArrow">
            <a:avLst/>
          </a:prstGeom>
          <a:gradFill>
            <a:gsLst>
              <a:gs pos="0">
                <a:schemeClr val="accent2"/>
              </a:gs>
              <a:gs pos="98000">
                <a:schemeClr val="accent1">
                  <a:lumMod val="5000"/>
                  <a:lumOff val="95000"/>
                </a:schemeClr>
              </a:gs>
              <a:gs pos="56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74295" tIns="37148" rIns="74295" bIns="37148"/>
          <a:lstStyle/>
          <a:p>
            <a:pPr marL="0" marR="0" lvl="0" indent="0" algn="l" defTabSz="7429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ja-JP" altLang="en-US" sz="1465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charset="-128"/>
              <a:cs typeface="+mn-cs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501063" y="2947988"/>
            <a:ext cx="434975" cy="1679575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ja-JP" altLang="en-US" sz="1625" kern="1200" cap="none" spc="0" normalizeH="0" baseline="0" noProof="0" dirty="0">
                <a:latin typeface="Arial" panose="020B0604020202020204" pitchFamily="34" charset="0"/>
                <a:ea typeface="HGS創英角ｺﾞｼｯｸUB" pitchFamily="50" charset="-128"/>
                <a:cs typeface="+mn-cs"/>
              </a:rPr>
              <a:t>リスクの程度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007350" y="1916113"/>
            <a:ext cx="433388" cy="4221163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ja-JP" altLang="en-US" sz="1625" b="1" kern="1200" cap="none" spc="0" normalizeH="0" baseline="0" noProof="0" dirty="0">
                <a:latin typeface="Arial" panose="020B0604020202020204" pitchFamily="34" charset="0"/>
                <a:ea typeface="HGS創英角ｺﾞｼｯｸUB" pitchFamily="50" charset="-128"/>
                <a:cs typeface="+mn-cs"/>
              </a:rPr>
              <a:t>高　　　　　　　　　　　　　　　低</a:t>
            </a:r>
          </a:p>
        </p:txBody>
      </p:sp>
      <p:sp>
        <p:nvSpPr>
          <p:cNvPr id="19471" name="テキスト ボックス 16"/>
          <p:cNvSpPr txBox="1"/>
          <p:nvPr/>
        </p:nvSpPr>
        <p:spPr>
          <a:xfrm>
            <a:off x="890588" y="3305175"/>
            <a:ext cx="960437" cy="492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ja-JP" altLang="en-US" sz="1300" dirty="0">
                <a:solidFill>
                  <a:srgbClr val="FF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虐待予防</a:t>
            </a:r>
            <a:endParaRPr lang="en-US" altLang="ja-JP" sz="1300" dirty="0">
              <a:solidFill>
                <a:srgbClr val="FF000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ctr"/>
            <a:r>
              <a:rPr lang="ja-JP" altLang="en-US" sz="1300" dirty="0">
                <a:solidFill>
                  <a:srgbClr val="FF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早期発見</a:t>
            </a:r>
          </a:p>
        </p:txBody>
      </p:sp>
      <p:sp>
        <p:nvSpPr>
          <p:cNvPr id="19472" name="テキスト ボックス 17"/>
          <p:cNvSpPr txBox="1"/>
          <p:nvPr/>
        </p:nvSpPr>
        <p:spPr>
          <a:xfrm>
            <a:off x="790575" y="1698625"/>
            <a:ext cx="1060450" cy="692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ja-JP" altLang="en-US" sz="1300" dirty="0">
                <a:solidFill>
                  <a:srgbClr val="FF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虐待対応</a:t>
            </a:r>
            <a:endParaRPr lang="en-US" altLang="ja-JP" sz="1300" dirty="0">
              <a:solidFill>
                <a:srgbClr val="FF000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ctr"/>
            <a:r>
              <a:rPr lang="ja-JP" altLang="en-US" sz="1300" dirty="0">
                <a:solidFill>
                  <a:srgbClr val="FF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一時保護</a:t>
            </a:r>
            <a:endParaRPr lang="en-US" altLang="ja-JP" sz="1300" dirty="0">
              <a:solidFill>
                <a:srgbClr val="FF0000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ctr"/>
            <a:r>
              <a:rPr lang="ja-JP" altLang="en-US" sz="1300" dirty="0">
                <a:solidFill>
                  <a:srgbClr val="FF0000"/>
                </a:solidFill>
                <a:latin typeface="HGS創英角ﾎﾟｯﾌﾟ体" pitchFamily="50" charset="-128"/>
                <a:ea typeface="HGS創英角ﾎﾟｯﾌﾟ体" pitchFamily="50" charset="-128"/>
              </a:rPr>
              <a:t>市町村支援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68413" y="4268788"/>
            <a:ext cx="334963" cy="1187450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ja-JP" altLang="en-US" sz="975" kern="1200" cap="none" spc="0" normalizeH="0" baseline="0" noProof="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（</a:t>
            </a:r>
            <a:r>
              <a:rPr kumimoji="1" lang="ja-JP" altLang="en-US" sz="975" b="1" kern="1200" cap="none" spc="0" normalizeH="0" baseline="0" noProof="0" dirty="0"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健康づくり課）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181225" y="2878138"/>
            <a:ext cx="334963" cy="1290638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1" lang="ja-JP" altLang="en-US" sz="975" kern="1200" cap="none" spc="0" normalizeH="0" baseline="0" noProof="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（</a:t>
            </a:r>
            <a:r>
              <a:rPr kumimoji="1" lang="ja-JP" altLang="en-US" sz="975" b="1" kern="1200" cap="none" spc="0" normalizeH="0" baseline="0" noProof="0" dirty="0"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こども家庭課）</a:t>
            </a:r>
          </a:p>
        </p:txBody>
      </p:sp>
      <p:sp>
        <p:nvSpPr>
          <p:cNvPr id="19475" name="Rectangle 2"/>
          <p:cNvSpPr>
            <a:spLocks noGrp="1"/>
          </p:cNvSpPr>
          <p:nvPr>
            <p:ph type="title"/>
          </p:nvPr>
        </p:nvSpPr>
        <p:spPr>
          <a:xfrm>
            <a:off x="560388" y="379413"/>
            <a:ext cx="8915400" cy="919162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対象者のリスクの程度と役割分担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14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>
          <a:xfrm>
            <a:off x="801688" y="2366963"/>
            <a:ext cx="8956675" cy="3652838"/>
          </a:xfrm>
          <a:prstGeom prst="roundRect">
            <a:avLst>
              <a:gd name="adj" fmla="val 4534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2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4400" y="5195888"/>
            <a:ext cx="6229350" cy="5492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62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〇妊娠期から子育て期にわたる総合的相談や支援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914400" y="2789238"/>
            <a:ext cx="6230938" cy="2078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5pPr>
          </a:lstStyle>
          <a:p>
            <a:pPr lvl="0"/>
            <a:endParaRPr lang="en-US" altLang="ja-JP" sz="1600" dirty="0">
              <a:latin typeface="Arial" panose="020B0604020202020204" pitchFamily="34" charset="0"/>
              <a:ea typeface="ＭＳ Ｐゴシック" panose="020B0600070205080204" charset="-128"/>
            </a:endParaRPr>
          </a:p>
          <a:p>
            <a:pPr lvl="0"/>
            <a:r>
              <a:rPr lang="ja-JP" altLang="en-US" sz="1300" dirty="0">
                <a:latin typeface="Arial" panose="020B0604020202020204" pitchFamily="34" charset="0"/>
                <a:ea typeface="ＭＳ Ｐゴシック" panose="020B0600070205080204" charset="-128"/>
              </a:rPr>
              <a:t>　○子ども家庭支援全般に係る業務</a:t>
            </a:r>
            <a:endParaRPr lang="en-US" altLang="ja-JP" sz="1300" dirty="0">
              <a:latin typeface="Arial" panose="020B0604020202020204" pitchFamily="34" charset="0"/>
              <a:ea typeface="ＭＳ Ｐゴシック" panose="020B0600070205080204" charset="-128"/>
            </a:endParaRPr>
          </a:p>
          <a:p>
            <a:pPr lvl="0"/>
            <a:r>
              <a:rPr lang="ja-JP" altLang="en-US" sz="1100" dirty="0">
                <a:latin typeface="Arial" panose="020B0604020202020204" pitchFamily="34" charset="0"/>
                <a:ea typeface="ＭＳ Ｐゴシック" panose="020B0600070205080204" charset="-128"/>
              </a:rPr>
              <a:t>　　・実情の把握、</a:t>
            </a:r>
            <a:r>
              <a:rPr lang="ja-JP" altLang="en-US" sz="1100" u="sng" dirty="0">
                <a:latin typeface="Arial" panose="020B0604020202020204" pitchFamily="34" charset="0"/>
                <a:ea typeface="ＭＳ Ｐゴシック" panose="020B0600070205080204" charset="-128"/>
              </a:rPr>
              <a:t>情報の提供</a:t>
            </a:r>
            <a:r>
              <a:rPr lang="ja-JP" altLang="en-US" sz="1100" dirty="0">
                <a:latin typeface="Arial" panose="020B0604020202020204" pitchFamily="34" charset="0"/>
                <a:ea typeface="ＭＳ Ｐゴシック" panose="020B0600070205080204" charset="-128"/>
              </a:rPr>
              <a:t>、相談等への対応、</a:t>
            </a:r>
            <a:r>
              <a:rPr lang="ja-JP" altLang="en-US" sz="1100" u="sng" dirty="0">
                <a:latin typeface="Arial" panose="020B0604020202020204" pitchFamily="34" charset="0"/>
                <a:ea typeface="ＭＳ Ｐゴシック" panose="020B0600070205080204" charset="-128"/>
              </a:rPr>
              <a:t>総合調整</a:t>
            </a:r>
            <a:endParaRPr lang="en-US" altLang="ja-JP" sz="1100" u="sng" dirty="0">
              <a:latin typeface="Arial" panose="020B0604020202020204" pitchFamily="34" charset="0"/>
              <a:ea typeface="ＭＳ Ｐゴシック" panose="020B0600070205080204" charset="-128"/>
            </a:endParaRPr>
          </a:p>
          <a:p>
            <a:pPr lvl="0"/>
            <a:r>
              <a:rPr lang="ja-JP" altLang="en-US" sz="1300" dirty="0">
                <a:latin typeface="Arial" panose="020B0604020202020204" pitchFamily="34" charset="0"/>
                <a:ea typeface="ＭＳ Ｐゴシック" panose="020B0600070205080204" charset="-128"/>
              </a:rPr>
              <a:t>　○要支援児童及び要保護児童等への支援業務</a:t>
            </a:r>
            <a:endParaRPr lang="en-US" altLang="ja-JP" sz="1300" dirty="0">
              <a:latin typeface="Arial" panose="020B0604020202020204" pitchFamily="34" charset="0"/>
              <a:ea typeface="ＭＳ Ｐゴシック" panose="020B0600070205080204" charset="-128"/>
            </a:endParaRPr>
          </a:p>
          <a:p>
            <a:pPr lvl="0"/>
            <a:r>
              <a:rPr lang="ja-JP" altLang="en-US" sz="1100" dirty="0">
                <a:latin typeface="Arial" panose="020B0604020202020204" pitchFamily="34" charset="0"/>
                <a:ea typeface="ＭＳ Ｐゴシック" panose="020B0600070205080204" charset="-128"/>
              </a:rPr>
              <a:t>　　・調査、アセスメント、支援及び指導等</a:t>
            </a:r>
          </a:p>
          <a:p>
            <a:pPr lvl="0"/>
            <a:r>
              <a:rPr lang="ja-JP" altLang="en-US" sz="1300" dirty="0">
                <a:latin typeface="Arial" panose="020B0604020202020204" pitchFamily="34" charset="0"/>
                <a:ea typeface="ＭＳ Ｐゴシック" panose="020B0600070205080204" charset="-128"/>
              </a:rPr>
              <a:t>　○関係機関との連絡調整</a:t>
            </a:r>
            <a:endParaRPr lang="en-US" altLang="ja-JP" sz="1300" dirty="0">
              <a:latin typeface="Arial" panose="020B0604020202020204" pitchFamily="34" charset="0"/>
              <a:ea typeface="ＭＳ Ｐゴシック" panose="020B0600070205080204" charset="-128"/>
            </a:endParaRPr>
          </a:p>
          <a:p>
            <a:pPr lvl="0"/>
            <a:r>
              <a:rPr lang="ja-JP" altLang="en-US" sz="1300" dirty="0">
                <a:latin typeface="Arial" panose="020B0604020202020204" pitchFamily="34" charset="0"/>
                <a:ea typeface="ＭＳ Ｐゴシック" panose="020B0600070205080204" charset="-128"/>
              </a:rPr>
              <a:t>　　</a:t>
            </a:r>
            <a:r>
              <a:rPr lang="ja-JP" altLang="en-US" sz="1100" dirty="0">
                <a:latin typeface="Arial" panose="020B0604020202020204" pitchFamily="34" charset="0"/>
                <a:ea typeface="ＭＳ Ｐゴシック" panose="020B0600070205080204" charset="-128"/>
              </a:rPr>
              <a:t>支援機関が調整機関の主担当機関を担い、支援の一体性、連続性を確保し、</a:t>
            </a:r>
            <a:endParaRPr lang="en-US" altLang="ja-JP" sz="1100" dirty="0">
              <a:latin typeface="Arial" panose="020B0604020202020204" pitchFamily="34" charset="0"/>
              <a:ea typeface="ＭＳ Ｐゴシック" panose="020B0600070205080204" charset="-128"/>
            </a:endParaRPr>
          </a:p>
          <a:p>
            <a:pPr lvl="0"/>
            <a:r>
              <a:rPr lang="ja-JP" altLang="en-US" sz="1100" dirty="0">
                <a:latin typeface="Arial" panose="020B0604020202020204" pitchFamily="34" charset="0"/>
                <a:ea typeface="ＭＳ Ｐゴシック" panose="020B0600070205080204" charset="-128"/>
              </a:rPr>
              <a:t>　　 児童相談所との円滑な連携・協働の体制を推進</a:t>
            </a:r>
          </a:p>
          <a:p>
            <a:pPr lvl="0"/>
            <a:r>
              <a:rPr lang="ja-JP" altLang="en-US" sz="1300" dirty="0">
                <a:latin typeface="Arial" panose="020B0604020202020204" pitchFamily="34" charset="0"/>
                <a:ea typeface="ＭＳ Ｐゴシック" panose="020B0600070205080204" charset="-128"/>
              </a:rPr>
              <a:t>　○その他の必要な支援</a:t>
            </a:r>
          </a:p>
        </p:txBody>
      </p:sp>
      <p:sp>
        <p:nvSpPr>
          <p:cNvPr id="8" name="二等辺三角形 7"/>
          <p:cNvSpPr/>
          <p:nvPr/>
        </p:nvSpPr>
        <p:spPr>
          <a:xfrm rot="16200000">
            <a:off x="5145088" y="1725613"/>
            <a:ext cx="261938" cy="4452938"/>
          </a:xfrm>
          <a:prstGeom prst="triangle">
            <a:avLst>
              <a:gd name="adj" fmla="val 40864"/>
            </a:avLst>
          </a:prstGeom>
          <a:solidFill>
            <a:schemeClr val="bg1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162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60425" y="1277938"/>
            <a:ext cx="6232525" cy="8937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62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〇養育環境等の調査、専門診断等</a:t>
            </a:r>
            <a:endParaRPr kumimoji="1" lang="en-US" altLang="ja-JP" sz="1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〇一時保護、措置</a:t>
            </a:r>
            <a:r>
              <a:rPr kumimoji="1" lang="en-US" altLang="ja-JP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里親委託、施設入所、在宅指導等）</a:t>
            </a:r>
            <a:endParaRPr kumimoji="1" lang="en-US" altLang="ja-JP" sz="1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〇市区町村援助</a:t>
            </a:r>
            <a:endParaRPr kumimoji="1" lang="en-US" altLang="ja-JP" sz="1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984250" y="5036820"/>
            <a:ext cx="4666615" cy="3238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25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母子健康包括支援センター（市健康づくり課）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984250" y="2568575"/>
            <a:ext cx="4451350" cy="3571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25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子ども家庭総合支援拠点（市こども家庭課）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1784350" y="1125538"/>
            <a:ext cx="4900613" cy="3222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25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児童相談所（県）</a:t>
            </a:r>
          </a:p>
        </p:txBody>
      </p:sp>
      <p:sp>
        <p:nvSpPr>
          <p:cNvPr id="11" name="楕円 10"/>
          <p:cNvSpPr/>
          <p:nvPr/>
        </p:nvSpPr>
        <p:spPr>
          <a:xfrm>
            <a:off x="7129463" y="1755775"/>
            <a:ext cx="2593975" cy="428783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14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14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14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14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14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14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14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14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14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14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14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14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14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7313613" y="1973263"/>
            <a:ext cx="2351088" cy="4699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要保護児童対策地域協議会</a:t>
            </a:r>
            <a:endParaRPr kumimoji="1" lang="en-US" altLang="ja-JP" sz="13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895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関係機関が情報を共有し、連携して対応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8766175" y="4368800"/>
            <a:ext cx="790575" cy="2984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975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医療機関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8302625" y="4795838"/>
            <a:ext cx="1312863" cy="301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5pPr>
          </a:lstStyle>
          <a:p>
            <a:pPr lvl="0" algn="ctr"/>
            <a:r>
              <a:rPr lang="ja-JP" altLang="en-US" sz="9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charset="-128"/>
              </a:rPr>
              <a:t>幼稚園・保育園等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7391400" y="5300663"/>
            <a:ext cx="941388" cy="2571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975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警察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7258050" y="4808538"/>
            <a:ext cx="941388" cy="2984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975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児童相談所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7202488" y="4365625"/>
            <a:ext cx="1050925" cy="2984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975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民生児童委員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8793163" y="3924300"/>
            <a:ext cx="887413" cy="2984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975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保健機関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8489950" y="5289550"/>
            <a:ext cx="939800" cy="2492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975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医療機関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7129463" y="3952875"/>
            <a:ext cx="1373188" cy="2968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5pPr>
          </a:lstStyle>
          <a:p>
            <a:pPr lvl="0" algn="ctr"/>
            <a:r>
              <a:rPr lang="ja-JP" altLang="en-US" sz="9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charset="-128"/>
              </a:rPr>
              <a:t>教育委員会・学校</a:t>
            </a:r>
          </a:p>
        </p:txBody>
      </p:sp>
      <p:sp>
        <p:nvSpPr>
          <p:cNvPr id="23" name="上下矢印 22"/>
          <p:cNvSpPr/>
          <p:nvPr/>
        </p:nvSpPr>
        <p:spPr>
          <a:xfrm>
            <a:off x="103188" y="1757363"/>
            <a:ext cx="354013" cy="3902075"/>
          </a:xfrm>
          <a:prstGeom prst="upDownArrow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リスクの程度</a:t>
            </a:r>
          </a:p>
        </p:txBody>
      </p:sp>
      <p:sp>
        <p:nvSpPr>
          <p:cNvPr id="21526" name="テキスト ボックス 23"/>
          <p:cNvSpPr txBox="1"/>
          <p:nvPr/>
        </p:nvSpPr>
        <p:spPr>
          <a:xfrm>
            <a:off x="117475" y="5726113"/>
            <a:ext cx="449263" cy="2936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ja-JP" altLang="en-US" sz="1300" dirty="0">
                <a:latin typeface="Arial" panose="020B0604020202020204" pitchFamily="34" charset="0"/>
              </a:rPr>
              <a:t>低</a:t>
            </a:r>
          </a:p>
        </p:txBody>
      </p:sp>
      <p:sp>
        <p:nvSpPr>
          <p:cNvPr id="21527" name="テキスト ボックス 24"/>
          <p:cNvSpPr txBox="1"/>
          <p:nvPr/>
        </p:nvSpPr>
        <p:spPr>
          <a:xfrm>
            <a:off x="130175" y="1439863"/>
            <a:ext cx="449263" cy="292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ja-JP" altLang="en-US" sz="1300" dirty="0">
                <a:latin typeface="Arial" panose="020B0604020202020204" pitchFamily="34" charset="0"/>
              </a:rPr>
              <a:t>高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520700" y="2576513"/>
            <a:ext cx="228600" cy="330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25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市区町村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476250" y="1447800"/>
            <a:ext cx="250825" cy="8937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25" b="0" i="0" u="none" strike="noStrike" kern="1200" cap="none" spc="0" normalizeH="0" baseline="0" noProof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県</a:t>
            </a:r>
          </a:p>
        </p:txBody>
      </p:sp>
      <p:sp>
        <p:nvSpPr>
          <p:cNvPr id="31" name="上下矢印 30"/>
          <p:cNvSpPr/>
          <p:nvPr/>
        </p:nvSpPr>
        <p:spPr>
          <a:xfrm>
            <a:off x="5481638" y="1944688"/>
            <a:ext cx="1698625" cy="1179513"/>
          </a:xfrm>
          <a:prstGeom prst="upDownArrow">
            <a:avLst>
              <a:gd name="adj1" fmla="val 75244"/>
              <a:gd name="adj2" fmla="val 2644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5pPr>
          </a:lstStyle>
          <a:p>
            <a:pPr lvl="0" algn="ctr"/>
            <a:r>
              <a:rPr lang="ja-JP" altLang="en-US" sz="900" b="1" dirty="0">
                <a:latin typeface="Arial" panose="020B0604020202020204" pitchFamily="34" charset="0"/>
                <a:ea typeface="ＭＳ Ｐゴシック" panose="020B0600070205080204" charset="-128"/>
              </a:rPr>
              <a:t>役割分担・連携を図りつつ、常に協働して支援を実施</a:t>
            </a:r>
            <a:endParaRPr lang="en-US" altLang="ja-JP" sz="8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charset="-128"/>
            </a:endParaRPr>
          </a:p>
        </p:txBody>
      </p:sp>
      <p:sp>
        <p:nvSpPr>
          <p:cNvPr id="33" name="上下矢印 32"/>
          <p:cNvSpPr/>
          <p:nvPr/>
        </p:nvSpPr>
        <p:spPr>
          <a:xfrm>
            <a:off x="5781675" y="4578350"/>
            <a:ext cx="1111250" cy="857250"/>
          </a:xfrm>
          <a:prstGeom prst="upDownArrow">
            <a:avLst>
              <a:gd name="adj1" fmla="val 76903"/>
              <a:gd name="adj2" fmla="val 2644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14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切れ目のない支援</a:t>
            </a:r>
            <a:endParaRPr kumimoji="1" lang="en-US" altLang="ja-JP" sz="855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439025" y="2549525"/>
            <a:ext cx="1917700" cy="12588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  <a:cs typeface="+mn-cs"/>
              </a:defRPr>
            </a:lvl5pPr>
          </a:lstStyle>
          <a:p>
            <a:pPr lvl="0" algn="ctr"/>
            <a:r>
              <a:rPr lang="ja-JP" altLang="en-US" sz="900" b="1" u="sng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要保護児童対策調整機関</a:t>
            </a:r>
            <a:endParaRPr lang="en-US" altLang="ja-JP" sz="900" b="1" u="sng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algn="ctr"/>
            <a:endParaRPr lang="en-US" altLang="ja-JP" sz="900" b="1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charset="-128"/>
            </a:endParaRPr>
          </a:p>
          <a:p>
            <a:pPr lvl="0"/>
            <a:r>
              <a:rPr lang="ja-JP" altLang="en-US" sz="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・責任をもって対応すべき支援機</a:t>
            </a:r>
            <a:endParaRPr lang="en-US" altLang="ja-JP" sz="8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関を選定➡主担当機関が中心と</a:t>
            </a:r>
            <a:endParaRPr lang="en-US" altLang="ja-JP" sz="8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なって支援方針・計画を作成</a:t>
            </a:r>
            <a:endParaRPr lang="en-US" altLang="ja-JP" sz="8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・支援の進行状況確認等の管理・</a:t>
            </a:r>
            <a:endParaRPr lang="en-US" altLang="ja-JP" sz="8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評価</a:t>
            </a:r>
            <a:endParaRPr lang="en-US" altLang="ja-JP" sz="8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/>
            <a:r>
              <a:rPr lang="ja-JP" altLang="en-US" sz="8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・関係機関間の調整、協力要請等</a:t>
            </a:r>
            <a:endParaRPr lang="en-US" altLang="ja-JP" sz="8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533" name="Rectangle 2"/>
          <p:cNvSpPr>
            <a:spLocks noGrp="1"/>
          </p:cNvSpPr>
          <p:nvPr>
            <p:ph type="title"/>
          </p:nvPr>
        </p:nvSpPr>
        <p:spPr>
          <a:xfrm>
            <a:off x="552450" y="342900"/>
            <a:ext cx="8915400" cy="635000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子どもや家庭に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対する必要な支援を行う体制</a:t>
            </a:r>
          </a:p>
        </p:txBody>
      </p:sp>
      <p:sp>
        <p:nvSpPr>
          <p:cNvPr id="24" name="スライド番号プレースホルダー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15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617538" y="476250"/>
            <a:ext cx="8915400" cy="91916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まとめ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17538" y="1124744"/>
            <a:ext cx="8915400" cy="4878388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子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どもが安心して生活し、健やかに成長するためには、母親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（保護者）のこころの安定が不可欠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特定妊婦だけでなく、ちょっと気になる妊婦も</a:t>
            </a:r>
            <a:r>
              <a:rPr lang="ja-JP" altLang="en-US" sz="24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、出産以降継続</a:t>
            </a:r>
            <a:endParaRPr lang="en-US" altLang="ja-JP" sz="2400" noProof="0" dirty="0" smtClean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None/>
              <a:defRPr/>
            </a:pPr>
            <a:r>
              <a:rPr lang="ja-JP" altLang="en-US" sz="2400" noProof="0" dirty="0" smtClean="0">
                <a:sym typeface="+mn-ea"/>
              </a:rPr>
              <a:t>　　</a:t>
            </a:r>
            <a:r>
              <a:rPr lang="ja-JP" altLang="en-US" sz="2400" noProof="0" dirty="0" smtClean="0">
                <a:ln>
                  <a:noFill/>
                </a:ln>
                <a:effectLst/>
                <a:uLnTx/>
                <a:uFillTx/>
                <a:sym typeface="+mn-ea"/>
              </a:rPr>
              <a:t>した支援が必要な場合が多い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人で抱えこまない</a:t>
            </a:r>
            <a:r>
              <a:rPr lang="ja-JP" altLang="en-US" sz="2400" noProof="0" dirty="0" smtClean="0"/>
              <a:t>（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孤立</a:t>
            </a:r>
            <a:r>
              <a:rPr lang="ja-JP" altLang="en-US" sz="2400" dirty="0" smtClean="0"/>
              <a:t>し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ない）ように、困ったときに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SОS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出せる関係や必要な情報の提供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困難さに気づいていない、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SОS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の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出し方がわからない母親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（保護者）への支援（子育て支援サービスの効果的な提供）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ケースに応じて関係機関と連携・協働し、切れ目のない継続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した支援が大切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社会全体で子育てする意識の醸成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16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479425" y="452438"/>
            <a:ext cx="9066213" cy="649287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南相馬市の概要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xfrm>
            <a:off x="403225" y="1125764"/>
            <a:ext cx="6696075" cy="5005387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80000"/>
              </a:lnSpc>
              <a:buNone/>
            </a:pPr>
            <a:endParaRPr lang="en-US" altLang="ja-JP" sz="700" dirty="0"/>
          </a:p>
          <a:p>
            <a:pPr eaLnBrk="1" hangingPunct="1">
              <a:lnSpc>
                <a:spcPct val="80000"/>
              </a:lnSpc>
              <a:buNone/>
            </a:pPr>
            <a:r>
              <a:rPr lang="ja-JP" altLang="en-US" sz="2400" dirty="0">
                <a:ea typeface="HGPｺﾞｼｯｸE" panose="020B0900000000000000" pitchFamily="50" charset="-128"/>
              </a:rPr>
              <a:t>　</a:t>
            </a:r>
            <a:endParaRPr lang="ja-JP" altLang="en-US" sz="2200" dirty="0"/>
          </a:p>
          <a:p>
            <a:pPr eaLnBrk="1" hangingPunct="1">
              <a:lnSpc>
                <a:spcPct val="80000"/>
              </a:lnSpc>
              <a:buNone/>
            </a:pPr>
            <a:r>
              <a:rPr lang="ja-JP" altLang="en-US" sz="1600" dirty="0"/>
              <a:t>　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ja-JP" altLang="en-US" sz="1600" dirty="0"/>
              <a:t>　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ja-JP" altLang="en-US" sz="1600" dirty="0"/>
              <a:t>　　</a:t>
            </a:r>
          </a:p>
          <a:p>
            <a:pPr eaLnBrk="1" hangingPunct="1">
              <a:lnSpc>
                <a:spcPct val="80000"/>
              </a:lnSpc>
              <a:buNone/>
            </a:pPr>
            <a:endParaRPr lang="ja-JP" altLang="en-US" sz="1600" dirty="0"/>
          </a:p>
          <a:p>
            <a:pPr eaLnBrk="1" hangingPunct="1">
              <a:lnSpc>
                <a:spcPct val="80000"/>
              </a:lnSpc>
              <a:buNone/>
            </a:pPr>
            <a:endParaRPr lang="ja-JP" altLang="en-US" sz="900" dirty="0"/>
          </a:p>
          <a:p>
            <a:pPr eaLnBrk="1" hangingPunct="1">
              <a:lnSpc>
                <a:spcPct val="80000"/>
              </a:lnSpc>
            </a:pPr>
            <a:endParaRPr lang="ja-JP" altLang="en-US" sz="900" dirty="0"/>
          </a:p>
          <a:p>
            <a:pPr eaLnBrk="1" hangingPunct="1">
              <a:lnSpc>
                <a:spcPct val="80000"/>
              </a:lnSpc>
            </a:pPr>
            <a:endParaRPr lang="ja-JP" altLang="en-US" sz="900" dirty="0"/>
          </a:p>
          <a:p>
            <a:pPr eaLnBrk="1" hangingPunct="1">
              <a:lnSpc>
                <a:spcPct val="80000"/>
              </a:lnSpc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</a:pPr>
            <a:endParaRPr lang="ja-JP" altLang="en-US" sz="900" dirty="0"/>
          </a:p>
          <a:p>
            <a:pPr eaLnBrk="1" hangingPunct="1">
              <a:lnSpc>
                <a:spcPct val="80000"/>
              </a:lnSpc>
              <a:buNone/>
            </a:pPr>
            <a:r>
              <a:rPr lang="ja-JP" altLang="en-US" sz="600" dirty="0"/>
              <a:t>　　</a:t>
            </a:r>
          </a:p>
          <a:p>
            <a:pPr eaLnBrk="1" hangingPunct="1">
              <a:lnSpc>
                <a:spcPct val="80000"/>
              </a:lnSpc>
              <a:buNone/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  <a:buNone/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  <a:buNone/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  <a:buNone/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ja-JP" altLang="en-US" sz="600" dirty="0"/>
              <a:t>　　</a:t>
            </a:r>
          </a:p>
          <a:p>
            <a:pPr eaLnBrk="1" hangingPunct="1">
              <a:lnSpc>
                <a:spcPct val="80000"/>
              </a:lnSpc>
              <a:buNone/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  <a:buNone/>
            </a:pPr>
            <a:endParaRPr lang="en-US" altLang="ja-JP" sz="600" dirty="0"/>
          </a:p>
        </p:txBody>
      </p:sp>
      <p:grpSp>
        <p:nvGrpSpPr>
          <p:cNvPr id="7172" name="グループ化 5"/>
          <p:cNvGrpSpPr/>
          <p:nvPr/>
        </p:nvGrpSpPr>
        <p:grpSpPr>
          <a:xfrm>
            <a:off x="640689" y="1340768"/>
            <a:ext cx="5688012" cy="4102100"/>
            <a:chOff x="848343" y="2328254"/>
            <a:chExt cx="7730507" cy="3697288"/>
          </a:xfrm>
        </p:grpSpPr>
        <p:pic>
          <p:nvPicPr>
            <p:cNvPr id="7174" name="Picture 11" descr="map_fukushimai_hamadori"/>
            <p:cNvPicPr>
              <a:picLocks noChangeAspect="1"/>
            </p:cNvPicPr>
            <p:nvPr/>
          </p:nvPicPr>
          <p:blipFill>
            <a:blip r:embed="rId3"/>
            <a:srcRect r="38393"/>
            <a:stretch>
              <a:fillRect/>
            </a:stretch>
          </p:blipFill>
          <p:spPr>
            <a:xfrm>
              <a:off x="848343" y="2328254"/>
              <a:ext cx="5381999" cy="369728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5" name="Picture 12" descr="minamisoma"/>
            <p:cNvPicPr>
              <a:picLocks noChangeAspect="1"/>
            </p:cNvPicPr>
            <p:nvPr/>
          </p:nvPicPr>
          <p:blipFill>
            <a:blip r:embed="rId4"/>
            <a:srcRect l="66396" t="68755"/>
            <a:stretch>
              <a:fillRect/>
            </a:stretch>
          </p:blipFill>
          <p:spPr>
            <a:xfrm>
              <a:off x="6732588" y="2492375"/>
              <a:ext cx="1846262" cy="2233613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176" name="AutoShape 14"/>
            <p:cNvSpPr/>
            <p:nvPr/>
          </p:nvSpPr>
          <p:spPr>
            <a:xfrm>
              <a:off x="5755479" y="3284627"/>
              <a:ext cx="1215133" cy="289029"/>
            </a:xfrm>
            <a:custGeom>
              <a:avLst/>
              <a:gdLst>
                <a:gd name="txL" fmla="*/ 3375 w 21600"/>
                <a:gd name="txT" fmla="*/ 5400 h 21600"/>
                <a:gd name="txR" fmla="*/ 18900 w 21600"/>
                <a:gd name="txB" fmla="*/ 16200 h 21600"/>
              </a:gdLst>
              <a:ahLst/>
              <a:cxnLst>
                <a:cxn ang="17694720">
                  <a:pos x="2147483646" y="0"/>
                </a:cxn>
                <a:cxn ang="11796480">
                  <a:pos x="0" y="2147483646"/>
                </a:cxn>
                <a:cxn ang="5898240">
                  <a:pos x="2147483646" y="2147483646"/>
                </a:cxn>
                <a:cxn ang="0">
                  <a:pos x="2147483646" y="2147483646"/>
                </a:cxn>
              </a:cxnLst>
              <a:rect l="txL" t="txT" r="txR" b="txB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0000">
                <a:alpha val="100000"/>
              </a:srgbClr>
            </a:solidFill>
            <a:ln w="9525" cap="flat" cmpd="sng">
              <a:solidFill>
                <a:schemeClr val="tx1">
                  <a:alpha val="10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" name="コンテンツ プレースホルダー 2"/>
          <p:cNvSpPr txBox="1"/>
          <p:nvPr/>
        </p:nvSpPr>
        <p:spPr bwMode="auto">
          <a:xfrm>
            <a:off x="6429906" y="1340768"/>
            <a:ext cx="3008313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75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115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623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480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/>
            </a:pP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福島県浜通りの北部で</a:t>
            </a:r>
            <a:endParaRPr kumimoji="1" lang="en-US" altLang="ja-JP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　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 </a:t>
            </a:r>
            <a:r>
              <a:rPr lang="ja-JP" altLang="en-US" sz="18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 </a:t>
            </a:r>
            <a:r>
              <a:rPr lang="ja-JP" altLang="en-US" sz="180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で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太平洋に面し、いわき</a:t>
            </a:r>
            <a:endParaRPr kumimoji="1" lang="en-US" altLang="ja-JP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　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  と宮城県仙台市のほぼ</a:t>
            </a:r>
            <a:endParaRPr kumimoji="1" lang="en-US" altLang="ja-JP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lang="ja-JP" altLang="en-US" sz="18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中間</a:t>
            </a:r>
          </a:p>
          <a:p>
            <a:pPr marL="269240" marR="0" lvl="0" indent="-26924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endParaRPr kumimoji="1" lang="ja-JP" altLang="en-US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Meiryo UI" panose="020B0604030504040204" pitchFamily="50" charset="-128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/>
            </a:pP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平成</a:t>
            </a:r>
            <a:r>
              <a:rPr kumimoji="1" lang="en-US" altLang="ja-JP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18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年</a:t>
            </a:r>
            <a:r>
              <a:rPr kumimoji="1" lang="en-US" altLang="ja-JP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1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月</a:t>
            </a:r>
            <a:r>
              <a:rPr kumimoji="1" lang="en-US" altLang="ja-JP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1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日、</a:t>
            </a:r>
            <a:endParaRPr kumimoji="1" lang="en-US" altLang="ja-JP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　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  旧小高町、旧鹿島町、</a:t>
            </a:r>
            <a:endParaRPr kumimoji="1" lang="en-US" altLang="ja-JP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　  旧原町市の１市２町　　　　　　　　　　　　　　　　　　</a:t>
            </a:r>
            <a:endParaRPr kumimoji="1" lang="en-US" altLang="ja-JP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　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  が合併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1" lang="ja-JP" altLang="en-US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Meiryo UI" panose="020B0604030504040204" pitchFamily="50" charset="-128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u"/>
              <a:defRPr/>
            </a:pP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震災前の人口  </a:t>
            </a:r>
            <a:endParaRPr kumimoji="1" lang="en-US" altLang="ja-JP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　　   </a:t>
            </a:r>
            <a:r>
              <a:rPr kumimoji="1" lang="en-US" altLang="ja-JP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71,561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人</a:t>
            </a:r>
            <a:endParaRPr kumimoji="1" lang="en-US" altLang="ja-JP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　  </a:t>
            </a:r>
            <a:r>
              <a:rPr kumimoji="1" lang="en-US" altLang="ja-JP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R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３</a:t>
            </a:r>
            <a:r>
              <a:rPr kumimoji="1" lang="en-US" altLang="ja-JP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.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３</a:t>
            </a:r>
            <a:r>
              <a:rPr kumimoji="1" lang="en-US" altLang="ja-JP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.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３</a:t>
            </a:r>
            <a:r>
              <a:rPr kumimoji="1" lang="en-US" altLang="ja-JP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1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現在</a:t>
            </a:r>
            <a:endParaRPr kumimoji="1" lang="en-US" altLang="ja-JP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Meiryo UI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　　   </a:t>
            </a:r>
            <a:r>
              <a:rPr kumimoji="1" lang="en-US" altLang="ja-JP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58,703</a:t>
            </a:r>
            <a:r>
              <a:rPr kumimoji="1" lang="ja-JP" altLang="en-US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Meiryo UI" panose="020B0604030504040204" pitchFamily="50" charset="-128"/>
              </a:rPr>
              <a:t>人</a:t>
            </a:r>
            <a:endParaRPr kumimoji="1" lang="en-US" altLang="ja-JP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Meiryo UI" panose="020B0604030504040204" pitchFamily="50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endParaRPr kumimoji="1" lang="ja-JP" alt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79425" y="374432"/>
            <a:ext cx="9066213" cy="649287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市内居住人口の震災時と現在の比較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479425" y="1146175"/>
            <a:ext cx="8915400" cy="5005388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80000"/>
              </a:lnSpc>
              <a:buNone/>
            </a:pPr>
            <a:endParaRPr lang="en-US" altLang="ja-JP" sz="700" dirty="0"/>
          </a:p>
          <a:p>
            <a:pPr eaLnBrk="1" hangingPunct="1">
              <a:lnSpc>
                <a:spcPct val="80000"/>
              </a:lnSpc>
              <a:buNone/>
            </a:pPr>
            <a:r>
              <a:rPr lang="ja-JP" altLang="en-US" sz="2400" dirty="0">
                <a:ea typeface="HGPｺﾞｼｯｸE" panose="020B0900000000000000" pitchFamily="50" charset="-128"/>
              </a:rPr>
              <a:t>　</a:t>
            </a:r>
            <a:endParaRPr lang="ja-JP" altLang="en-US" sz="2200" dirty="0"/>
          </a:p>
          <a:p>
            <a:pPr eaLnBrk="1" hangingPunct="1">
              <a:lnSpc>
                <a:spcPct val="80000"/>
              </a:lnSpc>
              <a:buNone/>
            </a:pPr>
            <a:r>
              <a:rPr lang="ja-JP" altLang="en-US" sz="1600" dirty="0"/>
              <a:t>　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ja-JP" altLang="en-US" sz="1600" dirty="0"/>
              <a:t>　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ja-JP" altLang="en-US" sz="1600" dirty="0"/>
              <a:t>　　</a:t>
            </a:r>
          </a:p>
          <a:p>
            <a:pPr eaLnBrk="1" hangingPunct="1">
              <a:lnSpc>
                <a:spcPct val="80000"/>
              </a:lnSpc>
              <a:buNone/>
            </a:pPr>
            <a:endParaRPr lang="ja-JP" altLang="en-US" sz="1600" dirty="0"/>
          </a:p>
          <a:p>
            <a:pPr eaLnBrk="1" hangingPunct="1">
              <a:lnSpc>
                <a:spcPct val="80000"/>
              </a:lnSpc>
              <a:buNone/>
            </a:pPr>
            <a:endParaRPr lang="ja-JP" altLang="en-US" sz="900" dirty="0"/>
          </a:p>
          <a:p>
            <a:pPr eaLnBrk="1" hangingPunct="1">
              <a:lnSpc>
                <a:spcPct val="80000"/>
              </a:lnSpc>
            </a:pPr>
            <a:endParaRPr lang="ja-JP" altLang="en-US" sz="900" dirty="0"/>
          </a:p>
          <a:p>
            <a:pPr eaLnBrk="1" hangingPunct="1">
              <a:lnSpc>
                <a:spcPct val="80000"/>
              </a:lnSpc>
            </a:pPr>
            <a:endParaRPr lang="ja-JP" altLang="en-US" sz="900" dirty="0"/>
          </a:p>
          <a:p>
            <a:pPr eaLnBrk="1" hangingPunct="1">
              <a:lnSpc>
                <a:spcPct val="80000"/>
              </a:lnSpc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</a:pPr>
            <a:endParaRPr lang="ja-JP" altLang="en-US" sz="900" dirty="0"/>
          </a:p>
          <a:p>
            <a:pPr eaLnBrk="1" hangingPunct="1">
              <a:lnSpc>
                <a:spcPct val="80000"/>
              </a:lnSpc>
              <a:buNone/>
            </a:pPr>
            <a:r>
              <a:rPr lang="ja-JP" altLang="en-US" sz="600" dirty="0"/>
              <a:t>　　</a:t>
            </a:r>
          </a:p>
          <a:p>
            <a:pPr eaLnBrk="1" hangingPunct="1">
              <a:lnSpc>
                <a:spcPct val="80000"/>
              </a:lnSpc>
              <a:buNone/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  <a:buNone/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  <a:buNone/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  <a:buNone/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  <a:buNone/>
            </a:pPr>
            <a:r>
              <a:rPr lang="ja-JP" altLang="en-US" sz="600" dirty="0"/>
              <a:t>　　</a:t>
            </a:r>
          </a:p>
          <a:p>
            <a:pPr eaLnBrk="1" hangingPunct="1">
              <a:lnSpc>
                <a:spcPct val="80000"/>
              </a:lnSpc>
              <a:buNone/>
            </a:pPr>
            <a:endParaRPr lang="ja-JP" altLang="en-US" sz="600" dirty="0"/>
          </a:p>
          <a:p>
            <a:pPr eaLnBrk="1" hangingPunct="1">
              <a:lnSpc>
                <a:spcPct val="80000"/>
              </a:lnSpc>
              <a:buNone/>
            </a:pPr>
            <a:endParaRPr lang="en-US" altLang="ja-JP" sz="600" dirty="0"/>
          </a:p>
        </p:txBody>
      </p:sp>
      <p:pic>
        <p:nvPicPr>
          <p:cNvPr id="9220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88" y="1122363"/>
            <a:ext cx="6475412" cy="482441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7173" name="テキスト ボックス 4"/>
          <p:cNvSpPr txBox="1">
            <a:spLocks noChangeArrowheads="1"/>
          </p:cNvSpPr>
          <p:nvPr/>
        </p:nvSpPr>
        <p:spPr bwMode="auto">
          <a:xfrm>
            <a:off x="7251700" y="1125538"/>
            <a:ext cx="2439988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◆ 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震災前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と比較すると</a:t>
            </a:r>
            <a:r>
              <a:rPr lang="ja-JP" altLang="en-US" sz="1600" b="1" dirty="0" err="1">
                <a:latin typeface="+mn-ea"/>
                <a:ea typeface="+mn-ea"/>
              </a:rPr>
              <a:t>、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 年少人口が約５千人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 （約５割）、生産年齢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 人口が約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1.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４万人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 （約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3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割）減少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ea"/>
                <a:ea typeface="+mn-ea"/>
              </a:rPr>
              <a:t>◆ 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慢性的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な労働力不足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</a:t>
            </a:r>
            <a:r>
              <a:rPr lang="ja-JP" altLang="en-US" sz="1600" b="1" dirty="0">
                <a:latin typeface="+mn-ea"/>
                <a:ea typeface="+mn-ea"/>
              </a:rPr>
              <a:t> </a:t>
            </a:r>
            <a:r>
              <a:rPr lang="ja-JP" altLang="en-US" sz="1600" b="1" dirty="0" smtClean="0">
                <a:latin typeface="+mn-ea"/>
                <a:ea typeface="+mn-ea"/>
              </a:rPr>
              <a:t> 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に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より、商工業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事業 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ja-JP" sz="1600" b="1" dirty="0">
                <a:latin typeface="+mn-ea"/>
                <a:ea typeface="+mn-ea"/>
              </a:rPr>
              <a:t> </a:t>
            </a:r>
            <a:r>
              <a:rPr lang="en-US" altLang="ja-JP" sz="1600" b="1" dirty="0" smtClean="0">
                <a:latin typeface="+mn-ea"/>
                <a:ea typeface="+mn-ea"/>
              </a:rPr>
              <a:t>  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 所や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医療機関、介護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 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 福祉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施設の稼働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が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ja-JP" sz="1600" b="1" dirty="0">
                <a:latin typeface="+mn-ea"/>
                <a:ea typeface="+mn-ea"/>
              </a:rPr>
              <a:t> </a:t>
            </a:r>
            <a:r>
              <a:rPr lang="en-US" altLang="ja-JP" sz="1600" b="1" dirty="0" smtClean="0">
                <a:latin typeface="+mn-ea"/>
                <a:ea typeface="+mn-ea"/>
              </a:rPr>
              <a:t>    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震災前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の水準に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達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ja-JP" sz="1600" b="1" dirty="0">
                <a:latin typeface="+mn-ea"/>
                <a:ea typeface="+mn-ea"/>
              </a:rPr>
              <a:t> </a:t>
            </a:r>
            <a:r>
              <a:rPr lang="en-US" altLang="ja-JP" sz="1600" b="1" dirty="0" smtClean="0">
                <a:latin typeface="+mn-ea"/>
                <a:ea typeface="+mn-ea"/>
              </a:rPr>
              <a:t>    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しない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ea"/>
                <a:ea typeface="+mn-ea"/>
              </a:rPr>
              <a:t>◆ 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反面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、世帯数は震災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 前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よりも増加して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いる</a:t>
            </a:r>
            <a:r>
              <a:rPr lang="ja-JP" altLang="en-US" sz="1600" b="1" noProof="0" dirty="0">
                <a:latin typeface="+mn-ea"/>
                <a:ea typeface="+mn-ea"/>
              </a:rPr>
              <a:t>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506413" y="441325"/>
            <a:ext cx="8850312" cy="73501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出生数の推移</a:t>
            </a:r>
            <a:r>
              <a:rPr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（令和３年４月１日現在）</a:t>
            </a: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xfrm>
            <a:off x="849313" y="803275"/>
            <a:ext cx="8351837" cy="4725988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90000"/>
              </a:lnSpc>
              <a:buNone/>
            </a:pPr>
            <a:endParaRPr lang="ja-JP" altLang="en-US" sz="2400" dirty="0"/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2400" dirty="0"/>
              <a:t>　　</a:t>
            </a:r>
            <a:endParaRPr lang="ja-JP" altLang="en-US" sz="2400" u="sng" dirty="0"/>
          </a:p>
          <a:p>
            <a:pPr eaLnBrk="1" hangingPunct="1">
              <a:lnSpc>
                <a:spcPct val="90000"/>
              </a:lnSpc>
              <a:buNone/>
            </a:pPr>
            <a:endParaRPr lang="ja-JP" altLang="en-US" sz="2400" u="sng" dirty="0"/>
          </a:p>
          <a:p>
            <a:pPr eaLnBrk="1" hangingPunct="1">
              <a:lnSpc>
                <a:spcPct val="90000"/>
              </a:lnSpc>
              <a:buNone/>
            </a:pPr>
            <a:endParaRPr lang="ja-JP" altLang="en-US" sz="2400" u="sng" dirty="0"/>
          </a:p>
          <a:p>
            <a:pPr eaLnBrk="1" hangingPunct="1">
              <a:lnSpc>
                <a:spcPct val="90000"/>
              </a:lnSpc>
              <a:buNone/>
            </a:pPr>
            <a:endParaRPr lang="ja-JP" altLang="en-US" sz="2400" u="sng" dirty="0"/>
          </a:p>
          <a:p>
            <a:pPr eaLnBrk="1" hangingPunct="1">
              <a:lnSpc>
                <a:spcPct val="90000"/>
              </a:lnSpc>
            </a:pPr>
            <a:endParaRPr lang="en-US" altLang="ja-JP" sz="2400" dirty="0"/>
          </a:p>
        </p:txBody>
      </p:sp>
      <p:pic>
        <p:nvPicPr>
          <p:cNvPr id="11268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613" y="1239838"/>
            <a:ext cx="7127875" cy="3624262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8198" name="テキスト ボックス 4"/>
          <p:cNvSpPr txBox="1">
            <a:spLocks noChangeArrowheads="1"/>
          </p:cNvSpPr>
          <p:nvPr/>
        </p:nvSpPr>
        <p:spPr bwMode="auto">
          <a:xfrm>
            <a:off x="709753" y="5206097"/>
            <a:ext cx="84978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◆</a:t>
            </a:r>
            <a:r>
              <a:rPr kumimoji="1" lang="ja-JP" alt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震災により出生数は約半数に減少。その後やや増加傾向となるも</a:t>
            </a:r>
            <a:r>
              <a:rPr lang="ja-JP" altLang="en-US" dirty="0">
                <a:latin typeface="+mn-ea"/>
                <a:ea typeface="+mn-ea"/>
              </a:rPr>
              <a:t>　</a:t>
            </a:r>
            <a:endParaRPr lang="en-US" altLang="ja-JP" dirty="0" smtClean="0"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　</a:t>
            </a:r>
            <a:r>
              <a:rPr lang="ja-JP" altLang="en-US" dirty="0">
                <a:latin typeface="+mn-ea"/>
                <a:ea typeface="+mn-ea"/>
              </a:rPr>
              <a:t> </a:t>
            </a:r>
            <a:r>
              <a:rPr kumimoji="1" lang="ja-JP" alt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再び</a:t>
            </a:r>
            <a:r>
              <a:rPr lang="ja-JP" altLang="en-US" dirty="0" smtClean="0">
                <a:latin typeface="+mn-ea"/>
                <a:ea typeface="+mn-ea"/>
              </a:rPr>
              <a:t>減少傾向</a:t>
            </a:r>
            <a:r>
              <a:rPr kumimoji="1" lang="ja-JP" altLang="en-US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</a:rPr>
              <a:t>。</a:t>
            </a:r>
            <a:endParaRPr kumimoji="1" lang="en-US" altLang="ja-JP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4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506413" y="441325"/>
            <a:ext cx="8850312" cy="73501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児童（</a:t>
            </a:r>
            <a:r>
              <a:rPr lang="en-US" altLang="ja-JP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歳未満）人口の推移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xfrm>
            <a:off x="849313" y="803275"/>
            <a:ext cx="8351837" cy="4725988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90000"/>
              </a:lnSpc>
              <a:buNone/>
            </a:pPr>
            <a:endParaRPr lang="ja-JP" altLang="en-US" sz="2400" dirty="0"/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2400" dirty="0"/>
              <a:t>　　</a:t>
            </a:r>
            <a:endParaRPr lang="ja-JP" altLang="en-US" sz="2400" u="sng" dirty="0"/>
          </a:p>
          <a:p>
            <a:pPr eaLnBrk="1" hangingPunct="1">
              <a:lnSpc>
                <a:spcPct val="90000"/>
              </a:lnSpc>
              <a:buNone/>
            </a:pPr>
            <a:endParaRPr lang="ja-JP" altLang="en-US" sz="2400" u="sng" dirty="0"/>
          </a:p>
          <a:p>
            <a:pPr eaLnBrk="1" hangingPunct="1">
              <a:lnSpc>
                <a:spcPct val="90000"/>
              </a:lnSpc>
              <a:buNone/>
            </a:pPr>
            <a:endParaRPr lang="ja-JP" altLang="en-US" sz="2400" u="sng" dirty="0"/>
          </a:p>
          <a:p>
            <a:pPr eaLnBrk="1" hangingPunct="1">
              <a:lnSpc>
                <a:spcPct val="90000"/>
              </a:lnSpc>
              <a:buNone/>
            </a:pPr>
            <a:endParaRPr lang="ja-JP" altLang="en-US" sz="2400" u="sng" dirty="0"/>
          </a:p>
          <a:p>
            <a:pPr eaLnBrk="1" hangingPunct="1">
              <a:lnSpc>
                <a:spcPct val="90000"/>
              </a:lnSpc>
            </a:pPr>
            <a:endParaRPr lang="en-US" altLang="ja-JP" sz="2400" dirty="0"/>
          </a:p>
        </p:txBody>
      </p:sp>
      <p:sp>
        <p:nvSpPr>
          <p:cNvPr id="8198" name="テキスト ボックス 4"/>
          <p:cNvSpPr txBox="1">
            <a:spLocks noChangeArrowheads="1"/>
          </p:cNvSpPr>
          <p:nvPr/>
        </p:nvSpPr>
        <p:spPr bwMode="auto">
          <a:xfrm>
            <a:off x="790890" y="5463342"/>
            <a:ext cx="84978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◆</a:t>
            </a:r>
            <a:r>
              <a:rPr kumimoji="1" lang="en-US" altLang="ja-JP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</a:rPr>
              <a:t>18</a:t>
            </a:r>
            <a:r>
              <a:rPr kumimoji="1" lang="ja-JP" altLang="en-US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</a:rPr>
              <a:t>歳未満の人口は年々減少</a:t>
            </a:r>
            <a:r>
              <a:rPr lang="ja-JP" altLang="en-US" dirty="0" smtClean="0">
                <a:latin typeface="+mn-ea"/>
                <a:ea typeface="+mn-ea"/>
              </a:rPr>
              <a:t>してい</a:t>
            </a:r>
            <a:r>
              <a:rPr lang="ja-JP" altLang="en-US" dirty="0">
                <a:latin typeface="+mn-ea"/>
                <a:ea typeface="+mn-ea"/>
              </a:rPr>
              <a:t>る</a:t>
            </a:r>
            <a:r>
              <a:rPr kumimoji="1" lang="ja-JP" altLang="en-US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ea"/>
                <a:ea typeface="+mn-ea"/>
              </a:rPr>
              <a:t>。</a:t>
            </a:r>
            <a:endParaRPr kumimoji="1" lang="en-US" altLang="ja-JP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5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842" y="1268760"/>
            <a:ext cx="7290502" cy="3744416"/>
          </a:xfrm>
          <a:prstGeom prst="rect">
            <a:avLst/>
          </a:prstGeom>
        </p:spPr>
      </p:pic>
      <p:sp>
        <p:nvSpPr>
          <p:cNvPr id="8" name="テキスト ボックス 4"/>
          <p:cNvSpPr txBox="1">
            <a:spLocks noChangeArrowheads="1"/>
          </p:cNvSpPr>
          <p:nvPr/>
        </p:nvSpPr>
        <p:spPr bwMode="auto">
          <a:xfrm>
            <a:off x="682625" y="4973963"/>
            <a:ext cx="8497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ja-JP" altLang="en-US" sz="18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8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</a:t>
            </a:r>
            <a:r>
              <a:rPr lang="ja-JP" altLang="en-US" sz="1200" b="1" dirty="0" smtClean="0">
                <a:latin typeface="+mn-ea"/>
                <a:ea typeface="+mn-ea"/>
              </a:rPr>
              <a:t>＊数値は</a:t>
            </a:r>
            <a:r>
              <a:rPr lang="en-US" altLang="ja-JP" sz="1200" b="1" dirty="0" smtClean="0">
                <a:latin typeface="+mn-ea"/>
                <a:ea typeface="+mn-ea"/>
              </a:rPr>
              <a:t>H22</a:t>
            </a:r>
            <a:r>
              <a:rPr lang="ja-JP" altLang="en-US" sz="1200" b="1" dirty="0" smtClean="0">
                <a:latin typeface="+mn-ea"/>
                <a:ea typeface="+mn-ea"/>
              </a:rPr>
              <a:t>年度は</a:t>
            </a:r>
            <a:r>
              <a:rPr lang="en-US" altLang="ja-JP" sz="1200" b="1" dirty="0" smtClean="0">
                <a:latin typeface="+mn-ea"/>
                <a:ea typeface="+mn-ea"/>
              </a:rPr>
              <a:t>H23.2.28</a:t>
            </a:r>
            <a:r>
              <a:rPr lang="ja-JP" altLang="en-US" sz="1200" b="1" dirty="0" smtClean="0">
                <a:latin typeface="+mn-ea"/>
                <a:ea typeface="+mn-ea"/>
              </a:rPr>
              <a:t>現在、それ以外の年度は</a:t>
            </a:r>
            <a:r>
              <a:rPr lang="en-US" altLang="ja-JP" sz="1200" b="1" dirty="0" smtClean="0">
                <a:latin typeface="+mn-ea"/>
                <a:ea typeface="+mn-ea"/>
              </a:rPr>
              <a:t>3.31</a:t>
            </a:r>
            <a:r>
              <a:rPr lang="ja-JP" altLang="en-US" sz="1200" b="1" dirty="0" smtClean="0">
                <a:latin typeface="+mn-ea"/>
                <a:ea typeface="+mn-ea"/>
              </a:rPr>
              <a:t>現在で計上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3013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506413" y="441325"/>
            <a:ext cx="8850312" cy="73501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南相馬市家庭児童相談受付件数</a:t>
            </a:r>
            <a:endParaRPr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>
          <a:xfrm>
            <a:off x="849313" y="803275"/>
            <a:ext cx="8351837" cy="4725988"/>
          </a:xfrm>
        </p:spPr>
        <p:txBody>
          <a:bodyPr vert="horz" wrap="square" lIns="91440" tIns="45720" rIns="91440" bIns="45720" anchor="t"/>
          <a:lstStyle/>
          <a:p>
            <a:pPr eaLnBrk="1" hangingPunct="1">
              <a:lnSpc>
                <a:spcPct val="90000"/>
              </a:lnSpc>
              <a:buNone/>
            </a:pPr>
            <a:endParaRPr lang="ja-JP" altLang="en-US" sz="2400" dirty="0"/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2400" dirty="0"/>
              <a:t>　　</a:t>
            </a:r>
            <a:endParaRPr lang="ja-JP" altLang="en-US" sz="2400" u="sng" dirty="0"/>
          </a:p>
          <a:p>
            <a:pPr eaLnBrk="1" hangingPunct="1">
              <a:lnSpc>
                <a:spcPct val="90000"/>
              </a:lnSpc>
              <a:buNone/>
            </a:pPr>
            <a:endParaRPr lang="ja-JP" altLang="en-US" sz="2400" u="sng" dirty="0"/>
          </a:p>
          <a:p>
            <a:pPr eaLnBrk="1" hangingPunct="1">
              <a:lnSpc>
                <a:spcPct val="90000"/>
              </a:lnSpc>
              <a:buNone/>
            </a:pPr>
            <a:endParaRPr lang="ja-JP" altLang="en-US" sz="2400" u="sng" dirty="0"/>
          </a:p>
          <a:p>
            <a:pPr eaLnBrk="1" hangingPunct="1">
              <a:lnSpc>
                <a:spcPct val="90000"/>
              </a:lnSpc>
              <a:buNone/>
            </a:pPr>
            <a:endParaRPr lang="ja-JP" altLang="en-US" sz="2400" u="sng" dirty="0"/>
          </a:p>
          <a:p>
            <a:pPr eaLnBrk="1" hangingPunct="1">
              <a:lnSpc>
                <a:spcPct val="90000"/>
              </a:lnSpc>
            </a:pPr>
            <a:endParaRPr lang="en-US" altLang="ja-JP" sz="2400" dirty="0"/>
          </a:p>
        </p:txBody>
      </p:sp>
      <p:sp>
        <p:nvSpPr>
          <p:cNvPr id="8198" name="テキスト ボックス 4"/>
          <p:cNvSpPr txBox="1">
            <a:spLocks noChangeArrowheads="1"/>
          </p:cNvSpPr>
          <p:nvPr/>
        </p:nvSpPr>
        <p:spPr bwMode="auto">
          <a:xfrm>
            <a:off x="849313" y="5306438"/>
            <a:ext cx="84978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HGS創英角ｺﾞｼｯｸUB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ja-JP" altLang="en-US" sz="18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</a:t>
            </a:r>
            <a:r>
              <a:rPr lang="ja-JP" altLang="en-US" dirty="0" smtClean="0">
                <a:latin typeface="+mn-ea"/>
                <a:ea typeface="+mn-ea"/>
              </a:rPr>
              <a:t>出生数、</a:t>
            </a:r>
            <a:r>
              <a:rPr lang="en-US" altLang="ja-JP" dirty="0" smtClean="0">
                <a:latin typeface="+mn-ea"/>
                <a:ea typeface="+mn-ea"/>
              </a:rPr>
              <a:t>18</a:t>
            </a:r>
            <a:r>
              <a:rPr lang="ja-JP" altLang="en-US" dirty="0" smtClean="0">
                <a:latin typeface="+mn-ea"/>
                <a:ea typeface="+mn-ea"/>
              </a:rPr>
              <a:t>歳未満の人口は減少しているが、児童虐待や養育環境の</a:t>
            </a:r>
            <a:endParaRPr lang="en-US" altLang="ja-JP" dirty="0" smtClean="0">
              <a:latin typeface="+mn-ea"/>
              <a:ea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ja-JP" dirty="0">
                <a:latin typeface="+mn-ea"/>
                <a:ea typeface="+mn-ea"/>
              </a:rPr>
              <a:t> </a:t>
            </a:r>
            <a:r>
              <a:rPr lang="en-US" altLang="ja-JP" dirty="0" smtClean="0">
                <a:latin typeface="+mn-ea"/>
                <a:ea typeface="+mn-ea"/>
              </a:rPr>
              <a:t>  </a:t>
            </a:r>
            <a:r>
              <a:rPr lang="ja-JP" altLang="en-US" dirty="0" smtClean="0">
                <a:latin typeface="+mn-ea"/>
                <a:ea typeface="+mn-ea"/>
              </a:rPr>
              <a:t>問題等家庭児童相談の受付件数は増加している。</a:t>
            </a:r>
            <a:endParaRPr kumimoji="1" lang="en-US" altLang="ja-JP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6</a:t>
            </a:fld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564" y="1176338"/>
            <a:ext cx="7635828" cy="398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991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17538" y="476250"/>
            <a:ext cx="8915400" cy="91916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震災後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の家庭</a:t>
            </a:r>
            <a:r>
              <a:rPr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状況等の</a:t>
            </a: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変化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39316" y="1268760"/>
            <a:ext cx="8915400" cy="4356988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震災直後は、避難か帰還か➡正解がない決断、閉塞感、不安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None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避難や帰還による複数回の住まいの変更（環境変化）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None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家族間で避難に対する考えの不一致</a:t>
            </a:r>
            <a:endParaRPr lang="en-US" altLang="ja-JP" sz="2400" dirty="0"/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None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➡祖父母同居から核家族化が進行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None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母子のみの避難など家族構成の変化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None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放射線への不安や従来のサポートがない中での子育てにより、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母親のメンタルヘルスの悪化</a:t>
            </a:r>
            <a:endParaRPr lang="en-US" altLang="ja-JP" sz="2400" dirty="0" smtClean="0"/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None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lang="ja-JP" altLang="en-US" sz="2400" noProof="0" dirty="0" smtClean="0"/>
              <a:t>世帯状況や地域のコミュニティが変化し、周囲からのサポートが得られにくい状況が続いている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7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4742673" y="4653136"/>
            <a:ext cx="304100" cy="421096"/>
          </a:xfrm>
          <a:prstGeom prst="downArrow">
            <a:avLst>
              <a:gd name="adj1" fmla="val 61578"/>
              <a:gd name="adj2" fmla="val 50000"/>
            </a:avLst>
          </a:prstGeom>
          <a:solidFill>
            <a:schemeClr val="accent1">
              <a:alpha val="60001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GS創英角ｺﾞｼｯｸUB" pitchFamily="50" charset="-128"/>
              <a:cs typeface="ＭＳ Ｐゴシック" panose="020B060007020508020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17538" y="476250"/>
            <a:ext cx="8915400" cy="91916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子どもたちの状況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17538" y="1365250"/>
            <a:ext cx="8915400" cy="4878388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子どもの外遊びの減少、メディアの時間が増加、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None/>
              <a:defRPr/>
            </a:pPr>
            <a:r>
              <a:rPr lang="ja-JP" altLang="en-US" sz="2400" noProof="0" dirty="0" smtClean="0"/>
              <a:t>　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不規則な生活習慣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➡乳幼児健診での経過観察児の割合が高い傾向</a:t>
            </a: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1" lang="ja-JP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ことばの遅れ、落ち着きがない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　　 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体の使い方がぎこちない</a:t>
            </a: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</a:t>
            </a:r>
            <a:r>
              <a:rPr kumimoji="1" lang="ja-JP" alt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肥満傾向、う歯保有率の増加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lang="en-US" altLang="ja-JP" sz="2400" dirty="0"/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 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8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617538" y="476250"/>
            <a:ext cx="8915400" cy="919163"/>
          </a:xfrm>
        </p:spPr>
        <p:txBody>
          <a:bodyPr vert="horz" wrap="square" lIns="91440" tIns="45720" rIns="91440" bIns="45720" anchor="t"/>
          <a:lstStyle/>
          <a:p>
            <a:pPr eaLnBrk="1" hangingPunct="1"/>
            <a:r>
              <a:rPr lang="ja-JP" altLang="en-US" sz="3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健</a:t>
            </a:r>
            <a:r>
              <a:rPr lang="ja-JP" altLang="en-US" sz="3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診で経過観察が必要になった幼児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（発達面）</a:t>
            </a:r>
            <a:endParaRPr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下矢印 2"/>
          <p:cNvSpPr/>
          <p:nvPr/>
        </p:nvSpPr>
        <p:spPr bwMode="auto">
          <a:xfrm>
            <a:off x="4376936" y="3501008"/>
            <a:ext cx="412624" cy="648072"/>
          </a:xfrm>
          <a:prstGeom prst="downArrow">
            <a:avLst/>
          </a:prstGeom>
          <a:solidFill>
            <a:schemeClr val="accent1">
              <a:alpha val="60001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GS創英角ｺﾞｼｯｸUB" pitchFamily="50" charset="-128"/>
              <a:cs typeface="ＭＳ Ｐゴシック" panose="020B060007020508020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0950677-8F8F-426B-A52C-ECEE9687CEC2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9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738910" y="980728"/>
            <a:ext cx="8246537" cy="4896544"/>
            <a:chOff x="424873" y="791898"/>
            <a:chExt cx="10289309" cy="5567979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4873" y="791898"/>
              <a:ext cx="10289309" cy="5567979"/>
            </a:xfrm>
            <a:prstGeom prst="rect">
              <a:avLst/>
            </a:prstGeom>
          </p:spPr>
        </p:pic>
        <p:sp>
          <p:nvSpPr>
            <p:cNvPr id="9" name="正方形/長方形 8"/>
            <p:cNvSpPr/>
            <p:nvPr/>
          </p:nvSpPr>
          <p:spPr>
            <a:xfrm>
              <a:off x="1403927" y="3482109"/>
              <a:ext cx="9310255" cy="554182"/>
            </a:xfrm>
            <a:prstGeom prst="rect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BC356F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403927" y="5801717"/>
              <a:ext cx="9310255" cy="554182"/>
            </a:xfrm>
            <a:prstGeom prst="rect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BC356F"/>
                </a:solidFill>
                <a:effectLst/>
                <a:uLnTx/>
                <a:uFillTx/>
                <a:latin typeface="Trebuchet MS" panose="020B0603020202020204"/>
                <a:ea typeface="メイリオ" panose="020B0604030504040204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330518"/>
      </p:ext>
    </p:extLst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60001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HGS創英角ｺﾞｼｯｸUB" pitchFamily="50" charset="-128"/>
            <a:cs typeface="ＭＳ Ｐゴシック" panose="020B0600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60001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HGS創英角ｺﾞｼｯｸUB" pitchFamily="50" charset="-128"/>
            <a:cs typeface="ＭＳ Ｐゴシック" panose="020B0600070205080204" charset="-128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1533</Words>
  <Application>Microsoft Office PowerPoint</Application>
  <PresentationFormat>A4 210 x 297 mm</PresentationFormat>
  <Paragraphs>278</Paragraphs>
  <Slides>16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30" baseType="lpstr">
      <vt:lpstr>HGPｺﾞｼｯｸE</vt:lpstr>
      <vt:lpstr>HGP創英角ｺﾞｼｯｸUB</vt:lpstr>
      <vt:lpstr>HGS創英角ｺﾞｼｯｸUB</vt:lpstr>
      <vt:lpstr>HGS創英角ﾎﾟｯﾌﾟ体</vt:lpstr>
      <vt:lpstr>Meiryo UI</vt:lpstr>
      <vt:lpstr>ＭＳ Ｐゴシック</vt:lpstr>
      <vt:lpstr>ＭＳ Ｐ明朝</vt:lpstr>
      <vt:lpstr>ＭＳ ゴシック</vt:lpstr>
      <vt:lpstr>メイリオ</vt:lpstr>
      <vt:lpstr>Arial</vt:lpstr>
      <vt:lpstr>Garamond</vt:lpstr>
      <vt:lpstr>Trebuchet MS</vt:lpstr>
      <vt:lpstr>Wingdings</vt:lpstr>
      <vt:lpstr>Edge</vt:lpstr>
      <vt:lpstr>震災後の母子のメンタルヘルスと 　　　　　　　　　母親支援の重要性</vt:lpstr>
      <vt:lpstr>南相馬市の概要　</vt:lpstr>
      <vt:lpstr>市内居住人口の震災時と現在の比較　</vt:lpstr>
      <vt:lpstr>出生数の推移（令和３年４月１日現在）</vt:lpstr>
      <vt:lpstr>児童（18歳未満）人口の推移</vt:lpstr>
      <vt:lpstr>南相馬市家庭児童相談受付件数</vt:lpstr>
      <vt:lpstr>震災後の家庭状況等の変化</vt:lpstr>
      <vt:lpstr>子どもたちの状況</vt:lpstr>
      <vt:lpstr>健診で経過観察が必要になった幼児（発達面）</vt:lpstr>
      <vt:lpstr>要観察幼児数の割合の推移</vt:lpstr>
      <vt:lpstr>震災後、母子のメンタルヘルスへの主な取り組み</vt:lpstr>
      <vt:lpstr>外部機関からの支援①</vt:lpstr>
      <vt:lpstr>外部機関からの支援②</vt:lpstr>
      <vt:lpstr>対象者のリスクの程度と役割分担</vt:lpstr>
      <vt:lpstr>子どもや家庭に対する必要な支援を行う体制</vt:lpstr>
      <vt:lpstr>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震災後の母子のメンタルヘルスと 　　　　　　　　　母親支援の重要性</dc:title>
  <cp:lastModifiedBy>杉本友紀子</cp:lastModifiedBy>
  <cp:revision>59</cp:revision>
  <cp:lastPrinted>2021-10-12T10:00:18Z</cp:lastPrinted>
  <dcterms:modified xsi:type="dcterms:W3CDTF">2021-10-12T10:04:17Z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1041-10.8.2.6704</vt:lpwstr>
  </property>
</Properties>
</file>