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8" r:id="rId2"/>
    <p:sldId id="261" r:id="rId3"/>
    <p:sldId id="262" r:id="rId4"/>
    <p:sldId id="259" r:id="rId5"/>
    <p:sldId id="263" r:id="rId6"/>
    <p:sldId id="265" r:id="rId7"/>
    <p:sldId id="266" r:id="rId8"/>
    <p:sldId id="264" r:id="rId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704" autoAdjust="0"/>
  </p:normalViewPr>
  <p:slideViewPr>
    <p:cSldViewPr snapToGrid="0">
      <p:cViewPr>
        <p:scale>
          <a:sx n="100" d="100"/>
          <a:sy n="100" d="100"/>
        </p:scale>
        <p:origin x="1646" y="-2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E22381A-2AA9-47F8-B5EF-6127257B11C0}" type="datetimeFigureOut">
              <a:rPr kumimoji="1" lang="ja-JP" altLang="en-US" smtClean="0"/>
              <a:t>2021/7/21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D8A0E8F-9095-47CE-9FE9-7B884B962E60}" type="slidenum">
              <a:rPr kumimoji="1" lang="ja-JP" altLang="en-US" smtClean="0"/>
              <a:t>‹#›</a:t>
            </a:fld>
            <a:endParaRPr kumimoji="1" lang="ja-JP" altLang="en-US"/>
          </a:p>
        </p:txBody>
      </p:sp>
    </p:spTree>
    <p:extLst>
      <p:ext uri="{BB962C8B-B14F-4D97-AF65-F5344CB8AC3E}">
        <p14:creationId xmlns:p14="http://schemas.microsoft.com/office/powerpoint/2010/main" val="881503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750607A-B029-4361-9C8A-05802D05CCB0}" type="datetimeFigureOut">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210385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750607A-B029-4361-9C8A-05802D05CCB0}" type="datetimeFigureOut">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318821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750607A-B029-4361-9C8A-05802D05CCB0}" type="datetimeFigureOut">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230156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750607A-B029-4361-9C8A-05802D05CCB0}" type="datetimeFigureOut">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183691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750607A-B029-4361-9C8A-05802D05CCB0}" type="datetimeFigureOut">
              <a:rPr kumimoji="1" lang="ja-JP" altLang="en-US" smtClean="0"/>
              <a:t>2021/7/21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351158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750607A-B029-4361-9C8A-05802D05CCB0}" type="datetimeFigureOut">
              <a:rPr kumimoji="1" lang="ja-JP" altLang="en-US" smtClean="0"/>
              <a:t>2021/7/21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367033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750607A-B029-4361-9C8A-05802D05CCB0}" type="datetimeFigureOut">
              <a:rPr kumimoji="1" lang="ja-JP" altLang="en-US" smtClean="0"/>
              <a:t>2021/7/21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340171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750607A-B029-4361-9C8A-05802D05CCB0}" type="datetimeFigureOut">
              <a:rPr kumimoji="1" lang="ja-JP" altLang="en-US" smtClean="0"/>
              <a:t>2021/7/21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102590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0607A-B029-4361-9C8A-05802D05CCB0}" type="datetimeFigureOut">
              <a:rPr kumimoji="1" lang="ja-JP" altLang="en-US" smtClean="0"/>
              <a:t>2021/7/21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305995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750607A-B029-4361-9C8A-05802D05CCB0}" type="datetimeFigureOut">
              <a:rPr kumimoji="1" lang="ja-JP" altLang="en-US" smtClean="0"/>
              <a:t>2021/7/21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176762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750607A-B029-4361-9C8A-05802D05CCB0}" type="datetimeFigureOut">
              <a:rPr kumimoji="1" lang="ja-JP" altLang="en-US" smtClean="0"/>
              <a:t>2021/7/21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200842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750607A-B029-4361-9C8A-05802D05CCB0}" type="datetimeFigureOut">
              <a:rPr kumimoji="1" lang="ja-JP" altLang="en-US" smtClean="0"/>
              <a:t>2021/7/21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58532DE-7084-4B5B-B95D-81AB75B73B99}" type="slidenum">
              <a:rPr kumimoji="1" lang="ja-JP" altLang="en-US" smtClean="0"/>
              <a:t>‹#›</a:t>
            </a:fld>
            <a:endParaRPr kumimoji="1" lang="ja-JP" altLang="en-US"/>
          </a:p>
        </p:txBody>
      </p:sp>
    </p:spTree>
    <p:extLst>
      <p:ext uri="{BB962C8B-B14F-4D97-AF65-F5344CB8AC3E}">
        <p14:creationId xmlns:p14="http://schemas.microsoft.com/office/powerpoint/2010/main" val="1991857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3014292279"/>
              </p:ext>
            </p:extLst>
          </p:nvPr>
        </p:nvGraphicFramePr>
        <p:xfrm>
          <a:off x="49322" y="1464071"/>
          <a:ext cx="6707529" cy="8266669"/>
        </p:xfrm>
        <a:graphic>
          <a:graphicData uri="http://schemas.openxmlformats.org/drawingml/2006/table">
            <a:tbl>
              <a:tblPr firstRow="1" bandRow="1">
                <a:tableStyleId>{5C22544A-7EE6-4342-B048-85BDC9FD1C3A}</a:tableStyleId>
              </a:tblPr>
              <a:tblGrid>
                <a:gridCol w="6707529">
                  <a:extLst>
                    <a:ext uri="{9D8B030D-6E8A-4147-A177-3AD203B41FA5}">
                      <a16:colId xmlns:a16="http://schemas.microsoft.com/office/drawing/2014/main" val="3523883068"/>
                    </a:ext>
                  </a:extLst>
                </a:gridCol>
              </a:tblGrid>
              <a:tr h="3626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１　交付申請書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44698600"/>
                  </a:ext>
                </a:extLst>
              </a:tr>
              <a:tr h="1765196">
                <a:tc>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9167124"/>
                  </a:ext>
                </a:extLst>
              </a:tr>
              <a:tr h="3626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２　売上の状況について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19627811"/>
                  </a:ext>
                </a:extLst>
              </a:tr>
              <a:tr h="1607227">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218415"/>
                  </a:ext>
                </a:extLst>
              </a:tr>
              <a:tr h="3626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３　協力金の振込先通帳の写し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44705223"/>
                  </a:ext>
                </a:extLst>
              </a:tr>
              <a:tr h="14417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800" b="1" dirty="0" smtClean="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2110831"/>
                  </a:ext>
                </a:extLst>
              </a:tr>
              <a:tr h="4240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４　営業許可証の写し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94169482"/>
                  </a:ext>
                </a:extLst>
              </a:tr>
              <a:tr h="1931193">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3772475"/>
                  </a:ext>
                </a:extLst>
              </a:tr>
            </a:tbl>
          </a:graphicData>
        </a:graphic>
      </p:graphicFrame>
      <p:sp>
        <p:nvSpPr>
          <p:cNvPr id="3" name="正方形/長方形 2"/>
          <p:cNvSpPr/>
          <p:nvPr/>
        </p:nvSpPr>
        <p:spPr>
          <a:xfrm>
            <a:off x="172862" y="1857205"/>
            <a:ext cx="4561039" cy="646331"/>
          </a:xfrm>
          <a:prstGeom prst="rect">
            <a:avLst/>
          </a:prstGeom>
        </p:spPr>
        <p:txBody>
          <a:bodyPr wrap="square">
            <a:spAutoFit/>
          </a:bodyPr>
          <a:lstStyle/>
          <a:p>
            <a:r>
              <a:rPr kumimoji="1" lang="ja-JP" altLang="en-US" dirty="0" smtClean="0">
                <a:latin typeface="ＭＳ ゴシック" panose="020B0609070205080204" pitchFamily="49" charset="-128"/>
                <a:ea typeface="ＭＳ ゴシック" panose="020B0609070205080204" pitchFamily="49" charset="-128"/>
              </a:rPr>
              <a:t>福島県新型</a:t>
            </a:r>
            <a:r>
              <a:rPr kumimoji="1" lang="ja-JP" altLang="en-US" dirty="0">
                <a:latin typeface="ＭＳ ゴシック" panose="020B0609070205080204" pitchFamily="49" charset="-128"/>
                <a:ea typeface="ＭＳ ゴシック" panose="020B0609070205080204" pitchFamily="49" charset="-128"/>
              </a:rPr>
              <a:t>コロナウイルス</a:t>
            </a:r>
            <a:r>
              <a:rPr kumimoji="1" lang="ja-JP" altLang="en-US" dirty="0" smtClean="0">
                <a:latin typeface="ＭＳ ゴシック" panose="020B0609070205080204" pitchFamily="49" charset="-128"/>
                <a:ea typeface="ＭＳ ゴシック" panose="020B0609070205080204" pitchFamily="49" charset="-128"/>
              </a:rPr>
              <a:t>感染症</a:t>
            </a:r>
            <a:r>
              <a:rPr kumimoji="1" lang="ja-JP" altLang="en-US" dirty="0">
                <a:latin typeface="ＭＳ ゴシック" panose="020B0609070205080204" pitchFamily="49" charset="-128"/>
                <a:ea typeface="ＭＳ ゴシック" panose="020B0609070205080204" pitchFamily="49" charset="-128"/>
              </a:rPr>
              <a:t>拡大</a:t>
            </a:r>
            <a:r>
              <a:rPr kumimoji="1" lang="ja-JP" altLang="en-US" dirty="0" smtClean="0">
                <a:latin typeface="ＭＳ ゴシック" panose="020B0609070205080204" pitchFamily="49" charset="-128"/>
                <a:ea typeface="ＭＳ ゴシック" panose="020B0609070205080204" pitchFamily="49" charset="-128"/>
              </a:rPr>
              <a:t>防止</a:t>
            </a:r>
            <a:r>
              <a:rPr kumimoji="1" lang="ja-JP" altLang="en-US" dirty="0">
                <a:latin typeface="ＭＳ ゴシック" panose="020B0609070205080204" pitchFamily="49" charset="-128"/>
                <a:ea typeface="ＭＳ ゴシック" panose="020B0609070205080204" pitchFamily="49" charset="-128"/>
              </a:rPr>
              <a:t>協力</a:t>
            </a:r>
            <a:r>
              <a:rPr kumimoji="1" lang="ja-JP" altLang="en-US" dirty="0" smtClean="0">
                <a:latin typeface="ＭＳ ゴシック" panose="020B0609070205080204" pitchFamily="49" charset="-128"/>
                <a:ea typeface="ＭＳ ゴシック" panose="020B0609070205080204" pitchFamily="49" charset="-128"/>
              </a:rPr>
              <a:t>金（南相馬</a:t>
            </a:r>
            <a:r>
              <a:rPr kumimoji="1" lang="ja-JP" altLang="en-US" dirty="0">
                <a:latin typeface="ＭＳ ゴシック" panose="020B0609070205080204" pitchFamily="49" charset="-128"/>
                <a:ea typeface="ＭＳ ゴシック" panose="020B0609070205080204" pitchFamily="49" charset="-128"/>
              </a:rPr>
              <a:t>市</a:t>
            </a:r>
            <a:r>
              <a:rPr kumimoji="1" lang="ja-JP" altLang="en-US" dirty="0" smtClean="0">
                <a:latin typeface="ＭＳ ゴシック" panose="020B0609070205080204" pitchFamily="49" charset="-128"/>
                <a:ea typeface="ＭＳ ゴシック" panose="020B0609070205080204" pitchFamily="49" charset="-128"/>
              </a:rPr>
              <a:t>時短協力金）申請書</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439937" y="5991245"/>
            <a:ext cx="3611442" cy="830997"/>
          </a:xfrm>
          <a:prstGeom prst="rect">
            <a:avLst/>
          </a:prstGeom>
        </p:spPr>
        <p:txBody>
          <a:bodyPr wrap="square">
            <a:spAutoFit/>
          </a:bodyPr>
          <a:lstStyle/>
          <a:p>
            <a:r>
              <a:rPr lang="ja-JP" altLang="en-US" sz="1600" dirty="0" smtClean="0">
                <a:latin typeface="ＭＳ ゴシック" panose="020B0609070205080204" pitchFamily="49" charset="-128"/>
                <a:ea typeface="ＭＳ ゴシック" panose="020B0609070205080204" pitchFamily="49" charset="-128"/>
              </a:rPr>
              <a:t>口座名</a:t>
            </a:r>
            <a:r>
              <a:rPr lang="ja-JP" altLang="en-US" sz="1600" dirty="0">
                <a:latin typeface="ＭＳ ゴシック" panose="020B0609070205080204" pitchFamily="49" charset="-128"/>
                <a:ea typeface="ＭＳ ゴシック" panose="020B0609070205080204" pitchFamily="49" charset="-128"/>
              </a:rPr>
              <a:t>義人、金融機関名、金融機関の支店名、預金の種類及び口座番号が分かる資料（通帳の写し等</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84220" y="2488125"/>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184220" y="6782288"/>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400572" y="8077972"/>
            <a:ext cx="3873704" cy="338554"/>
          </a:xfrm>
          <a:prstGeom prst="rect">
            <a:avLst/>
          </a:prstGeom>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食品衛生法に</a:t>
            </a:r>
            <a:r>
              <a:rPr lang="ja-JP" altLang="en-US" sz="1600" dirty="0" smtClean="0">
                <a:latin typeface="ＭＳ ゴシック" panose="020B0609070205080204" pitchFamily="49" charset="-128"/>
                <a:ea typeface="ＭＳ ゴシック" panose="020B0609070205080204" pitchFamily="49" charset="-128"/>
              </a:rPr>
              <a:t>基づく飲食店</a:t>
            </a:r>
            <a:r>
              <a:rPr lang="ja-JP" altLang="en-US" sz="1600" dirty="0">
                <a:latin typeface="ＭＳ ゴシック" panose="020B0609070205080204" pitchFamily="49" charset="-128"/>
                <a:ea typeface="ＭＳ ゴシック" panose="020B0609070205080204" pitchFamily="49" charset="-128"/>
              </a:rPr>
              <a:t>の営業許可証</a:t>
            </a:r>
          </a:p>
        </p:txBody>
      </p:sp>
      <p:sp>
        <p:nvSpPr>
          <p:cNvPr id="23" name="テキスト ボックス 22"/>
          <p:cNvSpPr txBox="1"/>
          <p:nvPr/>
        </p:nvSpPr>
        <p:spPr>
          <a:xfrm>
            <a:off x="178753" y="5982125"/>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1816387" y="865969"/>
            <a:ext cx="6380839" cy="307777"/>
          </a:xfrm>
          <a:prstGeom prst="rect">
            <a:avLst/>
          </a:prstGeom>
          <a:noFill/>
        </p:spPr>
        <p:txBody>
          <a:bodyPr wrap="square" rtlCol="0">
            <a:spAutoFit/>
          </a:bodyPr>
          <a:lstStyle/>
          <a:p>
            <a:pPr algn="ctr"/>
            <a:r>
              <a:rPr kumimoji="1" lang="ja-JP" altLang="en-US" sz="1400" b="1" dirty="0" smtClean="0">
                <a:latin typeface="ＭＳ ゴシック" panose="020B0609070205080204" pitchFamily="49" charset="-128"/>
                <a:ea typeface="ＭＳ ゴシック" panose="020B0609070205080204" pitchFamily="49" charset="-128"/>
              </a:rPr>
              <a:t>（</a:t>
            </a:r>
            <a:r>
              <a:rPr kumimoji="1" lang="ja-JP" altLang="en-US" sz="1400" b="1" u="sng" dirty="0" smtClean="0">
                <a:latin typeface="ＭＳ ゴシック" panose="020B0609070205080204" pitchFamily="49" charset="-128"/>
                <a:ea typeface="ＭＳ ゴシック" panose="020B0609070205080204" pitchFamily="49" charset="-128"/>
              </a:rPr>
              <a:t>①②の両方を提出する必要</a:t>
            </a:r>
            <a:r>
              <a:rPr kumimoji="1" lang="ja-JP" altLang="en-US" sz="1400" b="1" dirty="0" smtClean="0">
                <a:latin typeface="ＭＳ ゴシック" panose="020B0609070205080204" pitchFamily="49" charset="-128"/>
                <a:ea typeface="ＭＳ ゴシック" panose="020B0609070205080204" pitchFamily="49" charset="-128"/>
              </a:rPr>
              <a:t>があります。）</a:t>
            </a:r>
            <a:endParaRPr kumimoji="1" lang="en-US" altLang="ja-JP" sz="1400" b="1" dirty="0" smtClean="0">
              <a:latin typeface="ＭＳ ゴシック" panose="020B0609070205080204" pitchFamily="49" charset="-128"/>
              <a:ea typeface="ＭＳ ゴシック" panose="020B0609070205080204" pitchFamily="49" charset="-128"/>
            </a:endParaRPr>
          </a:p>
        </p:txBody>
      </p:sp>
      <p:sp>
        <p:nvSpPr>
          <p:cNvPr id="30" name="テキスト ボックス 29"/>
          <p:cNvSpPr txBox="1"/>
          <p:nvPr/>
        </p:nvSpPr>
        <p:spPr>
          <a:xfrm>
            <a:off x="438992" y="35389"/>
            <a:ext cx="5815936" cy="707886"/>
          </a:xfrm>
          <a:prstGeom prst="rect">
            <a:avLst/>
          </a:prstGeom>
          <a:noFill/>
        </p:spPr>
        <p:txBody>
          <a:bodyPr wrap="square" rtlCol="0">
            <a:spAutoFit/>
          </a:bodyPr>
          <a:lstStyle/>
          <a:p>
            <a:r>
              <a:rPr kumimoji="1" lang="ja-JP" altLang="en-US" sz="2000" b="1" dirty="0" smtClean="0">
                <a:latin typeface="ＭＳ ゴシック" panose="020B0609070205080204" pitchFamily="49" charset="-128"/>
                <a:ea typeface="ＭＳ ゴシック" panose="020B0609070205080204" pitchFamily="49" charset="-128"/>
              </a:rPr>
              <a:t>福島県新型コロナウイルス感染症拡大防止協力金（南相馬</a:t>
            </a:r>
            <a:r>
              <a:rPr kumimoji="1" lang="ja-JP" altLang="en-US" sz="2000" b="1" dirty="0">
                <a:latin typeface="ＭＳ ゴシック" panose="020B0609070205080204" pitchFamily="49" charset="-128"/>
                <a:ea typeface="ＭＳ ゴシック" panose="020B0609070205080204" pitchFamily="49" charset="-128"/>
              </a:rPr>
              <a:t>市</a:t>
            </a:r>
            <a:r>
              <a:rPr kumimoji="1" lang="ja-JP" altLang="en-US" sz="2000" b="1" dirty="0" smtClean="0">
                <a:latin typeface="ＭＳ ゴシック" panose="020B0609070205080204" pitchFamily="49" charset="-128"/>
                <a:ea typeface="ＭＳ ゴシック" panose="020B0609070205080204" pitchFamily="49" charset="-128"/>
              </a:rPr>
              <a:t>時短協力金）申請に必要な書類一覧</a:t>
            </a:r>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31" name="正方形/長方形 30"/>
          <p:cNvSpPr/>
          <p:nvPr/>
        </p:nvSpPr>
        <p:spPr>
          <a:xfrm>
            <a:off x="438992" y="6762235"/>
            <a:ext cx="3611442" cy="584775"/>
          </a:xfrm>
          <a:prstGeom prst="rect">
            <a:avLst/>
          </a:prstGeom>
        </p:spPr>
        <p:txBody>
          <a:bodyPr wrap="square">
            <a:spAutoFit/>
          </a:bodyPr>
          <a:lstStyle/>
          <a:p>
            <a:r>
              <a:rPr lang="ja-JP" altLang="en-US" sz="1600" dirty="0" smtClean="0">
                <a:latin typeface="ＭＳ ゴシック" panose="020B0609070205080204" pitchFamily="49" charset="-128"/>
                <a:ea typeface="ＭＳ ゴシック" panose="020B0609070205080204" pitchFamily="49" charset="-128"/>
              </a:rPr>
              <a:t>インターネットバンキングの場合、</a:t>
            </a:r>
            <a:r>
              <a:rPr lang="ja-JP" altLang="en-US" sz="1600" dirty="0">
                <a:latin typeface="ＭＳ ゴシック" panose="020B0609070205080204" pitchFamily="49" charset="-128"/>
                <a:ea typeface="ＭＳ ゴシック" panose="020B0609070205080204" pitchFamily="49" charset="-128"/>
              </a:rPr>
              <a:t>上記事項が確認できる資料</a:t>
            </a: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8089" y="6003286"/>
            <a:ext cx="2475341" cy="1249754"/>
          </a:xfrm>
          <a:prstGeom prst="rect">
            <a:avLst/>
          </a:prstGeom>
        </p:spPr>
      </p:pic>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1376" y="7898758"/>
            <a:ext cx="1503033" cy="1776174"/>
          </a:xfrm>
          <a:prstGeom prst="rect">
            <a:avLst/>
          </a:prstGeom>
          <a:ln>
            <a:solidFill>
              <a:schemeClr val="tx1">
                <a:lumMod val="65000"/>
                <a:lumOff val="35000"/>
              </a:schemeClr>
            </a:solidFill>
          </a:ln>
        </p:spPr>
      </p:pic>
      <p:sp>
        <p:nvSpPr>
          <p:cNvPr id="33" name="正方形/長方形 32"/>
          <p:cNvSpPr/>
          <p:nvPr/>
        </p:nvSpPr>
        <p:spPr>
          <a:xfrm>
            <a:off x="438992" y="2499442"/>
            <a:ext cx="4182999" cy="584775"/>
          </a:xfrm>
          <a:prstGeom prst="rect">
            <a:avLst/>
          </a:prstGeom>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詳しくは「記入例」をご覧ください。</a:t>
            </a:r>
          </a:p>
          <a:p>
            <a:r>
              <a:rPr lang="ja-JP" altLang="en-US" sz="1600" dirty="0">
                <a:latin typeface="ＭＳ ゴシック" panose="020B0609070205080204" pitchFamily="49" charset="-128"/>
                <a:ea typeface="ＭＳ ゴシック" panose="020B0609070205080204" pitchFamily="49" charset="-128"/>
              </a:rPr>
              <a:t>※消えるボールペン使用</a:t>
            </a:r>
            <a:r>
              <a:rPr lang="ja-JP" altLang="en-US" sz="1600" dirty="0" smtClean="0">
                <a:latin typeface="ＭＳ ゴシック" panose="020B0609070205080204" pitchFamily="49" charset="-128"/>
                <a:ea typeface="ＭＳ ゴシック" panose="020B0609070205080204" pitchFamily="49" charset="-128"/>
              </a:rPr>
              <a:t>不可</a:t>
            </a:r>
            <a:endParaRPr lang="ja-JP" altLang="en-US" sz="1600" dirty="0">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a:xfrm>
            <a:off x="173429" y="4095937"/>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9" name="正方形/長方形 28"/>
          <p:cNvSpPr/>
          <p:nvPr/>
        </p:nvSpPr>
        <p:spPr>
          <a:xfrm>
            <a:off x="318703" y="4114269"/>
            <a:ext cx="3791017" cy="830997"/>
          </a:xfrm>
          <a:prstGeom prst="rect">
            <a:avLst/>
          </a:prstGeom>
        </p:spPr>
        <p:txBody>
          <a:bodyPr wrap="square">
            <a:spAutoFit/>
          </a:bodyPr>
          <a:lstStyle/>
          <a:p>
            <a:r>
              <a:rPr lang="ja-JP" altLang="en-US" sz="1600" dirty="0" smtClean="0">
                <a:latin typeface="ＭＳ ゴシック" panose="020B0609070205080204" pitchFamily="49" charset="-128"/>
                <a:ea typeface="ＭＳ ゴシック" panose="020B0609070205080204" pitchFamily="49" charset="-128"/>
              </a:rPr>
              <a:t>「協力金申請に係るフローチャート」で該当した項目について、売上金額（税抜）等を記入してください。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36" name="テキスト ボックス 35"/>
          <p:cNvSpPr txBox="1"/>
          <p:nvPr/>
        </p:nvSpPr>
        <p:spPr>
          <a:xfrm>
            <a:off x="178753" y="8069747"/>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7" name="テキスト ボックス 36"/>
          <p:cNvSpPr txBox="1"/>
          <p:nvPr/>
        </p:nvSpPr>
        <p:spPr>
          <a:xfrm>
            <a:off x="0" y="1063961"/>
            <a:ext cx="5587689" cy="400110"/>
          </a:xfrm>
          <a:prstGeom prst="rect">
            <a:avLst/>
          </a:prstGeom>
          <a:noFill/>
        </p:spPr>
        <p:txBody>
          <a:bodyPr wrap="square" rtlCol="0">
            <a:spAutoFit/>
          </a:bodyPr>
          <a:lstStyle/>
          <a:p>
            <a:r>
              <a:rPr kumimoji="1" lang="ja-JP" altLang="en-US" sz="2000" b="1" u="sng" dirty="0" smtClean="0">
                <a:latin typeface="ＭＳ ゴシック" panose="020B0609070205080204" pitchFamily="49" charset="-128"/>
                <a:ea typeface="ＭＳ ゴシック" panose="020B0609070205080204" pitchFamily="49" charset="-128"/>
              </a:rPr>
              <a:t>①すべての事業者が提出するもの</a:t>
            </a:r>
            <a:endParaRPr kumimoji="1" lang="ja-JP" altLang="en-US" sz="1400" b="1" u="sng" dirty="0">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5669485" y="688998"/>
            <a:ext cx="1574052" cy="261610"/>
          </a:xfrm>
          <a:prstGeom prst="rect">
            <a:avLst/>
          </a:prstGeom>
          <a:noFill/>
        </p:spPr>
        <p:txBody>
          <a:bodyPr wrap="square" rtlCol="0">
            <a:spAutoFit/>
          </a:bodyPr>
          <a:lstStyle/>
          <a:p>
            <a:r>
              <a:rPr kumimoji="1" lang="ja-JP" altLang="en-US" sz="1100" dirty="0" smtClean="0"/>
              <a:t>（全８ページ）</a:t>
            </a:r>
            <a:endParaRPr kumimoji="1" lang="ja-JP" altLang="en-US" sz="1100" dirty="0"/>
          </a:p>
        </p:txBody>
      </p:sp>
      <p:sp>
        <p:nvSpPr>
          <p:cNvPr id="39" name="テキスト ボックス 38"/>
          <p:cNvSpPr txBox="1"/>
          <p:nvPr/>
        </p:nvSpPr>
        <p:spPr>
          <a:xfrm>
            <a:off x="6509840" y="9692748"/>
            <a:ext cx="352623" cy="261610"/>
          </a:xfrm>
          <a:prstGeom prst="rect">
            <a:avLst/>
          </a:prstGeom>
          <a:noFill/>
        </p:spPr>
        <p:txBody>
          <a:bodyPr wrap="square" rtlCol="0">
            <a:spAutoFit/>
          </a:bodyPr>
          <a:lstStyle/>
          <a:p>
            <a:r>
              <a:rPr kumimoji="1" lang="ja-JP" altLang="en-US" sz="1100" dirty="0"/>
              <a:t>１</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621" y="1877143"/>
            <a:ext cx="1121809" cy="1650354"/>
          </a:xfrm>
          <a:prstGeom prst="rect">
            <a:avLst/>
          </a:prstGeom>
          <a:ln>
            <a:solidFill>
              <a:schemeClr val="tx1"/>
            </a:solidFill>
          </a:ln>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3901" y="4032110"/>
            <a:ext cx="1872683" cy="1457714"/>
          </a:xfrm>
          <a:prstGeom prst="rect">
            <a:avLst/>
          </a:prstGeom>
          <a:ln>
            <a:solidFill>
              <a:schemeClr val="tx1"/>
            </a:solidFill>
          </a:ln>
        </p:spPr>
      </p:pic>
    </p:spTree>
    <p:extLst>
      <p:ext uri="{BB962C8B-B14F-4D97-AF65-F5344CB8AC3E}">
        <p14:creationId xmlns:p14="http://schemas.microsoft.com/office/powerpoint/2010/main" val="2140138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511535271"/>
              </p:ext>
            </p:extLst>
          </p:nvPr>
        </p:nvGraphicFramePr>
        <p:xfrm>
          <a:off x="68580" y="86908"/>
          <a:ext cx="6617571" cy="9605840"/>
        </p:xfrm>
        <a:graphic>
          <a:graphicData uri="http://schemas.openxmlformats.org/drawingml/2006/table">
            <a:tbl>
              <a:tblPr firstRow="1" bandRow="1">
                <a:tableStyleId>{5C22544A-7EE6-4342-B048-85BDC9FD1C3A}</a:tableStyleId>
              </a:tblPr>
              <a:tblGrid>
                <a:gridCol w="6617571">
                  <a:extLst>
                    <a:ext uri="{9D8B030D-6E8A-4147-A177-3AD203B41FA5}">
                      <a16:colId xmlns:a16="http://schemas.microsoft.com/office/drawing/2014/main" val="3523883068"/>
                    </a:ext>
                  </a:extLst>
                </a:gridCol>
              </a:tblGrid>
              <a:tr h="4767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５　酒類を提供していることがわかる書面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44698600"/>
                  </a:ext>
                </a:extLst>
              </a:tr>
              <a:tr h="2470912">
                <a:tc>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9167124"/>
                  </a:ext>
                </a:extLst>
              </a:tr>
              <a:tr h="3566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６　店舗内観・外観写真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19627811"/>
                  </a:ext>
                </a:extLst>
              </a:tr>
              <a:tr h="1493520">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218415"/>
                  </a:ext>
                </a:extLst>
              </a:tr>
              <a:tr h="3566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７　時短営業の案内を掲示したことがわかるもの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44705223"/>
                  </a:ext>
                </a:extLst>
              </a:tr>
              <a:tr h="18237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800" b="1" dirty="0" smtClean="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2110831"/>
                  </a:ext>
                </a:extLst>
              </a:tr>
              <a:tr h="50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８　感染症対策の取組内容が分かる写真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94169482"/>
                  </a:ext>
                </a:extLst>
              </a:tr>
              <a:tr h="2101412">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3772475"/>
                  </a:ext>
                </a:extLst>
              </a:tr>
            </a:tbl>
          </a:graphicData>
        </a:graphic>
      </p:graphicFrame>
      <p:sp>
        <p:nvSpPr>
          <p:cNvPr id="23" name="テキスト ボックス 22"/>
          <p:cNvSpPr txBox="1"/>
          <p:nvPr/>
        </p:nvSpPr>
        <p:spPr>
          <a:xfrm>
            <a:off x="191681" y="5332938"/>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6" name="正方形/長方形 25"/>
          <p:cNvSpPr/>
          <p:nvPr/>
        </p:nvSpPr>
        <p:spPr>
          <a:xfrm>
            <a:off x="554126" y="1686958"/>
            <a:ext cx="3429000" cy="338554"/>
          </a:xfrm>
          <a:prstGeom prst="rect">
            <a:avLst/>
          </a:prstGeom>
        </p:spPr>
        <p:txBody>
          <a:bodyPr>
            <a:spAutoFit/>
          </a:bodyPr>
          <a:lstStyle/>
          <a:p>
            <a:r>
              <a:rPr kumimoji="1" lang="ja-JP" altLang="en-US" sz="1600" dirty="0" smtClean="0">
                <a:latin typeface="ＭＳ ゴシック" panose="020B0609070205080204" pitchFamily="49" charset="-128"/>
                <a:ea typeface="ＭＳ ゴシック" panose="020B0609070205080204" pitchFamily="49" charset="-128"/>
              </a:rPr>
              <a:t>・酒類</a:t>
            </a:r>
            <a:r>
              <a:rPr kumimoji="1" lang="ja-JP" altLang="en-US" sz="1600" dirty="0">
                <a:latin typeface="ＭＳ ゴシック" panose="020B0609070205080204" pitchFamily="49" charset="-128"/>
                <a:ea typeface="ＭＳ ゴシック" panose="020B0609070205080204" pitchFamily="49" charset="-128"/>
              </a:rPr>
              <a:t>の</a:t>
            </a:r>
            <a:r>
              <a:rPr kumimoji="1" lang="ja-JP" altLang="en-US" sz="1600" dirty="0" smtClean="0">
                <a:latin typeface="ＭＳ ゴシック" panose="020B0609070205080204" pitchFamily="49" charset="-128"/>
                <a:ea typeface="ＭＳ ゴシック" panose="020B0609070205080204" pitchFamily="49" charset="-128"/>
              </a:rPr>
              <a:t>納品書の写し</a:t>
            </a:r>
            <a:r>
              <a:rPr kumimoji="1" lang="en-US" altLang="ja-JP" sz="1600" dirty="0" smtClean="0">
                <a:latin typeface="ＭＳ ゴシック" panose="020B0609070205080204" pitchFamily="49" charset="-128"/>
                <a:ea typeface="ＭＳ ゴシック" panose="020B0609070205080204" pitchFamily="49" charset="-128"/>
              </a:rPr>
              <a:t>※</a:t>
            </a:r>
          </a:p>
        </p:txBody>
      </p:sp>
      <p:sp>
        <p:nvSpPr>
          <p:cNvPr id="8" name="左中かっこ 7"/>
          <p:cNvSpPr/>
          <p:nvPr/>
        </p:nvSpPr>
        <p:spPr>
          <a:xfrm>
            <a:off x="510745" y="1452513"/>
            <a:ext cx="131123" cy="832286"/>
          </a:xfrm>
          <a:prstGeom prst="leftBrace">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186457" y="3531365"/>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6" name="テキスト ボックス 35"/>
          <p:cNvSpPr txBox="1"/>
          <p:nvPr/>
        </p:nvSpPr>
        <p:spPr>
          <a:xfrm>
            <a:off x="191681" y="7781339"/>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480" y="622181"/>
            <a:ext cx="1260155" cy="1668042"/>
          </a:xfrm>
          <a:prstGeom prst="rect">
            <a:avLst/>
          </a:prstGeom>
          <a:ln>
            <a:solidFill>
              <a:schemeClr val="tx1">
                <a:lumMod val="65000"/>
                <a:lumOff val="35000"/>
              </a:schemeClr>
            </a:solidFill>
          </a:ln>
        </p:spPr>
      </p:pic>
      <p:sp>
        <p:nvSpPr>
          <p:cNvPr id="37" name="正方形/長方形 36"/>
          <p:cNvSpPr/>
          <p:nvPr/>
        </p:nvSpPr>
        <p:spPr>
          <a:xfrm>
            <a:off x="554126" y="1412247"/>
            <a:ext cx="3429000" cy="338554"/>
          </a:xfrm>
          <a:prstGeom prst="rect">
            <a:avLst/>
          </a:prstGeom>
        </p:spPr>
        <p:txBody>
          <a:bodyPr>
            <a:spAutoFit/>
          </a:bodyPr>
          <a:lstStyle/>
          <a:p>
            <a:r>
              <a:rPr kumimoji="1" lang="ja-JP" altLang="en-US" sz="1600" dirty="0" smtClean="0">
                <a:latin typeface="ＭＳ ゴシック" panose="020B0609070205080204" pitchFamily="49" charset="-128"/>
                <a:ea typeface="ＭＳ ゴシック" panose="020B0609070205080204" pitchFamily="49" charset="-128"/>
              </a:rPr>
              <a:t>・メニュー</a:t>
            </a:r>
            <a:r>
              <a:rPr kumimoji="1" lang="ja-JP" altLang="en-US" sz="1600" dirty="0">
                <a:latin typeface="ＭＳ ゴシック" panose="020B0609070205080204" pitchFamily="49" charset="-128"/>
                <a:ea typeface="ＭＳ ゴシック" panose="020B0609070205080204" pitchFamily="49" charset="-128"/>
              </a:rPr>
              <a:t>の</a:t>
            </a:r>
            <a:r>
              <a:rPr kumimoji="1" lang="ja-JP" altLang="en-US" sz="1600" dirty="0" smtClean="0">
                <a:latin typeface="ＭＳ ゴシック" panose="020B0609070205080204" pitchFamily="49" charset="-128"/>
                <a:ea typeface="ＭＳ ゴシック" panose="020B0609070205080204" pitchFamily="49" charset="-128"/>
              </a:rPr>
              <a:t>写真</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38" name="正方形/長方形 37"/>
          <p:cNvSpPr/>
          <p:nvPr/>
        </p:nvSpPr>
        <p:spPr>
          <a:xfrm>
            <a:off x="419328" y="620324"/>
            <a:ext cx="3184932" cy="830997"/>
          </a:xfrm>
          <a:prstGeom prst="rect">
            <a:avLst/>
          </a:prstGeom>
        </p:spPr>
        <p:txBody>
          <a:bodyPr wrap="square">
            <a:spAutoFit/>
          </a:bodyPr>
          <a:lstStyle/>
          <a:p>
            <a:r>
              <a:rPr kumimoji="1" lang="ja-JP" altLang="en-US" sz="1600" dirty="0">
                <a:latin typeface="ＭＳ ゴシック" panose="020B0609070205080204" pitchFamily="49" charset="-128"/>
                <a:ea typeface="ＭＳ ゴシック" panose="020B0609070205080204" pitchFamily="49" charset="-128"/>
              </a:rPr>
              <a:t>以下</a:t>
            </a:r>
            <a:r>
              <a:rPr kumimoji="1" lang="ja-JP" altLang="en-US" sz="1600" dirty="0" smtClean="0">
                <a:latin typeface="ＭＳ ゴシック" panose="020B0609070205080204" pitchFamily="49" charset="-128"/>
                <a:ea typeface="ＭＳ ゴシック" panose="020B0609070205080204" pitchFamily="49" charset="-128"/>
              </a:rPr>
              <a:t>の書類から</a:t>
            </a:r>
            <a:r>
              <a:rPr kumimoji="1" lang="ja-JP" altLang="en-US" sz="1600" dirty="0" smtClean="0">
                <a:solidFill>
                  <a:srgbClr val="FF0000"/>
                </a:solidFill>
                <a:latin typeface="ＭＳ ゴシック" panose="020B0609070205080204" pitchFamily="49" charset="-128"/>
                <a:ea typeface="ＭＳ ゴシック" panose="020B0609070205080204" pitchFamily="49" charset="-128"/>
              </a:rPr>
              <a:t>２つ選択して</a:t>
            </a:r>
            <a:r>
              <a:rPr kumimoji="1" lang="ja-JP" altLang="en-US" sz="1600" dirty="0" smtClean="0">
                <a:latin typeface="ＭＳ ゴシック" panose="020B0609070205080204" pitchFamily="49" charset="-128"/>
                <a:ea typeface="ＭＳ ゴシック" panose="020B0609070205080204" pitchFamily="49" charset="-128"/>
              </a:rPr>
              <a:t>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（同じ書類２点は無効です）</a:t>
            </a:r>
            <a:endParaRPr kumimoji="1" lang="en-US" altLang="ja-JP" sz="1400" dirty="0" smtClean="0">
              <a:latin typeface="ＭＳ ゴシック" panose="020B0609070205080204" pitchFamily="49" charset="-128"/>
              <a:ea typeface="ＭＳ ゴシック" panose="020B0609070205080204" pitchFamily="49" charset="-128"/>
            </a:endParaRPr>
          </a:p>
        </p:txBody>
      </p:sp>
      <p:sp>
        <p:nvSpPr>
          <p:cNvPr id="39" name="正方形/長方形 38"/>
          <p:cNvSpPr/>
          <p:nvPr/>
        </p:nvSpPr>
        <p:spPr>
          <a:xfrm>
            <a:off x="510746" y="1967353"/>
            <a:ext cx="3429000" cy="338554"/>
          </a:xfrm>
          <a:prstGeom prst="rect">
            <a:avLst/>
          </a:prstGeom>
        </p:spPr>
        <p:txBody>
          <a:bodyPr>
            <a:spAutoFit/>
          </a:bodyPr>
          <a:lstStyle/>
          <a:p>
            <a:r>
              <a:rPr kumimoji="1" lang="ja-JP" altLang="en-US" sz="1600" dirty="0" smtClean="0">
                <a:latin typeface="ＭＳ ゴシック" panose="020B0609070205080204" pitchFamily="49" charset="-128"/>
                <a:ea typeface="ＭＳ ゴシック" panose="020B0609070205080204" pitchFamily="49" charset="-128"/>
              </a:rPr>
              <a:t>・納品された酒類の写真</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41" name="正方形/長方形 40"/>
          <p:cNvSpPr/>
          <p:nvPr/>
        </p:nvSpPr>
        <p:spPr>
          <a:xfrm>
            <a:off x="379145" y="2373209"/>
            <a:ext cx="5200327" cy="523220"/>
          </a:xfrm>
          <a:prstGeom prst="rect">
            <a:avLst/>
          </a:prstGeom>
        </p:spPr>
        <p:txBody>
          <a:bodyPr wrap="square">
            <a:spAutoFit/>
          </a:bodyPr>
          <a:lstStyle/>
          <a:p>
            <a:r>
              <a:rPr kumimoji="1" lang="en-US" altLang="ja-JP" sz="1400" b="1" dirty="0" smtClean="0">
                <a:latin typeface="ＭＳ ゴシック" panose="020B0609070205080204" pitchFamily="49" charset="-128"/>
                <a:ea typeface="ＭＳ ゴシック" panose="020B0609070205080204" pitchFamily="49" charset="-128"/>
              </a:rPr>
              <a:t>※</a:t>
            </a:r>
            <a:r>
              <a:rPr kumimoji="1" lang="ja-JP" altLang="en-US" sz="1400" b="1" dirty="0" smtClean="0">
                <a:latin typeface="ＭＳ ゴシック" panose="020B0609070205080204" pitchFamily="49" charset="-128"/>
                <a:ea typeface="ＭＳ ゴシック" panose="020B0609070205080204" pitchFamily="49" charset="-128"/>
              </a:rPr>
              <a:t>酒類の納品書は、</a:t>
            </a:r>
            <a:r>
              <a:rPr kumimoji="1" lang="ja-JP" altLang="en-US" sz="1400" b="1" u="sng" dirty="0" smtClean="0">
                <a:latin typeface="ＭＳ ゴシック" panose="020B0609070205080204" pitchFamily="49" charset="-128"/>
                <a:ea typeface="ＭＳ ゴシック" panose="020B0609070205080204" pitchFamily="49" charset="-128"/>
              </a:rPr>
              <a:t>令和</a:t>
            </a:r>
            <a:r>
              <a:rPr kumimoji="1" lang="en-US" altLang="ja-JP" sz="1400" b="1" u="sng" dirty="0" smtClean="0">
                <a:latin typeface="ＭＳ ゴシック" panose="020B0609070205080204" pitchFamily="49" charset="-128"/>
                <a:ea typeface="ＭＳ ゴシック" panose="020B0609070205080204" pitchFamily="49" charset="-128"/>
              </a:rPr>
              <a:t>3</a:t>
            </a:r>
            <a:r>
              <a:rPr kumimoji="1" lang="ja-JP" altLang="en-US" sz="1400" b="1" u="sng" dirty="0" smtClean="0">
                <a:latin typeface="ＭＳ ゴシック" panose="020B0609070205080204" pitchFamily="49" charset="-128"/>
                <a:ea typeface="ＭＳ ゴシック" panose="020B0609070205080204" pitchFamily="49" charset="-128"/>
              </a:rPr>
              <a:t>年</a:t>
            </a:r>
            <a:r>
              <a:rPr kumimoji="1" lang="en-US" altLang="ja-JP" sz="1400" b="1" u="sng" dirty="0" smtClean="0">
                <a:latin typeface="ＭＳ ゴシック" panose="020B0609070205080204" pitchFamily="49" charset="-128"/>
                <a:ea typeface="ＭＳ ゴシック" panose="020B0609070205080204" pitchFamily="49" charset="-128"/>
              </a:rPr>
              <a:t>7</a:t>
            </a:r>
            <a:r>
              <a:rPr kumimoji="1" lang="ja-JP" altLang="en-US" sz="1400" b="1" u="sng" dirty="0" smtClean="0">
                <a:latin typeface="ＭＳ ゴシック" panose="020B0609070205080204" pitchFamily="49" charset="-128"/>
                <a:ea typeface="ＭＳ ゴシック" panose="020B0609070205080204" pitchFamily="49" charset="-128"/>
              </a:rPr>
              <a:t>月</a:t>
            </a:r>
            <a:r>
              <a:rPr kumimoji="1" lang="en-US" altLang="ja-JP" sz="1400" b="1" u="sng" dirty="0">
                <a:latin typeface="ＭＳ ゴシック" panose="020B0609070205080204" pitchFamily="49" charset="-128"/>
                <a:ea typeface="ＭＳ ゴシック" panose="020B0609070205080204" pitchFamily="49" charset="-128"/>
              </a:rPr>
              <a:t>7</a:t>
            </a:r>
            <a:r>
              <a:rPr kumimoji="1" lang="ja-JP" altLang="en-US" sz="1400" b="1" u="sng" dirty="0" smtClean="0">
                <a:latin typeface="ＭＳ ゴシック" panose="020B0609070205080204" pitchFamily="49" charset="-128"/>
                <a:ea typeface="ＭＳ ゴシック" panose="020B0609070205080204" pitchFamily="49" charset="-128"/>
              </a:rPr>
              <a:t>日</a:t>
            </a:r>
            <a:r>
              <a:rPr kumimoji="1" lang="en-US" altLang="ja-JP" sz="1400" b="1" u="sng" dirty="0" smtClean="0">
                <a:latin typeface="ＭＳ ゴシック" panose="020B0609070205080204" pitchFamily="49" charset="-128"/>
                <a:ea typeface="ＭＳ ゴシック" panose="020B0609070205080204" pitchFamily="49" charset="-128"/>
              </a:rPr>
              <a:t>(</a:t>
            </a:r>
            <a:r>
              <a:rPr kumimoji="1" lang="ja-JP" altLang="en-US" sz="1400" b="1" u="sng" dirty="0" smtClean="0">
                <a:latin typeface="ＭＳ ゴシック" panose="020B0609070205080204" pitchFamily="49" charset="-128"/>
                <a:ea typeface="ＭＳ ゴシック" panose="020B0609070205080204" pitchFamily="49" charset="-128"/>
              </a:rPr>
              <a:t>時短営業要請日</a:t>
            </a:r>
            <a:r>
              <a:rPr kumimoji="1" lang="en-US" altLang="ja-JP" sz="1400" b="1" u="sng" dirty="0" smtClean="0">
                <a:latin typeface="ＭＳ ゴシック" panose="020B0609070205080204" pitchFamily="49" charset="-128"/>
                <a:ea typeface="ＭＳ ゴシック" panose="020B0609070205080204" pitchFamily="49" charset="-128"/>
              </a:rPr>
              <a:t>)</a:t>
            </a:r>
            <a:r>
              <a:rPr kumimoji="1" lang="ja-JP" altLang="en-US" sz="1400" b="1" u="sng" dirty="0" smtClean="0">
                <a:latin typeface="ＭＳ ゴシック" panose="020B0609070205080204" pitchFamily="49" charset="-128"/>
                <a:ea typeface="ＭＳ ゴシック" panose="020B0609070205080204" pitchFamily="49" charset="-128"/>
              </a:rPr>
              <a:t>から</a:t>
            </a:r>
            <a:endParaRPr kumimoji="1" lang="en-US" altLang="ja-JP" sz="1400" b="1" u="sng" dirty="0" smtClean="0">
              <a:latin typeface="ＭＳ ゴシック" panose="020B0609070205080204" pitchFamily="49" charset="-128"/>
              <a:ea typeface="ＭＳ ゴシック" panose="020B0609070205080204" pitchFamily="49" charset="-128"/>
            </a:endParaRPr>
          </a:p>
          <a:p>
            <a:r>
              <a:rPr kumimoji="1" lang="ja-JP" altLang="en-US" sz="1400" b="1" u="sng" dirty="0" smtClean="0">
                <a:latin typeface="ＭＳ ゴシック" panose="020B0609070205080204" pitchFamily="49" charset="-128"/>
                <a:ea typeface="ＭＳ ゴシック" panose="020B0609070205080204" pitchFamily="49" charset="-128"/>
              </a:rPr>
              <a:t>さかのぼって３か月以内（</a:t>
            </a:r>
            <a:r>
              <a:rPr kumimoji="1" lang="en-US" altLang="ja-JP" sz="1400" b="1" u="sng" dirty="0" smtClean="0">
                <a:latin typeface="ＭＳ ゴシック" panose="020B0609070205080204" pitchFamily="49" charset="-128"/>
                <a:ea typeface="ＭＳ ゴシック" panose="020B0609070205080204" pitchFamily="49" charset="-128"/>
              </a:rPr>
              <a:t>4</a:t>
            </a:r>
            <a:r>
              <a:rPr kumimoji="1" lang="ja-JP" altLang="en-US" sz="1400" b="1" u="sng" dirty="0" smtClean="0">
                <a:latin typeface="ＭＳ ゴシック" panose="020B0609070205080204" pitchFamily="49" charset="-128"/>
                <a:ea typeface="ＭＳ ゴシック" panose="020B0609070205080204" pitchFamily="49" charset="-128"/>
              </a:rPr>
              <a:t>月</a:t>
            </a:r>
            <a:r>
              <a:rPr kumimoji="1" lang="en-US" altLang="ja-JP" sz="1400" b="1" u="sng" dirty="0" smtClean="0">
                <a:latin typeface="ＭＳ ゴシック" panose="020B0609070205080204" pitchFamily="49" charset="-128"/>
                <a:ea typeface="ＭＳ ゴシック" panose="020B0609070205080204" pitchFamily="49" charset="-128"/>
              </a:rPr>
              <a:t>7</a:t>
            </a:r>
            <a:r>
              <a:rPr kumimoji="1" lang="ja-JP" altLang="en-US" sz="1400" b="1" u="sng" dirty="0" smtClean="0">
                <a:latin typeface="ＭＳ ゴシック" panose="020B0609070205080204" pitchFamily="49" charset="-128"/>
                <a:ea typeface="ＭＳ ゴシック" panose="020B0609070205080204" pitchFamily="49" charset="-128"/>
              </a:rPr>
              <a:t>日以降）</a:t>
            </a:r>
            <a:r>
              <a:rPr kumimoji="1" lang="ja-JP" altLang="en-US" sz="1400" b="1" dirty="0" smtClean="0">
                <a:latin typeface="ＭＳ ゴシック" panose="020B0609070205080204" pitchFamily="49" charset="-128"/>
                <a:ea typeface="ＭＳ ゴシック" panose="020B0609070205080204" pitchFamily="49" charset="-128"/>
              </a:rPr>
              <a:t>のもの。</a:t>
            </a:r>
            <a:endParaRPr kumimoji="1" lang="en-US" altLang="ja-JP" sz="1400" b="1" dirty="0" smtClean="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394" y="627482"/>
            <a:ext cx="1623060" cy="879034"/>
          </a:xfrm>
          <a:prstGeom prst="rect">
            <a:avLst/>
          </a:prstGeom>
        </p:spPr>
      </p:pic>
      <p:pic>
        <p:nvPicPr>
          <p:cNvPr id="18" name="図 17"/>
          <p:cNvPicPr>
            <a:picLocks noChangeAspect="1"/>
          </p:cNvPicPr>
          <p:nvPr/>
        </p:nvPicPr>
        <p:blipFill>
          <a:blip r:embed="rId4"/>
          <a:stretch>
            <a:fillRect/>
          </a:stretch>
        </p:blipFill>
        <p:spPr>
          <a:xfrm>
            <a:off x="5257716" y="1548009"/>
            <a:ext cx="1411223" cy="1348420"/>
          </a:xfrm>
          <a:prstGeom prst="rect">
            <a:avLst/>
          </a:prstGeom>
        </p:spPr>
      </p:pic>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9635" y="3469110"/>
            <a:ext cx="1619419" cy="1241956"/>
          </a:xfrm>
          <a:prstGeom prst="rect">
            <a:avLst/>
          </a:prstGeom>
          <a:ln>
            <a:solidFill>
              <a:schemeClr val="tx1">
                <a:lumMod val="65000"/>
                <a:lumOff val="35000"/>
              </a:schemeClr>
            </a:solidFill>
          </a:ln>
        </p:spPr>
      </p:pic>
      <p:sp>
        <p:nvSpPr>
          <p:cNvPr id="44" name="正方形/長方形 43"/>
          <p:cNvSpPr/>
          <p:nvPr/>
        </p:nvSpPr>
        <p:spPr>
          <a:xfrm>
            <a:off x="454888" y="3552946"/>
            <a:ext cx="4005128" cy="830997"/>
          </a:xfrm>
          <a:prstGeom prst="rect">
            <a:avLst/>
          </a:prstGeom>
        </p:spPr>
        <p:txBody>
          <a:bodyPr wrap="square">
            <a:spAutoFit/>
          </a:bodyPr>
          <a:lstStyle/>
          <a:p>
            <a:r>
              <a:rPr kumimoji="1" lang="ja-JP" altLang="en-US" sz="1600" dirty="0">
                <a:latin typeface="ＭＳ ゴシック" panose="020B0609070205080204" pitchFamily="49" charset="-128"/>
                <a:ea typeface="ＭＳ ゴシック" panose="020B0609070205080204" pitchFamily="49" charset="-128"/>
              </a:rPr>
              <a:t>店舗</a:t>
            </a:r>
            <a:r>
              <a:rPr kumimoji="1" lang="ja-JP" altLang="en-US" sz="1600" dirty="0" smtClean="0">
                <a:latin typeface="ＭＳ ゴシック" panose="020B0609070205080204" pitchFamily="49" charset="-128"/>
                <a:ea typeface="ＭＳ ゴシック" panose="020B0609070205080204" pitchFamily="49" charset="-128"/>
              </a:rPr>
              <a:t>の名称が確認できるもの（看板等）を含む</a:t>
            </a:r>
            <a:r>
              <a:rPr kumimoji="1" lang="ja-JP" altLang="en-US" sz="1600" u="sng" dirty="0" smtClean="0">
                <a:latin typeface="ＭＳ ゴシック" panose="020B0609070205080204" pitchFamily="49" charset="-128"/>
                <a:ea typeface="ＭＳ ゴシック" panose="020B0609070205080204" pitchFamily="49" charset="-128"/>
              </a:rPr>
              <a:t>外観写真</a:t>
            </a:r>
            <a:r>
              <a:rPr kumimoji="1" lang="ja-JP" altLang="en-US" sz="1600" dirty="0" smtClean="0">
                <a:latin typeface="ＭＳ ゴシック" panose="020B0609070205080204" pitchFamily="49" charset="-128"/>
                <a:ea typeface="ＭＳ ゴシック" panose="020B0609070205080204" pitchFamily="49" charset="-128"/>
              </a:rPr>
              <a:t>と店舗内の様子（客席）が分かる</a:t>
            </a:r>
            <a:r>
              <a:rPr kumimoji="1" lang="ja-JP" altLang="en-US" sz="1600" u="sng" dirty="0" smtClean="0">
                <a:latin typeface="ＭＳ ゴシック" panose="020B0609070205080204" pitchFamily="49" charset="-128"/>
                <a:ea typeface="ＭＳ ゴシック" panose="020B0609070205080204" pitchFamily="49" charset="-128"/>
              </a:rPr>
              <a:t>内観写真</a:t>
            </a:r>
            <a:r>
              <a:rPr kumimoji="1" lang="ja-JP" altLang="en-US" sz="1600" dirty="0" smtClean="0">
                <a:latin typeface="ＭＳ ゴシック" panose="020B0609070205080204" pitchFamily="49" charset="-128"/>
                <a:ea typeface="ＭＳ ゴシック" panose="020B0609070205080204" pitchFamily="49" charset="-128"/>
              </a:rPr>
              <a:t>を提出してください。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45" name="正方形/長方形 44"/>
          <p:cNvSpPr/>
          <p:nvPr/>
        </p:nvSpPr>
        <p:spPr>
          <a:xfrm>
            <a:off x="499711" y="5293194"/>
            <a:ext cx="4001169"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時短要請期間中の営業時間または休業していることが明記されたもの。</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46" name="テキスト ボックス 45"/>
          <p:cNvSpPr txBox="1"/>
          <p:nvPr/>
        </p:nvSpPr>
        <p:spPr>
          <a:xfrm>
            <a:off x="184220" y="5830822"/>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47" name="正方形/長方形 46"/>
          <p:cNvSpPr/>
          <p:nvPr/>
        </p:nvSpPr>
        <p:spPr>
          <a:xfrm>
            <a:off x="499711" y="5897798"/>
            <a:ext cx="4041809"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店先や店内に掲示した案内の写真を提出してください。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48" name="正方形/長方形 47"/>
          <p:cNvSpPr/>
          <p:nvPr/>
        </p:nvSpPr>
        <p:spPr>
          <a:xfrm>
            <a:off x="510746" y="7781339"/>
            <a:ext cx="4041809" cy="1815882"/>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業種別ガイドラインに基づき実施している具体的な感染症対策の状況がわかる写真を提出してください。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（例：県が交付する感染防止取組ステッ</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　　カーを掲示していることが分かる</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　　写真やアクリル板を設置している</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　　ことが分かる写真など）</a:t>
            </a:r>
            <a:endParaRPr kumimoji="1" lang="en-US" altLang="ja-JP" sz="1600" dirty="0" smtClean="0">
              <a:latin typeface="ＭＳ ゴシック" panose="020B0609070205080204" pitchFamily="49" charset="-128"/>
              <a:ea typeface="ＭＳ ゴシック" panose="020B0609070205080204" pitchFamily="49" charset="-128"/>
            </a:endParaRPr>
          </a:p>
        </p:txBody>
      </p:sp>
      <p:pic>
        <p:nvPicPr>
          <p:cNvPr id="21" name="図 20"/>
          <p:cNvPicPr>
            <a:picLocks noChangeAspect="1"/>
          </p:cNvPicPr>
          <p:nvPr/>
        </p:nvPicPr>
        <p:blipFill>
          <a:blip r:embed="rId6"/>
          <a:stretch>
            <a:fillRect/>
          </a:stretch>
        </p:blipFill>
        <p:spPr>
          <a:xfrm>
            <a:off x="4460016" y="7669305"/>
            <a:ext cx="1158323" cy="1925955"/>
          </a:xfrm>
          <a:prstGeom prst="rect">
            <a:avLst/>
          </a:prstGeom>
        </p:spPr>
      </p:pic>
      <p:sp>
        <p:nvSpPr>
          <p:cNvPr id="50" name="テキスト ボックス 49"/>
          <p:cNvSpPr txBox="1"/>
          <p:nvPr/>
        </p:nvSpPr>
        <p:spPr>
          <a:xfrm>
            <a:off x="6509840" y="9692748"/>
            <a:ext cx="352623" cy="261610"/>
          </a:xfrm>
          <a:prstGeom prst="rect">
            <a:avLst/>
          </a:prstGeom>
          <a:noFill/>
        </p:spPr>
        <p:txBody>
          <a:bodyPr wrap="square" rtlCol="0">
            <a:spAutoFit/>
          </a:bodyPr>
          <a:lstStyle/>
          <a:p>
            <a:r>
              <a:rPr kumimoji="1" lang="ja-JP" altLang="en-US" sz="1100" dirty="0" smtClean="0"/>
              <a:t>２</a:t>
            </a:r>
            <a:endParaRPr kumimoji="1" lang="ja-JP" altLang="en-US" sz="1100" dirty="0"/>
          </a:p>
        </p:txBody>
      </p:sp>
      <p:pic>
        <p:nvPicPr>
          <p:cNvPr id="2" name="図 1"/>
          <p:cNvPicPr>
            <a:picLocks noChangeAspect="1"/>
          </p:cNvPicPr>
          <p:nvPr/>
        </p:nvPicPr>
        <p:blipFill>
          <a:blip r:embed="rId7"/>
          <a:stretch>
            <a:fillRect/>
          </a:stretch>
        </p:blipFill>
        <p:spPr>
          <a:xfrm>
            <a:off x="5635341" y="8119893"/>
            <a:ext cx="1084113" cy="926110"/>
          </a:xfrm>
          <a:prstGeom prst="rect">
            <a:avLst/>
          </a:prstGeom>
        </p:spPr>
      </p:pic>
      <p:pic>
        <p:nvPicPr>
          <p:cNvPr id="3" name="図 2"/>
          <p:cNvPicPr>
            <a:picLocks noChangeAspect="1"/>
          </p:cNvPicPr>
          <p:nvPr/>
        </p:nvPicPr>
        <p:blipFill>
          <a:blip r:embed="rId8"/>
          <a:stretch>
            <a:fillRect/>
          </a:stretch>
        </p:blipFill>
        <p:spPr>
          <a:xfrm>
            <a:off x="5437909" y="5332938"/>
            <a:ext cx="1191145" cy="1625751"/>
          </a:xfrm>
          <a:prstGeom prst="rect">
            <a:avLst/>
          </a:prstGeom>
        </p:spPr>
      </p:pic>
      <p:sp>
        <p:nvSpPr>
          <p:cNvPr id="5" name="テキスト ボックス 4"/>
          <p:cNvSpPr txBox="1"/>
          <p:nvPr/>
        </p:nvSpPr>
        <p:spPr>
          <a:xfrm>
            <a:off x="499711" y="6552719"/>
            <a:ext cx="3789275" cy="523220"/>
          </a:xfrm>
          <a:prstGeom prst="rect">
            <a:avLst/>
          </a:prstGeom>
          <a:noFill/>
        </p:spPr>
        <p:txBody>
          <a:bodyPr wrap="square" rtlCol="0">
            <a:spAutoFit/>
          </a:bodyPr>
          <a:lstStyle/>
          <a:p>
            <a:r>
              <a:rPr kumimoji="1" lang="ja-JP" altLang="en-US" sz="1400" b="1" dirty="0" smtClean="0">
                <a:solidFill>
                  <a:srgbClr val="FF0000"/>
                </a:solidFill>
                <a:latin typeface="ＭＳ Ｐゴシック" panose="020B0600070205080204" pitchFamily="50" charset="-128"/>
                <a:ea typeface="ＭＳ Ｐゴシック" panose="020B0600070205080204" pitchFamily="50" charset="-128"/>
              </a:rPr>
              <a:t>店名、時短営業期間、営業時間を明記して</a:t>
            </a:r>
            <a:r>
              <a:rPr kumimoji="1" lang="ja-JP" altLang="en-US" sz="1400" b="1" dirty="0" smtClean="0">
                <a:solidFill>
                  <a:srgbClr val="FF0000"/>
                </a:solidFill>
                <a:latin typeface="ＭＳ Ｐゴシック" panose="020B0600070205080204" pitchFamily="50" charset="-128"/>
                <a:ea typeface="ＭＳ Ｐゴシック" panose="020B0600070205080204" pitchFamily="50" charset="-128"/>
              </a:rPr>
              <a:t>掲示</a:t>
            </a:r>
            <a:endParaRPr kumimoji="1" lang="en-US" altLang="ja-JP" sz="1400" b="1"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sz="1400" b="1" dirty="0" smtClean="0">
                <a:solidFill>
                  <a:srgbClr val="FF0000"/>
                </a:solidFill>
                <a:latin typeface="ＭＳ Ｐゴシック" panose="020B0600070205080204" pitchFamily="50" charset="-128"/>
                <a:ea typeface="ＭＳ Ｐゴシック" panose="020B0600070205080204" pitchFamily="50" charset="-128"/>
              </a:rPr>
              <a:t>して</a:t>
            </a:r>
            <a:r>
              <a:rPr kumimoji="1" lang="ja-JP" altLang="en-US" sz="1400" b="1" dirty="0" smtClean="0">
                <a:solidFill>
                  <a:srgbClr val="FF0000"/>
                </a:solidFill>
                <a:latin typeface="ＭＳ Ｐゴシック" panose="020B0600070205080204" pitchFamily="50" charset="-128"/>
                <a:ea typeface="ＭＳ Ｐゴシック" panose="020B0600070205080204" pitchFamily="50" charset="-128"/>
              </a:rPr>
              <a:t>ください</a:t>
            </a:r>
            <a:endParaRPr kumimoji="1" lang="ja-JP" altLang="en-US" sz="1400" b="1"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37529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2774429955"/>
              </p:ext>
            </p:extLst>
          </p:nvPr>
        </p:nvGraphicFramePr>
        <p:xfrm>
          <a:off x="57636" y="59692"/>
          <a:ext cx="6707529" cy="3171188"/>
        </p:xfrm>
        <a:graphic>
          <a:graphicData uri="http://schemas.openxmlformats.org/drawingml/2006/table">
            <a:tbl>
              <a:tblPr firstRow="1" bandRow="1">
                <a:tableStyleId>{5C22544A-7EE6-4342-B048-85BDC9FD1C3A}</a:tableStyleId>
              </a:tblPr>
              <a:tblGrid>
                <a:gridCol w="6707529">
                  <a:extLst>
                    <a:ext uri="{9D8B030D-6E8A-4147-A177-3AD203B41FA5}">
                      <a16:colId xmlns:a16="http://schemas.microsoft.com/office/drawing/2014/main" val="3523883068"/>
                    </a:ext>
                  </a:extLst>
                </a:gridCol>
              </a:tblGrid>
              <a:tr h="4767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９　本人確認書類（個人事業主の場合）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44698600"/>
                  </a:ext>
                </a:extLst>
              </a:tr>
              <a:tr h="1566672">
                <a:tc>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9167124"/>
                  </a:ext>
                </a:extLst>
              </a:tr>
              <a:tr h="3566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800" b="1" dirty="0" smtClean="0">
                          <a:solidFill>
                            <a:schemeClr val="tx1"/>
                          </a:solidFill>
                          <a:latin typeface="ＭＳ ゴシック" panose="020B0609070205080204" pitchFamily="49" charset="-128"/>
                          <a:ea typeface="ＭＳ ゴシック" panose="020B0609070205080204" pitchFamily="49" charset="-128"/>
                        </a:rPr>
                        <a:t>10</a:t>
                      </a: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　交付要件・提出書類チェックリスト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19627811"/>
                  </a:ext>
                </a:extLst>
              </a:tr>
              <a:tr h="762000">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218415"/>
                  </a:ext>
                </a:extLst>
              </a:tr>
            </a:tbl>
          </a:graphicData>
        </a:graphic>
      </p:graphicFrame>
      <p:sp>
        <p:nvSpPr>
          <p:cNvPr id="23" name="テキスト ボックス 22"/>
          <p:cNvSpPr txBox="1"/>
          <p:nvPr/>
        </p:nvSpPr>
        <p:spPr>
          <a:xfrm>
            <a:off x="191681" y="5316798"/>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6" name="テキスト ボックス 35"/>
          <p:cNvSpPr txBox="1"/>
          <p:nvPr/>
        </p:nvSpPr>
        <p:spPr>
          <a:xfrm>
            <a:off x="191681" y="7781339"/>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8" name="正方形/長方形 37"/>
          <p:cNvSpPr/>
          <p:nvPr/>
        </p:nvSpPr>
        <p:spPr>
          <a:xfrm>
            <a:off x="465048" y="620324"/>
            <a:ext cx="4137432"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運転免許証、保険証等の写し</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（住所等が裏面記載の場合は裏面も含む）</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46" name="テキスト ボックス 45"/>
          <p:cNvSpPr txBox="1"/>
          <p:nvPr/>
        </p:nvSpPr>
        <p:spPr>
          <a:xfrm>
            <a:off x="203568" y="5976537"/>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7440" y="620324"/>
            <a:ext cx="2146440" cy="1372601"/>
          </a:xfrm>
          <a:prstGeom prst="rect">
            <a:avLst/>
          </a:prstGeom>
        </p:spPr>
      </p:pic>
      <p:sp>
        <p:nvSpPr>
          <p:cNvPr id="25" name="テキスト ボックス 24"/>
          <p:cNvSpPr txBox="1"/>
          <p:nvPr/>
        </p:nvSpPr>
        <p:spPr>
          <a:xfrm>
            <a:off x="191681" y="620324"/>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483150" y="1278684"/>
            <a:ext cx="4137432"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マイナンバーカードの写しの場合は、表面のみ提出してください。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29" name="テキスト ボックス 28"/>
          <p:cNvSpPr txBox="1"/>
          <p:nvPr/>
        </p:nvSpPr>
        <p:spPr>
          <a:xfrm>
            <a:off x="191681" y="1278684"/>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0" name="テキスト ボックス 29"/>
          <p:cNvSpPr txBox="1"/>
          <p:nvPr/>
        </p:nvSpPr>
        <p:spPr>
          <a:xfrm>
            <a:off x="191681" y="2578728"/>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1" name="正方形/長方形 30"/>
          <p:cNvSpPr/>
          <p:nvPr/>
        </p:nvSpPr>
        <p:spPr>
          <a:xfrm>
            <a:off x="483150" y="2606036"/>
            <a:ext cx="6054810"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「（別表１）交付要件・提出書類チェックリスト」を用いて、提出書類にもれがないことを確認の上、提出してください。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33" name="テキスト ボックス 32"/>
          <p:cNvSpPr txBox="1"/>
          <p:nvPr/>
        </p:nvSpPr>
        <p:spPr>
          <a:xfrm>
            <a:off x="0" y="3433516"/>
            <a:ext cx="6835924" cy="1015663"/>
          </a:xfrm>
          <a:prstGeom prst="rect">
            <a:avLst/>
          </a:prstGeom>
          <a:noFill/>
        </p:spPr>
        <p:txBody>
          <a:bodyPr wrap="square" rtlCol="0">
            <a:spAutoFit/>
          </a:bodyPr>
          <a:lstStyle/>
          <a:p>
            <a:r>
              <a:rPr kumimoji="1" lang="ja-JP" altLang="en-US" sz="2000" b="1" u="sng" dirty="0" smtClean="0">
                <a:latin typeface="ＭＳ ゴシック" panose="020B0609070205080204" pitchFamily="49" charset="-128"/>
                <a:ea typeface="ＭＳ ゴシック" panose="020B0609070205080204" pitchFamily="49" charset="-128"/>
              </a:rPr>
              <a:t>②飲食</a:t>
            </a:r>
            <a:r>
              <a:rPr kumimoji="1" lang="ja-JP" altLang="en-US" sz="2000" b="1" u="sng" dirty="0">
                <a:latin typeface="ＭＳ ゴシック" panose="020B0609070205080204" pitchFamily="49" charset="-128"/>
                <a:ea typeface="ＭＳ ゴシック" panose="020B0609070205080204" pitchFamily="49" charset="-128"/>
              </a:rPr>
              <a:t>部門</a:t>
            </a:r>
            <a:r>
              <a:rPr kumimoji="1" lang="ja-JP" altLang="en-US" sz="2000" b="1" u="sng" dirty="0" smtClean="0">
                <a:latin typeface="ＭＳ ゴシック" panose="020B0609070205080204" pitchFamily="49" charset="-128"/>
                <a:ea typeface="ＭＳ ゴシック" panose="020B0609070205080204" pitchFamily="49" charset="-128"/>
              </a:rPr>
              <a:t>の売上の状況に関する資料関係</a:t>
            </a:r>
            <a:endParaRPr kumimoji="1" lang="en-US" altLang="ja-JP" sz="2000" b="1" u="sng" dirty="0" smtClean="0">
              <a:latin typeface="ＭＳ ゴシック" panose="020B0609070205080204" pitchFamily="49" charset="-128"/>
              <a:ea typeface="ＭＳ ゴシック" panose="020B0609070205080204" pitchFamily="49" charset="-128"/>
            </a:endParaRPr>
          </a:p>
          <a:p>
            <a:r>
              <a:rPr kumimoji="1" lang="ja-JP" altLang="en-US" sz="2000" b="1" dirty="0" smtClean="0">
                <a:latin typeface="ＭＳ ゴシック" panose="020B0609070205080204" pitchFamily="49" charset="-128"/>
                <a:ea typeface="ＭＳ ゴシック" panose="020B0609070205080204" pitchFamily="49" charset="-128"/>
              </a:rPr>
              <a:t>　</a:t>
            </a:r>
            <a:r>
              <a:rPr kumimoji="1" lang="ja-JP" altLang="en-US" sz="2000" b="1" u="sng" dirty="0" smtClean="0">
                <a:latin typeface="ＭＳ ゴシック" panose="020B0609070205080204" pitchFamily="49" charset="-128"/>
                <a:ea typeface="ＭＳ ゴシック" panose="020B0609070205080204" pitchFamily="49" charset="-128"/>
              </a:rPr>
              <a:t>（「協力金申請のフローチャート」で自らが該当するア</a:t>
            </a:r>
            <a:endParaRPr kumimoji="1" lang="en-US" altLang="ja-JP" sz="2000" b="1" u="sng" dirty="0" smtClean="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a:t>
            </a:r>
            <a:r>
              <a:rPr kumimoji="1" lang="ja-JP" altLang="en-US" sz="2000" b="1" dirty="0" smtClean="0">
                <a:latin typeface="ＭＳ ゴシック" panose="020B0609070205080204" pitchFamily="49" charset="-128"/>
                <a:ea typeface="ＭＳ ゴシック" panose="020B0609070205080204" pitchFamily="49" charset="-128"/>
              </a:rPr>
              <a:t>　</a:t>
            </a:r>
            <a:r>
              <a:rPr kumimoji="1" lang="ja-JP" altLang="en-US" sz="2000" b="1" u="sng" dirty="0" smtClean="0">
                <a:latin typeface="ＭＳ ゴシック" panose="020B0609070205080204" pitchFamily="49" charset="-128"/>
                <a:ea typeface="ＭＳ ゴシック" panose="020B0609070205080204" pitchFamily="49" charset="-128"/>
              </a:rPr>
              <a:t>～エの区分に応じた書類をご準備ください。）</a:t>
            </a:r>
            <a:endParaRPr kumimoji="1" lang="ja-JP" altLang="en-US" sz="1400" b="1" u="sng" dirty="0">
              <a:latin typeface="ＭＳ ゴシック" panose="020B0609070205080204" pitchFamily="49" charset="-128"/>
              <a:ea typeface="ＭＳ ゴシック" panose="020B0609070205080204" pitchFamily="49"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75237990"/>
              </p:ext>
            </p:extLst>
          </p:nvPr>
        </p:nvGraphicFramePr>
        <p:xfrm>
          <a:off x="57636" y="4882466"/>
          <a:ext cx="6707527" cy="4815544"/>
        </p:xfrm>
        <a:graphic>
          <a:graphicData uri="http://schemas.openxmlformats.org/drawingml/2006/table">
            <a:tbl>
              <a:tblPr firstRow="1" bandRow="1">
                <a:tableStyleId>{5C22544A-7EE6-4342-B048-85BDC9FD1C3A}</a:tableStyleId>
              </a:tblPr>
              <a:tblGrid>
                <a:gridCol w="6707527">
                  <a:extLst>
                    <a:ext uri="{9D8B030D-6E8A-4147-A177-3AD203B41FA5}">
                      <a16:colId xmlns:a16="http://schemas.microsoft.com/office/drawing/2014/main" val="3523883068"/>
                    </a:ext>
                  </a:extLst>
                </a:gridCol>
              </a:tblGrid>
              <a:tr h="5110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１　確定申告書の写し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44698600"/>
                  </a:ext>
                </a:extLst>
              </a:tr>
              <a:tr h="1983950">
                <a:tc>
                  <a:txBody>
                    <a:bodyPr/>
                    <a:lstStyle/>
                    <a:p>
                      <a:pPr algn="l"/>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9167124"/>
                  </a:ext>
                </a:extLst>
              </a:tr>
              <a:tr h="4101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２　令和元年または令和２年の確定申告書における月別売上が　</a:t>
                      </a:r>
                      <a:endParaRPr kumimoji="1" lang="en-US" altLang="ja-JP" sz="1800" b="1"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　確認できる書類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19627811"/>
                  </a:ext>
                </a:extLst>
              </a:tr>
              <a:tr h="1680452">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218415"/>
                  </a:ext>
                </a:extLst>
              </a:tr>
            </a:tbl>
          </a:graphicData>
        </a:graphic>
      </p:graphicFrame>
      <p:sp>
        <p:nvSpPr>
          <p:cNvPr id="35" name="テキスト ボックス 34"/>
          <p:cNvSpPr txBox="1"/>
          <p:nvPr/>
        </p:nvSpPr>
        <p:spPr>
          <a:xfrm>
            <a:off x="-6563" y="4476369"/>
            <a:ext cx="6835924" cy="400110"/>
          </a:xfrm>
          <a:prstGeom prst="rect">
            <a:avLst/>
          </a:prstGeom>
          <a:noFill/>
        </p:spPr>
        <p:txBody>
          <a:bodyPr wrap="square" rtlCol="0">
            <a:spAutoFit/>
          </a:bodyPr>
          <a:lstStyle/>
          <a:p>
            <a:r>
              <a:rPr kumimoji="1" lang="ja-JP" altLang="en-US" sz="2000" b="1" dirty="0" smtClean="0">
                <a:latin typeface="ＭＳ ゴシック" panose="020B0609070205080204" pitchFamily="49" charset="-128"/>
                <a:ea typeface="ＭＳ ゴシック" panose="020B0609070205080204" pitchFamily="49" charset="-128"/>
              </a:rPr>
              <a:t>ア　売上高方式により申請する場合</a:t>
            </a:r>
            <a:endParaRPr kumimoji="1" lang="en-US" altLang="ja-JP" sz="2000" b="1" dirty="0" smtClean="0">
              <a:latin typeface="ＭＳ ゴシック" panose="020B0609070205080204" pitchFamily="49" charset="-128"/>
              <a:ea typeface="ＭＳ ゴシック" panose="020B0609070205080204" pitchFamily="49" charset="-128"/>
            </a:endParaRPr>
          </a:p>
        </p:txBody>
      </p:sp>
      <p:sp>
        <p:nvSpPr>
          <p:cNvPr id="42" name="テキスト ボックス 41"/>
          <p:cNvSpPr txBox="1"/>
          <p:nvPr/>
        </p:nvSpPr>
        <p:spPr>
          <a:xfrm>
            <a:off x="200489" y="5362584"/>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0" name="正方形/長方形 49"/>
          <p:cNvSpPr/>
          <p:nvPr/>
        </p:nvSpPr>
        <p:spPr>
          <a:xfrm>
            <a:off x="383993" y="5356867"/>
            <a:ext cx="4962267"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（個人の場合）</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令和元年または令和２年の確定申告書第一表の写し</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51" name="テキスト ボックス 50"/>
          <p:cNvSpPr txBox="1"/>
          <p:nvPr/>
        </p:nvSpPr>
        <p:spPr>
          <a:xfrm>
            <a:off x="203568" y="5922157"/>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2" name="正方形/長方形 51"/>
          <p:cNvSpPr/>
          <p:nvPr/>
        </p:nvSpPr>
        <p:spPr>
          <a:xfrm>
            <a:off x="398493" y="5937721"/>
            <a:ext cx="4503707" cy="830997"/>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法人</a:t>
            </a:r>
            <a:r>
              <a:rPr kumimoji="1" lang="ja-JP" altLang="en-US" sz="1600" dirty="0" smtClean="0">
                <a:latin typeface="ＭＳ ゴシック" panose="020B0609070205080204" pitchFamily="49" charset="-128"/>
                <a:ea typeface="ＭＳ ゴシック" panose="020B0609070205080204" pitchFamily="49" charset="-128"/>
              </a:rPr>
              <a:t>の場合）</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令和元年または令和２年の確定申告書別表一の写し</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54" name="正方形/長方形 53"/>
          <p:cNvSpPr/>
          <p:nvPr/>
        </p:nvSpPr>
        <p:spPr>
          <a:xfrm>
            <a:off x="203568" y="6719544"/>
            <a:ext cx="4774048" cy="461665"/>
          </a:xfrm>
          <a:prstGeom prst="rect">
            <a:avLst/>
          </a:prstGeom>
        </p:spPr>
        <p:txBody>
          <a:bodyPr wrap="square">
            <a:spAutoFit/>
          </a:bodyPr>
          <a:lstStyle/>
          <a:p>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個人・法人いずれの場合も税務署の収受印が押印されているもの、ｅ－Ｔａｘによる申告の場合は受信通知も併せてご提出ください。</a:t>
            </a:r>
            <a:endParaRPr kumimoji="1" lang="en-US" altLang="ja-JP" sz="1200" dirty="0" smtClean="0">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3"/>
          <a:stretch>
            <a:fillRect/>
          </a:stretch>
        </p:blipFill>
        <p:spPr>
          <a:xfrm>
            <a:off x="5494903" y="5649254"/>
            <a:ext cx="1121616" cy="1585697"/>
          </a:xfrm>
          <a:prstGeom prst="rect">
            <a:avLst/>
          </a:prstGeom>
        </p:spPr>
      </p:pic>
      <p:sp>
        <p:nvSpPr>
          <p:cNvPr id="55" name="正方形/長方形 54"/>
          <p:cNvSpPr/>
          <p:nvPr/>
        </p:nvSpPr>
        <p:spPr>
          <a:xfrm>
            <a:off x="5660802" y="5408750"/>
            <a:ext cx="4962267" cy="246221"/>
          </a:xfrm>
          <a:prstGeom prst="rect">
            <a:avLst/>
          </a:prstGeom>
        </p:spPr>
        <p:txBody>
          <a:bodyPr wrap="square">
            <a:spAutoFit/>
          </a:bodyPr>
          <a:lstStyle/>
          <a:p>
            <a:r>
              <a:rPr kumimoji="1" lang="ja-JP" altLang="en-US" sz="1000" dirty="0" smtClean="0">
                <a:latin typeface="ＭＳ ゴシック" panose="020B0609070205080204" pitchFamily="49" charset="-128"/>
                <a:ea typeface="ＭＳ ゴシック" panose="020B0609070205080204" pitchFamily="49" charset="-128"/>
              </a:rPr>
              <a:t>個人の場合</a:t>
            </a:r>
            <a:endParaRPr kumimoji="1" lang="en-US" altLang="ja-JP" sz="1000" dirty="0" smtClean="0">
              <a:latin typeface="ＭＳ ゴシック" panose="020B0609070205080204" pitchFamily="49" charset="-128"/>
              <a:ea typeface="ＭＳ ゴシック" panose="020B0609070205080204" pitchFamily="49" charset="-128"/>
            </a:endParaRPr>
          </a:p>
        </p:txBody>
      </p:sp>
      <p:sp>
        <p:nvSpPr>
          <p:cNvPr id="56" name="テキスト ボックス 55"/>
          <p:cNvSpPr txBox="1"/>
          <p:nvPr/>
        </p:nvSpPr>
        <p:spPr>
          <a:xfrm>
            <a:off x="200489" y="7982536"/>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7" name="テキスト ボックス 56"/>
          <p:cNvSpPr txBox="1"/>
          <p:nvPr/>
        </p:nvSpPr>
        <p:spPr>
          <a:xfrm>
            <a:off x="200489" y="8484657"/>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8" name="正方形/長方形 57"/>
          <p:cNvSpPr/>
          <p:nvPr/>
        </p:nvSpPr>
        <p:spPr>
          <a:xfrm>
            <a:off x="383991" y="7978344"/>
            <a:ext cx="5276809"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（法人の場合）</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法人事業概況説明書（月別売上が分かるページ含む）</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59" name="正方形/長方形 58"/>
          <p:cNvSpPr/>
          <p:nvPr/>
        </p:nvSpPr>
        <p:spPr>
          <a:xfrm>
            <a:off x="383992" y="8498529"/>
            <a:ext cx="5276809"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（青色申告の場合）</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所得税青色申告決算書</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60" name="正方形/長方形 59"/>
          <p:cNvSpPr/>
          <p:nvPr/>
        </p:nvSpPr>
        <p:spPr>
          <a:xfrm>
            <a:off x="395414" y="9059196"/>
            <a:ext cx="6462586"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（白色申告の場合）</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確定申告書第一表の収入金額と一致する全ての月の売上台帳</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61" name="テキスト ボックス 60"/>
          <p:cNvSpPr txBox="1"/>
          <p:nvPr/>
        </p:nvSpPr>
        <p:spPr>
          <a:xfrm>
            <a:off x="189066" y="9048634"/>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62" name="テキスト ボックス 61"/>
          <p:cNvSpPr txBox="1"/>
          <p:nvPr/>
        </p:nvSpPr>
        <p:spPr>
          <a:xfrm>
            <a:off x="6509840" y="9692748"/>
            <a:ext cx="352623" cy="261610"/>
          </a:xfrm>
          <a:prstGeom prst="rect">
            <a:avLst/>
          </a:prstGeom>
          <a:noFill/>
        </p:spPr>
        <p:txBody>
          <a:bodyPr wrap="square" rtlCol="0">
            <a:spAutoFit/>
          </a:bodyPr>
          <a:lstStyle/>
          <a:p>
            <a:r>
              <a:rPr kumimoji="1" lang="ja-JP" altLang="en-US" sz="1100" dirty="0" smtClean="0"/>
              <a:t>３</a:t>
            </a:r>
            <a:endParaRPr kumimoji="1" lang="ja-JP" altLang="en-US" sz="1100" dirty="0"/>
          </a:p>
        </p:txBody>
      </p:sp>
    </p:spTree>
    <p:extLst>
      <p:ext uri="{BB962C8B-B14F-4D97-AF65-F5344CB8AC3E}">
        <p14:creationId xmlns:p14="http://schemas.microsoft.com/office/powerpoint/2010/main" val="2263800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1905340334"/>
              </p:ext>
            </p:extLst>
          </p:nvPr>
        </p:nvGraphicFramePr>
        <p:xfrm>
          <a:off x="95556" y="188225"/>
          <a:ext cx="6707529" cy="8031215"/>
        </p:xfrm>
        <a:graphic>
          <a:graphicData uri="http://schemas.openxmlformats.org/drawingml/2006/table">
            <a:tbl>
              <a:tblPr firstRow="1" bandRow="1">
                <a:tableStyleId>{5C22544A-7EE6-4342-B048-85BDC9FD1C3A}</a:tableStyleId>
              </a:tblPr>
              <a:tblGrid>
                <a:gridCol w="6707529">
                  <a:extLst>
                    <a:ext uri="{9D8B030D-6E8A-4147-A177-3AD203B41FA5}">
                      <a16:colId xmlns:a16="http://schemas.microsoft.com/office/drawing/2014/main" val="3298058880"/>
                    </a:ext>
                  </a:extLst>
                </a:gridCol>
              </a:tblGrid>
              <a:tr h="3393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３（確定申告を行っていない場合）</a:t>
                      </a:r>
                      <a:endParaRPr kumimoji="1" lang="en-US" altLang="ja-JP" sz="1800" b="1"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　令和元年または令和２年の市町村民税申告書の写し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11140468"/>
                  </a:ext>
                </a:extLst>
              </a:tr>
              <a:tr h="2092695">
                <a:tc>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228171"/>
                  </a:ext>
                </a:extLst>
              </a:tr>
              <a:tr h="3393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４（確定申告を行っていない場合）</a:t>
                      </a:r>
                      <a:endParaRPr kumimoji="1" lang="en-US" altLang="ja-JP" sz="1800" b="1"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　令和元年または令和２年の売上台帳の写し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79379200"/>
                  </a:ext>
                </a:extLst>
              </a:tr>
              <a:tr h="1808480">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745284"/>
                  </a:ext>
                </a:extLst>
              </a:tr>
              <a:tr h="411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５　売上申告書（その１）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27566149"/>
                  </a:ext>
                </a:extLst>
              </a:tr>
              <a:tr h="2438400">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6306397"/>
                  </a:ext>
                </a:extLst>
              </a:tr>
            </a:tbl>
          </a:graphicData>
        </a:graphic>
      </p:graphicFrame>
      <p:sp>
        <p:nvSpPr>
          <p:cNvPr id="6" name="正方形/長方形 5"/>
          <p:cNvSpPr/>
          <p:nvPr/>
        </p:nvSpPr>
        <p:spPr>
          <a:xfrm>
            <a:off x="441225" y="3643237"/>
            <a:ext cx="4253293" cy="584775"/>
          </a:xfrm>
          <a:prstGeom prst="rect">
            <a:avLst/>
          </a:prstGeom>
        </p:spPr>
        <p:txBody>
          <a:bodyPr wrap="square">
            <a:spAutoFit/>
          </a:bodyPr>
          <a:lstStyle/>
          <a:p>
            <a:r>
              <a:rPr lang="ja-JP" altLang="en-US" sz="1600" dirty="0" smtClean="0">
                <a:latin typeface="ＭＳ ゴシック" panose="020B0609070205080204" pitchFamily="49" charset="-128"/>
                <a:ea typeface="ＭＳ ゴシック" panose="020B0609070205080204" pitchFamily="49" charset="-128"/>
              </a:rPr>
              <a:t>令和元年または令和２年の全ての月の売上金額が分かる内容のものを提出してください。</a:t>
            </a:r>
            <a:endParaRPr lang="ja-JP" altLang="en-US" sz="1600" dirty="0">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385344" y="5894050"/>
            <a:ext cx="4247615" cy="584775"/>
          </a:xfrm>
          <a:prstGeom prst="rect">
            <a:avLst/>
          </a:prstGeom>
        </p:spPr>
        <p:txBody>
          <a:bodyPr wrap="square">
            <a:spAutoFit/>
          </a:bodyPr>
          <a:lstStyle/>
          <a:p>
            <a:r>
              <a:rPr lang="ja-JP" altLang="en-US" sz="1600" dirty="0" smtClean="0">
                <a:latin typeface="ＭＳ ゴシック" panose="020B0609070205080204" pitchFamily="49" charset="-128"/>
                <a:ea typeface="ＭＳ ゴシック" panose="020B0609070205080204" pitchFamily="49" charset="-128"/>
              </a:rPr>
              <a:t>令和元年７月または令和２年７月売上に係る申告書（様式指定）を提出してください。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85344" y="954194"/>
            <a:ext cx="4309173" cy="584775"/>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収受日付印が押印されているものを提出してください。</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139419" y="3639188"/>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139419" y="5885172"/>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2"/>
          <a:stretch>
            <a:fillRect/>
          </a:stretch>
        </p:blipFill>
        <p:spPr>
          <a:xfrm>
            <a:off x="5228476" y="941413"/>
            <a:ext cx="1457675" cy="1820472"/>
          </a:xfrm>
          <a:prstGeom prst="rect">
            <a:avLst/>
          </a:prstGeom>
        </p:spPr>
      </p:pic>
      <p:pic>
        <p:nvPicPr>
          <p:cNvPr id="4" name="図 3"/>
          <p:cNvPicPr>
            <a:picLocks noChangeAspect="1"/>
          </p:cNvPicPr>
          <p:nvPr/>
        </p:nvPicPr>
        <p:blipFill>
          <a:blip r:embed="rId3"/>
          <a:stretch>
            <a:fillRect/>
          </a:stretch>
        </p:blipFill>
        <p:spPr>
          <a:xfrm>
            <a:off x="5347358" y="3635327"/>
            <a:ext cx="1338793" cy="1689670"/>
          </a:xfrm>
          <a:prstGeom prst="rect">
            <a:avLst/>
          </a:prstGeom>
        </p:spPr>
      </p:pic>
      <p:pic>
        <p:nvPicPr>
          <p:cNvPr id="9" name="図 8"/>
          <p:cNvPicPr>
            <a:picLocks noChangeAspect="1"/>
          </p:cNvPicPr>
          <p:nvPr/>
        </p:nvPicPr>
        <p:blipFill>
          <a:blip r:embed="rId4"/>
          <a:stretch>
            <a:fillRect/>
          </a:stretch>
        </p:blipFill>
        <p:spPr>
          <a:xfrm>
            <a:off x="5391888" y="6061651"/>
            <a:ext cx="1270381" cy="1917772"/>
          </a:xfrm>
          <a:prstGeom prst="rect">
            <a:avLst/>
          </a:prstGeom>
          <a:ln>
            <a:solidFill>
              <a:schemeClr val="tx1"/>
            </a:solidFill>
          </a:ln>
        </p:spPr>
      </p:pic>
      <p:sp>
        <p:nvSpPr>
          <p:cNvPr id="40" name="テキスト ボックス 39"/>
          <p:cNvSpPr txBox="1"/>
          <p:nvPr/>
        </p:nvSpPr>
        <p:spPr>
          <a:xfrm>
            <a:off x="139419" y="941413"/>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41" name="テキスト ボックス 40"/>
          <p:cNvSpPr txBox="1"/>
          <p:nvPr/>
        </p:nvSpPr>
        <p:spPr>
          <a:xfrm>
            <a:off x="139419" y="6733925"/>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42" name="正方形/長方形 41"/>
          <p:cNvSpPr/>
          <p:nvPr/>
        </p:nvSpPr>
        <p:spPr>
          <a:xfrm>
            <a:off x="441225" y="6751681"/>
            <a:ext cx="4253292" cy="584775"/>
          </a:xfrm>
          <a:prstGeom prst="rect">
            <a:avLst/>
          </a:prstGeom>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金額</a:t>
            </a:r>
            <a:r>
              <a:rPr lang="ja-JP" altLang="en-US" sz="1600" dirty="0" smtClean="0">
                <a:latin typeface="ＭＳ ゴシック" panose="020B0609070205080204" pitchFamily="49" charset="-128"/>
                <a:ea typeface="ＭＳ ゴシック" panose="020B0609070205080204" pitchFamily="49" charset="-128"/>
              </a:rPr>
              <a:t>は全て消費税及び地方消費税抜きのものとしてください。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43" name="テキスト ボックス 42"/>
          <p:cNvSpPr txBox="1"/>
          <p:nvPr/>
        </p:nvSpPr>
        <p:spPr>
          <a:xfrm>
            <a:off x="6509840" y="9692748"/>
            <a:ext cx="352623" cy="261610"/>
          </a:xfrm>
          <a:prstGeom prst="rect">
            <a:avLst/>
          </a:prstGeom>
          <a:noFill/>
        </p:spPr>
        <p:txBody>
          <a:bodyPr wrap="square" rtlCol="0">
            <a:spAutoFit/>
          </a:bodyPr>
          <a:lstStyle/>
          <a:p>
            <a:r>
              <a:rPr kumimoji="1" lang="ja-JP" altLang="en-US" sz="1100" dirty="0" smtClean="0"/>
              <a:t>４</a:t>
            </a:r>
            <a:endParaRPr kumimoji="1" lang="ja-JP" altLang="en-US" sz="1100" dirty="0"/>
          </a:p>
        </p:txBody>
      </p:sp>
    </p:spTree>
    <p:extLst>
      <p:ext uri="{BB962C8B-B14F-4D97-AF65-F5344CB8AC3E}">
        <p14:creationId xmlns:p14="http://schemas.microsoft.com/office/powerpoint/2010/main" val="1617615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4277831225"/>
              </p:ext>
            </p:extLst>
          </p:nvPr>
        </p:nvGraphicFramePr>
        <p:xfrm>
          <a:off x="77647" y="511031"/>
          <a:ext cx="6734633" cy="9189331"/>
        </p:xfrm>
        <a:graphic>
          <a:graphicData uri="http://schemas.openxmlformats.org/drawingml/2006/table">
            <a:tbl>
              <a:tblPr firstRow="1" bandRow="1">
                <a:tableStyleId>{5C22544A-7EE6-4342-B048-85BDC9FD1C3A}</a:tableStyleId>
              </a:tblPr>
              <a:tblGrid>
                <a:gridCol w="6734633">
                  <a:extLst>
                    <a:ext uri="{9D8B030D-6E8A-4147-A177-3AD203B41FA5}">
                      <a16:colId xmlns:a16="http://schemas.microsoft.com/office/drawing/2014/main" val="3298058880"/>
                    </a:ext>
                  </a:extLst>
                </a:gridCol>
              </a:tblGrid>
              <a:tr h="393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１　確定申告書の写し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11140468"/>
                  </a:ext>
                </a:extLst>
              </a:tr>
              <a:tr h="1972899">
                <a:tc>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228171"/>
                  </a:ext>
                </a:extLst>
              </a:tr>
              <a:tr h="68882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２　令和元年または令和２年の確定申告書における月別売り上　</a:t>
                      </a:r>
                      <a:endParaRPr kumimoji="1" lang="en-US" altLang="ja-JP" sz="1800" b="1"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800" b="1" dirty="0" err="1" smtClean="0">
                          <a:solidFill>
                            <a:schemeClr val="tx1"/>
                          </a:solidFill>
                          <a:latin typeface="ＭＳ ゴシック" panose="020B0609070205080204" pitchFamily="49" charset="-128"/>
                          <a:ea typeface="ＭＳ ゴシック" panose="020B0609070205080204" pitchFamily="49" charset="-128"/>
                        </a:rPr>
                        <a:t>げが</a:t>
                      </a: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確認できる書類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79379200"/>
                  </a:ext>
                </a:extLst>
              </a:tr>
              <a:tr h="1839812">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745284"/>
                  </a:ext>
                </a:extLst>
              </a:tr>
              <a:tr h="68882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３（確定申告を行っていない場合）</a:t>
                      </a:r>
                      <a:endParaRPr kumimoji="1" lang="en-US" altLang="ja-JP" sz="1800" b="1"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　令和元年または令和２年の市町村民税申告書の写し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27566149"/>
                  </a:ext>
                </a:extLst>
              </a:tr>
              <a:tr h="1673865">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6306397"/>
                  </a:ext>
                </a:extLst>
              </a:tr>
              <a:tr h="6324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４　（確定申告を行っていない場合）</a:t>
                      </a:r>
                      <a:endParaRPr kumimoji="1" lang="en-US" altLang="ja-JP" sz="1800" b="1"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　令和元年または令和２年の売上台帳の写し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837094883"/>
                  </a:ext>
                </a:extLst>
              </a:tr>
              <a:tr h="1291412">
                <a:tc>
                  <a:txBody>
                    <a:bodyPr/>
                    <a:lstStyle/>
                    <a:p>
                      <a:endParaRPr kumimoji="1" lang="en-US" altLang="ja-JP" dirty="0" smtClean="0"/>
                    </a:p>
                    <a:p>
                      <a:endParaRPr kumimoji="1" lang="en-US" altLang="ja-JP" dirty="0" smtClean="0"/>
                    </a:p>
                    <a:p>
                      <a:endParaRPr kumimoji="1" lang="en-US" altLang="ja-JP"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4086107"/>
                  </a:ext>
                </a:extLst>
              </a:tr>
            </a:tbl>
          </a:graphicData>
        </a:graphic>
      </p:graphicFrame>
      <p:sp>
        <p:nvSpPr>
          <p:cNvPr id="19" name="テキスト ボックス 18"/>
          <p:cNvSpPr txBox="1"/>
          <p:nvPr/>
        </p:nvSpPr>
        <p:spPr>
          <a:xfrm>
            <a:off x="148087" y="934297"/>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172867" y="3620042"/>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5" name="テキスト ボックス 24"/>
          <p:cNvSpPr txBox="1"/>
          <p:nvPr/>
        </p:nvSpPr>
        <p:spPr>
          <a:xfrm>
            <a:off x="172867" y="4244318"/>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7" name="テキスト ボックス 36"/>
          <p:cNvSpPr txBox="1"/>
          <p:nvPr/>
        </p:nvSpPr>
        <p:spPr>
          <a:xfrm>
            <a:off x="184204" y="4807241"/>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4" name="テキスト ボックス 33"/>
          <p:cNvSpPr txBox="1"/>
          <p:nvPr/>
        </p:nvSpPr>
        <p:spPr>
          <a:xfrm>
            <a:off x="77647" y="60963"/>
            <a:ext cx="6835924" cy="400110"/>
          </a:xfrm>
          <a:prstGeom prst="rect">
            <a:avLst/>
          </a:prstGeom>
          <a:noFill/>
        </p:spPr>
        <p:txBody>
          <a:bodyPr wrap="square" rtlCol="0">
            <a:spAutoFit/>
          </a:bodyPr>
          <a:lstStyle/>
          <a:p>
            <a:r>
              <a:rPr kumimoji="1" lang="ja-JP" altLang="en-US" sz="2000" b="1" dirty="0">
                <a:latin typeface="ＭＳ ゴシック" panose="020B0609070205080204" pitchFamily="49" charset="-128"/>
                <a:ea typeface="ＭＳ ゴシック" panose="020B0609070205080204" pitchFamily="49" charset="-128"/>
              </a:rPr>
              <a:t>イ</a:t>
            </a:r>
            <a:r>
              <a:rPr kumimoji="1" lang="ja-JP" altLang="en-US" sz="2000" b="1" dirty="0" smtClean="0">
                <a:latin typeface="ＭＳ ゴシック" panose="020B0609070205080204" pitchFamily="49" charset="-128"/>
                <a:ea typeface="ＭＳ ゴシック" panose="020B0609070205080204" pitchFamily="49" charset="-128"/>
              </a:rPr>
              <a:t>　売上高減少方式により申請する場合</a:t>
            </a:r>
            <a:endParaRPr kumimoji="1" lang="en-US" altLang="ja-JP" sz="2000" b="1" dirty="0" smtClean="0">
              <a:latin typeface="ＭＳ ゴシック" panose="020B0609070205080204" pitchFamily="49" charset="-128"/>
              <a:ea typeface="ＭＳ ゴシック" panose="020B0609070205080204" pitchFamily="49" charset="-128"/>
            </a:endParaRPr>
          </a:p>
        </p:txBody>
      </p:sp>
      <p:sp>
        <p:nvSpPr>
          <p:cNvPr id="40" name="正方形/長方形 39"/>
          <p:cNvSpPr/>
          <p:nvPr/>
        </p:nvSpPr>
        <p:spPr>
          <a:xfrm>
            <a:off x="407020" y="929227"/>
            <a:ext cx="4962267"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（個人の場合）</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令和元年または令和２年の確定申告書第一表の写し</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41" name="正方形/長方形 40"/>
          <p:cNvSpPr/>
          <p:nvPr/>
        </p:nvSpPr>
        <p:spPr>
          <a:xfrm>
            <a:off x="455073" y="1556429"/>
            <a:ext cx="4914214"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法人</a:t>
            </a:r>
            <a:r>
              <a:rPr kumimoji="1" lang="ja-JP" altLang="en-US" sz="1600" dirty="0" smtClean="0">
                <a:latin typeface="ＭＳ ゴシック" panose="020B0609070205080204" pitchFamily="49" charset="-128"/>
                <a:ea typeface="ＭＳ ゴシック" panose="020B0609070205080204" pitchFamily="49" charset="-128"/>
              </a:rPr>
              <a:t>の場合）</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令和元年または令和２年の確定申告書別表一の写し</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42" name="テキスト ボックス 41"/>
          <p:cNvSpPr txBox="1"/>
          <p:nvPr/>
        </p:nvSpPr>
        <p:spPr>
          <a:xfrm>
            <a:off x="175633" y="1544452"/>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43" name="正方形/長方形 42"/>
          <p:cNvSpPr/>
          <p:nvPr/>
        </p:nvSpPr>
        <p:spPr>
          <a:xfrm>
            <a:off x="423231" y="2198522"/>
            <a:ext cx="4774048" cy="461665"/>
          </a:xfrm>
          <a:prstGeom prst="rect">
            <a:avLst/>
          </a:prstGeom>
        </p:spPr>
        <p:txBody>
          <a:bodyPr wrap="square">
            <a:spAutoFit/>
          </a:bodyPr>
          <a:lstStyle/>
          <a:p>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個人・法人いずれの場合も税務署の収受印が押印されているもの、ｅ－Ｔａｘによる申告の場合は受信通知も併せてご提出ください。</a:t>
            </a:r>
            <a:endParaRPr kumimoji="1" lang="en-US" altLang="ja-JP" sz="1200" dirty="0" smtClean="0">
              <a:latin typeface="ＭＳ ゴシック" panose="020B0609070205080204" pitchFamily="49" charset="-128"/>
              <a:ea typeface="ＭＳ ゴシック" panose="020B0609070205080204" pitchFamily="49" charset="-128"/>
            </a:endParaRPr>
          </a:p>
        </p:txBody>
      </p:sp>
      <p:pic>
        <p:nvPicPr>
          <p:cNvPr id="44" name="図 43"/>
          <p:cNvPicPr>
            <a:picLocks noChangeAspect="1"/>
          </p:cNvPicPr>
          <p:nvPr/>
        </p:nvPicPr>
        <p:blipFill>
          <a:blip r:embed="rId2"/>
          <a:stretch>
            <a:fillRect/>
          </a:stretch>
        </p:blipFill>
        <p:spPr>
          <a:xfrm>
            <a:off x="5542863" y="1260766"/>
            <a:ext cx="1121616" cy="1585697"/>
          </a:xfrm>
          <a:prstGeom prst="rect">
            <a:avLst/>
          </a:prstGeom>
        </p:spPr>
      </p:pic>
      <p:sp>
        <p:nvSpPr>
          <p:cNvPr id="45" name="正方形/長方形 44"/>
          <p:cNvSpPr/>
          <p:nvPr/>
        </p:nvSpPr>
        <p:spPr>
          <a:xfrm>
            <a:off x="5658448" y="996829"/>
            <a:ext cx="861918" cy="246221"/>
          </a:xfrm>
          <a:prstGeom prst="rect">
            <a:avLst/>
          </a:prstGeom>
        </p:spPr>
        <p:txBody>
          <a:bodyPr wrap="square">
            <a:spAutoFit/>
          </a:bodyPr>
          <a:lstStyle/>
          <a:p>
            <a:r>
              <a:rPr kumimoji="1" lang="ja-JP" altLang="en-US" sz="1000" dirty="0" smtClean="0">
                <a:latin typeface="ＭＳ ゴシック" panose="020B0609070205080204" pitchFamily="49" charset="-128"/>
                <a:ea typeface="ＭＳ ゴシック" panose="020B0609070205080204" pitchFamily="49" charset="-128"/>
              </a:rPr>
              <a:t>個人の場合</a:t>
            </a:r>
            <a:endParaRPr kumimoji="1" lang="en-US" altLang="ja-JP" sz="1000" dirty="0" smtClean="0">
              <a:latin typeface="ＭＳ ゴシック" panose="020B0609070205080204" pitchFamily="49" charset="-128"/>
              <a:ea typeface="ＭＳ ゴシック" panose="020B0609070205080204" pitchFamily="49" charset="-128"/>
            </a:endParaRPr>
          </a:p>
        </p:txBody>
      </p:sp>
      <p:sp>
        <p:nvSpPr>
          <p:cNvPr id="47" name="正方形/長方形 46"/>
          <p:cNvSpPr/>
          <p:nvPr/>
        </p:nvSpPr>
        <p:spPr>
          <a:xfrm>
            <a:off x="455072" y="4222466"/>
            <a:ext cx="5276809"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（青色申告の場合）</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所得税青色申告決算書</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48" name="正方形/長方形 47"/>
          <p:cNvSpPr/>
          <p:nvPr/>
        </p:nvSpPr>
        <p:spPr>
          <a:xfrm>
            <a:off x="455072" y="4807241"/>
            <a:ext cx="6462586"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（白色申告の場合）</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確定申告書第一表の収入金額と一致する全ての月の売上台帳</a:t>
            </a:r>
            <a:endParaRPr kumimoji="1" lang="en-US" altLang="ja-JP" sz="1600" dirty="0" smtClean="0">
              <a:latin typeface="ＭＳ ゴシック" panose="020B0609070205080204" pitchFamily="49" charset="-128"/>
              <a:ea typeface="ＭＳ ゴシック" panose="020B0609070205080204" pitchFamily="49" charset="-128"/>
            </a:endParaRPr>
          </a:p>
        </p:txBody>
      </p:sp>
      <p:pic>
        <p:nvPicPr>
          <p:cNvPr id="49" name="図 48"/>
          <p:cNvPicPr>
            <a:picLocks noChangeAspect="1"/>
          </p:cNvPicPr>
          <p:nvPr/>
        </p:nvPicPr>
        <p:blipFill>
          <a:blip r:embed="rId3"/>
          <a:stretch>
            <a:fillRect/>
          </a:stretch>
        </p:blipFill>
        <p:spPr>
          <a:xfrm>
            <a:off x="5551575" y="6128601"/>
            <a:ext cx="1226888" cy="1532245"/>
          </a:xfrm>
          <a:prstGeom prst="rect">
            <a:avLst/>
          </a:prstGeom>
        </p:spPr>
      </p:pic>
      <p:sp>
        <p:nvSpPr>
          <p:cNvPr id="50" name="テキスト ボックス 49"/>
          <p:cNvSpPr txBox="1"/>
          <p:nvPr/>
        </p:nvSpPr>
        <p:spPr>
          <a:xfrm>
            <a:off x="562716" y="6201821"/>
            <a:ext cx="4443624" cy="584775"/>
          </a:xfrm>
          <a:prstGeom prst="rect">
            <a:avLst/>
          </a:prstGeom>
          <a:noFill/>
        </p:spPr>
        <p:txBody>
          <a:bodyPr wrap="squar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収受日付印が押印されているものを提出してください。</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1" name="テキスト ボックス 50"/>
          <p:cNvSpPr txBox="1"/>
          <p:nvPr/>
        </p:nvSpPr>
        <p:spPr>
          <a:xfrm>
            <a:off x="198348" y="6210528"/>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pic>
        <p:nvPicPr>
          <p:cNvPr id="52" name="図 51"/>
          <p:cNvPicPr>
            <a:picLocks noChangeAspect="1"/>
          </p:cNvPicPr>
          <p:nvPr/>
        </p:nvPicPr>
        <p:blipFill>
          <a:blip r:embed="rId4"/>
          <a:stretch>
            <a:fillRect/>
          </a:stretch>
        </p:blipFill>
        <p:spPr>
          <a:xfrm>
            <a:off x="5658448" y="8411835"/>
            <a:ext cx="1000472" cy="1262681"/>
          </a:xfrm>
          <a:prstGeom prst="rect">
            <a:avLst/>
          </a:prstGeom>
        </p:spPr>
      </p:pic>
      <p:sp>
        <p:nvSpPr>
          <p:cNvPr id="54" name="テキスト ボックス 53"/>
          <p:cNvSpPr txBox="1"/>
          <p:nvPr/>
        </p:nvSpPr>
        <p:spPr>
          <a:xfrm>
            <a:off x="172867" y="8572822"/>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5" name="正方形/長方形 54"/>
          <p:cNvSpPr/>
          <p:nvPr/>
        </p:nvSpPr>
        <p:spPr>
          <a:xfrm>
            <a:off x="537937" y="8572822"/>
            <a:ext cx="4253293" cy="584775"/>
          </a:xfrm>
          <a:prstGeom prst="rect">
            <a:avLst/>
          </a:prstGeom>
        </p:spPr>
        <p:txBody>
          <a:bodyPr wrap="square">
            <a:spAutoFit/>
          </a:bodyPr>
          <a:lstStyle/>
          <a:p>
            <a:r>
              <a:rPr lang="ja-JP" altLang="en-US" sz="1600" dirty="0" smtClean="0">
                <a:latin typeface="ＭＳ ゴシック" panose="020B0609070205080204" pitchFamily="49" charset="-128"/>
                <a:ea typeface="ＭＳ ゴシック" panose="020B0609070205080204" pitchFamily="49" charset="-128"/>
              </a:rPr>
              <a:t>令和元年または令和２年の全ての月の売上金額が分かる内容のものを提出してください。</a:t>
            </a:r>
            <a:endParaRPr lang="ja-JP" altLang="en-US" sz="1600" dirty="0">
              <a:latin typeface="ＭＳ ゴシック" panose="020B0609070205080204" pitchFamily="49" charset="-128"/>
              <a:ea typeface="ＭＳ ゴシック" panose="020B0609070205080204" pitchFamily="49" charset="-128"/>
            </a:endParaRPr>
          </a:p>
        </p:txBody>
      </p:sp>
      <p:sp>
        <p:nvSpPr>
          <p:cNvPr id="56" name="正方形/長方形 55"/>
          <p:cNvSpPr/>
          <p:nvPr/>
        </p:nvSpPr>
        <p:spPr>
          <a:xfrm>
            <a:off x="423231" y="3617116"/>
            <a:ext cx="5276809"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（法人の場合）</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a:t>
            </a:r>
            <a:r>
              <a:rPr kumimoji="1" lang="ja-JP" altLang="en-US" sz="1600" dirty="0" smtClean="0">
                <a:latin typeface="ＭＳ ゴシック" panose="020B0609070205080204" pitchFamily="49" charset="-128"/>
                <a:ea typeface="ＭＳ ゴシック" panose="020B0609070205080204" pitchFamily="49" charset="-128"/>
              </a:rPr>
              <a:t>法人事業概況説明書（月別売上が分かるページ含む）</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57" name="テキスト ボックス 56"/>
          <p:cNvSpPr txBox="1"/>
          <p:nvPr/>
        </p:nvSpPr>
        <p:spPr>
          <a:xfrm>
            <a:off x="6509840" y="9692748"/>
            <a:ext cx="352623" cy="261610"/>
          </a:xfrm>
          <a:prstGeom prst="rect">
            <a:avLst/>
          </a:prstGeom>
          <a:noFill/>
        </p:spPr>
        <p:txBody>
          <a:bodyPr wrap="square" rtlCol="0">
            <a:spAutoFit/>
          </a:bodyPr>
          <a:lstStyle/>
          <a:p>
            <a:r>
              <a:rPr kumimoji="1" lang="ja-JP" altLang="en-US" sz="1100" dirty="0" smtClean="0"/>
              <a:t>５</a:t>
            </a:r>
            <a:endParaRPr kumimoji="1" lang="ja-JP" altLang="en-US" sz="1100" dirty="0"/>
          </a:p>
        </p:txBody>
      </p:sp>
    </p:spTree>
    <p:extLst>
      <p:ext uri="{BB962C8B-B14F-4D97-AF65-F5344CB8AC3E}">
        <p14:creationId xmlns:p14="http://schemas.microsoft.com/office/powerpoint/2010/main" val="26392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1671042077"/>
              </p:ext>
            </p:extLst>
          </p:nvPr>
        </p:nvGraphicFramePr>
        <p:xfrm>
          <a:off x="123367" y="147233"/>
          <a:ext cx="6696533" cy="4805767"/>
        </p:xfrm>
        <a:graphic>
          <a:graphicData uri="http://schemas.openxmlformats.org/drawingml/2006/table">
            <a:tbl>
              <a:tblPr firstRow="1" bandRow="1">
                <a:tableStyleId>{5C22544A-7EE6-4342-B048-85BDC9FD1C3A}</a:tableStyleId>
              </a:tblPr>
              <a:tblGrid>
                <a:gridCol w="6696533">
                  <a:extLst>
                    <a:ext uri="{9D8B030D-6E8A-4147-A177-3AD203B41FA5}">
                      <a16:colId xmlns:a16="http://schemas.microsoft.com/office/drawing/2014/main" val="3298058880"/>
                    </a:ext>
                  </a:extLst>
                </a:gridCol>
              </a:tblGrid>
              <a:tr h="4041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５　売上申告書（その１）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11140468"/>
                  </a:ext>
                </a:extLst>
              </a:tr>
              <a:tr h="2025556">
                <a:tc>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228171"/>
                  </a:ext>
                </a:extLst>
              </a:tr>
              <a:tr h="3796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６　売上申告書（その２）</a:t>
                      </a:r>
                      <a:endParaRPr kumimoji="1" lang="en-US" altLang="ja-JP" sz="1800" b="1" dirty="0" smtClean="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79379200"/>
                  </a:ext>
                </a:extLst>
              </a:tr>
              <a:tr h="1996440">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745284"/>
                  </a:ext>
                </a:extLst>
              </a:tr>
            </a:tbl>
          </a:graphicData>
        </a:graphic>
      </p:graphicFrame>
      <p:sp>
        <p:nvSpPr>
          <p:cNvPr id="19" name="テキスト ボックス 18"/>
          <p:cNvSpPr txBox="1"/>
          <p:nvPr/>
        </p:nvSpPr>
        <p:spPr>
          <a:xfrm>
            <a:off x="148087" y="689973"/>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215504" y="3189280"/>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1" name="テキスト ボックス 50"/>
          <p:cNvSpPr txBox="1"/>
          <p:nvPr/>
        </p:nvSpPr>
        <p:spPr>
          <a:xfrm>
            <a:off x="193952" y="6301115"/>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4" name="テキスト ボックス 53"/>
          <p:cNvSpPr txBox="1"/>
          <p:nvPr/>
        </p:nvSpPr>
        <p:spPr>
          <a:xfrm>
            <a:off x="172867" y="8572822"/>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6" name="正方形/長方形 55"/>
          <p:cNvSpPr/>
          <p:nvPr/>
        </p:nvSpPr>
        <p:spPr>
          <a:xfrm>
            <a:off x="537936" y="3189280"/>
            <a:ext cx="4049303"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令和３年７月売上に係る申告書（様式指定）を提出してください。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24" name="正方形/長方形 23"/>
          <p:cNvSpPr/>
          <p:nvPr/>
        </p:nvSpPr>
        <p:spPr>
          <a:xfrm>
            <a:off x="537937" y="717518"/>
            <a:ext cx="3904158" cy="830997"/>
          </a:xfrm>
          <a:prstGeom prst="rect">
            <a:avLst/>
          </a:prstGeom>
        </p:spPr>
        <p:txBody>
          <a:bodyPr wrap="square">
            <a:spAutoFit/>
          </a:bodyPr>
          <a:lstStyle/>
          <a:p>
            <a:r>
              <a:rPr lang="ja-JP" altLang="en-US" sz="1600" dirty="0" smtClean="0">
                <a:latin typeface="ＭＳ ゴシック" panose="020B0609070205080204" pitchFamily="49" charset="-128"/>
                <a:ea typeface="ＭＳ ゴシック" panose="020B0609070205080204" pitchFamily="49" charset="-128"/>
              </a:rPr>
              <a:t>令和元年７月または令和２年７月売上に係る申告書（様式指定）を提出してください。</a:t>
            </a:r>
            <a:endParaRPr lang="en-US" altLang="ja-JP" sz="1600" dirty="0" smtClean="0">
              <a:latin typeface="ＭＳ ゴシック" panose="020B0609070205080204" pitchFamily="49" charset="-128"/>
              <a:ea typeface="ＭＳ ゴシック" panose="020B0609070205080204" pitchFamily="49" charset="-128"/>
            </a:endParaRPr>
          </a:p>
        </p:txBody>
      </p:sp>
      <p:pic>
        <p:nvPicPr>
          <p:cNvPr id="26" name="図 25"/>
          <p:cNvPicPr>
            <a:picLocks noChangeAspect="1"/>
          </p:cNvPicPr>
          <p:nvPr/>
        </p:nvPicPr>
        <p:blipFill>
          <a:blip r:embed="rId2"/>
          <a:stretch>
            <a:fillRect/>
          </a:stretch>
        </p:blipFill>
        <p:spPr>
          <a:xfrm>
            <a:off x="5385233" y="589629"/>
            <a:ext cx="1270381" cy="1917772"/>
          </a:xfrm>
          <a:prstGeom prst="rect">
            <a:avLst/>
          </a:prstGeom>
          <a:ln>
            <a:solidFill>
              <a:schemeClr val="tx1"/>
            </a:solidFill>
          </a:ln>
        </p:spPr>
      </p:pic>
      <p:sp>
        <p:nvSpPr>
          <p:cNvPr id="27" name="テキスト ボックス 26"/>
          <p:cNvSpPr txBox="1"/>
          <p:nvPr/>
        </p:nvSpPr>
        <p:spPr>
          <a:xfrm>
            <a:off x="123367" y="5281648"/>
            <a:ext cx="6835924" cy="400110"/>
          </a:xfrm>
          <a:prstGeom prst="rect">
            <a:avLst/>
          </a:prstGeom>
          <a:noFill/>
        </p:spPr>
        <p:txBody>
          <a:bodyPr wrap="square" rtlCol="0">
            <a:spAutoFit/>
          </a:bodyPr>
          <a:lstStyle/>
          <a:p>
            <a:r>
              <a:rPr kumimoji="1" lang="ja-JP" altLang="en-US" sz="2000" b="1" dirty="0" smtClean="0">
                <a:latin typeface="ＭＳ ゴシック" panose="020B0609070205080204" pitchFamily="49" charset="-128"/>
                <a:ea typeface="ＭＳ ゴシック" panose="020B0609070205080204" pitchFamily="49" charset="-128"/>
              </a:rPr>
              <a:t>ウ　新規開店特例による売上高方式により申請する場合</a:t>
            </a:r>
            <a:endParaRPr kumimoji="1" lang="en-US" altLang="ja-JP" sz="2000" b="1" dirty="0" smtClean="0">
              <a:latin typeface="ＭＳ ゴシック" panose="020B0609070205080204" pitchFamily="49" charset="-128"/>
              <a:ea typeface="ＭＳ ゴシック" panose="020B0609070205080204" pitchFamily="49"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1606806443"/>
              </p:ext>
            </p:extLst>
          </p:nvPr>
        </p:nvGraphicFramePr>
        <p:xfrm>
          <a:off x="123366" y="5695816"/>
          <a:ext cx="6696533" cy="4022058"/>
        </p:xfrm>
        <a:graphic>
          <a:graphicData uri="http://schemas.openxmlformats.org/drawingml/2006/table">
            <a:tbl>
              <a:tblPr firstRow="1" bandRow="1">
                <a:tableStyleId>{5C22544A-7EE6-4342-B048-85BDC9FD1C3A}</a:tableStyleId>
              </a:tblPr>
              <a:tblGrid>
                <a:gridCol w="6696533">
                  <a:extLst>
                    <a:ext uri="{9D8B030D-6E8A-4147-A177-3AD203B41FA5}">
                      <a16:colId xmlns:a16="http://schemas.microsoft.com/office/drawing/2014/main" val="3298058880"/>
                    </a:ext>
                  </a:extLst>
                </a:gridCol>
              </a:tblGrid>
              <a:tr h="3109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１　売上申告書（その３）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11140468"/>
                  </a:ext>
                </a:extLst>
              </a:tr>
              <a:tr h="1639969">
                <a:tc>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228171"/>
                  </a:ext>
                </a:extLst>
              </a:tr>
              <a:tr h="2920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２　開店日から令和３年７月６日までの売上台帳の写し</a:t>
                      </a:r>
                      <a:endParaRPr kumimoji="1" lang="en-US" altLang="ja-JP" sz="1800" b="1" dirty="0" smtClean="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79379200"/>
                  </a:ext>
                </a:extLst>
              </a:tr>
              <a:tr h="1650569">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745284"/>
                  </a:ext>
                </a:extLst>
              </a:tr>
            </a:tbl>
          </a:graphicData>
        </a:graphic>
      </p:graphicFrame>
      <p:sp>
        <p:nvSpPr>
          <p:cNvPr id="29" name="正方形/長方形 28"/>
          <p:cNvSpPr/>
          <p:nvPr/>
        </p:nvSpPr>
        <p:spPr>
          <a:xfrm>
            <a:off x="537937" y="6284964"/>
            <a:ext cx="3484468" cy="830997"/>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開店日から令和３年７月６日までの売上に係る申告書（様式指定）を提出してください。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30" name="テキスト ボックス 29"/>
          <p:cNvSpPr txBox="1"/>
          <p:nvPr/>
        </p:nvSpPr>
        <p:spPr>
          <a:xfrm>
            <a:off x="193952" y="6274599"/>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1" name="正方形/長方形 30"/>
          <p:cNvSpPr/>
          <p:nvPr/>
        </p:nvSpPr>
        <p:spPr>
          <a:xfrm>
            <a:off x="605354" y="8212824"/>
            <a:ext cx="3484468" cy="830997"/>
          </a:xfrm>
          <a:prstGeom prst="rect">
            <a:avLst/>
          </a:prstGeom>
        </p:spPr>
        <p:txBody>
          <a:bodyPr wrap="square">
            <a:spAutoFit/>
          </a:bodyPr>
          <a:lstStyle/>
          <a:p>
            <a:r>
              <a:rPr kumimoji="1" lang="ja-JP" altLang="en-US" sz="1600" dirty="0">
                <a:latin typeface="ＭＳ ゴシック" panose="020B0609070205080204" pitchFamily="49" charset="-128"/>
                <a:ea typeface="ＭＳ ゴシック" panose="020B0609070205080204" pitchFamily="49" charset="-128"/>
              </a:rPr>
              <a:t>開店</a:t>
            </a:r>
            <a:r>
              <a:rPr kumimoji="1" lang="ja-JP" altLang="en-US" sz="1600" dirty="0" smtClean="0">
                <a:latin typeface="ＭＳ ゴシック" panose="020B0609070205080204" pitchFamily="49" charset="-128"/>
                <a:ea typeface="ＭＳ ゴシック" panose="020B0609070205080204" pitchFamily="49" charset="-128"/>
              </a:rPr>
              <a:t>日から令和３年７月６日までの日ごとの売上が分かる売上台帳を提出してください。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215504" y="8221287"/>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pic>
        <p:nvPicPr>
          <p:cNvPr id="33" name="図 32"/>
          <p:cNvPicPr>
            <a:picLocks noChangeAspect="1"/>
          </p:cNvPicPr>
          <p:nvPr/>
        </p:nvPicPr>
        <p:blipFill>
          <a:blip r:embed="rId3"/>
          <a:stretch>
            <a:fillRect/>
          </a:stretch>
        </p:blipFill>
        <p:spPr>
          <a:xfrm>
            <a:off x="5511885" y="8138178"/>
            <a:ext cx="1143729" cy="1443483"/>
          </a:xfrm>
          <a:prstGeom prst="rect">
            <a:avLst/>
          </a:prstGeom>
        </p:spPr>
      </p:pic>
      <p:sp>
        <p:nvSpPr>
          <p:cNvPr id="36" name="正方形/長方形 35"/>
          <p:cNvSpPr/>
          <p:nvPr/>
        </p:nvSpPr>
        <p:spPr>
          <a:xfrm>
            <a:off x="537937" y="7083848"/>
            <a:ext cx="3904158" cy="584775"/>
          </a:xfrm>
          <a:prstGeom prst="rect">
            <a:avLst/>
          </a:prstGeom>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金額</a:t>
            </a:r>
            <a:r>
              <a:rPr lang="ja-JP" altLang="en-US" sz="1600" dirty="0" smtClean="0">
                <a:latin typeface="ＭＳ ゴシック" panose="020B0609070205080204" pitchFamily="49" charset="-128"/>
                <a:ea typeface="ＭＳ ゴシック" panose="020B0609070205080204" pitchFamily="49" charset="-128"/>
              </a:rPr>
              <a:t>は全て消費税及び地方消費税抜きのものとしてください。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38" name="正方形/長方形 37"/>
          <p:cNvSpPr/>
          <p:nvPr/>
        </p:nvSpPr>
        <p:spPr>
          <a:xfrm>
            <a:off x="537937" y="3972013"/>
            <a:ext cx="3904158" cy="584775"/>
          </a:xfrm>
          <a:prstGeom prst="rect">
            <a:avLst/>
          </a:prstGeom>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金額</a:t>
            </a:r>
            <a:r>
              <a:rPr lang="ja-JP" altLang="en-US" sz="1600" dirty="0" smtClean="0">
                <a:latin typeface="ＭＳ ゴシック" panose="020B0609070205080204" pitchFamily="49" charset="-128"/>
                <a:ea typeface="ＭＳ ゴシック" panose="020B0609070205080204" pitchFamily="49" charset="-128"/>
              </a:rPr>
              <a:t>は全て消費税及び地方消費税抜きのものとしてください。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39" name="正方形/長方形 38"/>
          <p:cNvSpPr/>
          <p:nvPr/>
        </p:nvSpPr>
        <p:spPr>
          <a:xfrm>
            <a:off x="562717" y="1685144"/>
            <a:ext cx="3904158" cy="584775"/>
          </a:xfrm>
          <a:prstGeom prst="rect">
            <a:avLst/>
          </a:prstGeom>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金額</a:t>
            </a:r>
            <a:r>
              <a:rPr lang="ja-JP" altLang="en-US" sz="1600" dirty="0" smtClean="0">
                <a:latin typeface="ＭＳ ゴシック" panose="020B0609070205080204" pitchFamily="49" charset="-128"/>
                <a:ea typeface="ＭＳ ゴシック" panose="020B0609070205080204" pitchFamily="49" charset="-128"/>
              </a:rPr>
              <a:t>は全て消費税及び地方消費税抜きのものとしてください。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46" name="テキスト ボックス 45"/>
          <p:cNvSpPr txBox="1"/>
          <p:nvPr/>
        </p:nvSpPr>
        <p:spPr>
          <a:xfrm>
            <a:off x="215504" y="7071898"/>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3" name="テキスト ボックス 52"/>
          <p:cNvSpPr txBox="1"/>
          <p:nvPr/>
        </p:nvSpPr>
        <p:spPr>
          <a:xfrm>
            <a:off x="215504" y="3986579"/>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7" name="テキスト ボックス 56"/>
          <p:cNvSpPr txBox="1"/>
          <p:nvPr/>
        </p:nvSpPr>
        <p:spPr>
          <a:xfrm>
            <a:off x="6509840" y="9692748"/>
            <a:ext cx="352623" cy="261610"/>
          </a:xfrm>
          <a:prstGeom prst="rect">
            <a:avLst/>
          </a:prstGeom>
          <a:noFill/>
        </p:spPr>
        <p:txBody>
          <a:bodyPr wrap="square" rtlCol="0">
            <a:spAutoFit/>
          </a:bodyPr>
          <a:lstStyle/>
          <a:p>
            <a:r>
              <a:rPr kumimoji="1" lang="ja-JP" altLang="en-US" sz="1100" dirty="0" smtClean="0"/>
              <a:t>６</a:t>
            </a:r>
            <a:endParaRPr kumimoji="1" lang="ja-JP" altLang="en-US" sz="1100" dirty="0"/>
          </a:p>
        </p:txBody>
      </p:sp>
      <p:sp>
        <p:nvSpPr>
          <p:cNvPr id="25" name="テキスト ボックス 24"/>
          <p:cNvSpPr txBox="1"/>
          <p:nvPr/>
        </p:nvSpPr>
        <p:spPr>
          <a:xfrm>
            <a:off x="178993" y="1692693"/>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pic>
        <p:nvPicPr>
          <p:cNvPr id="34" name="図 33"/>
          <p:cNvPicPr>
            <a:picLocks noChangeAspect="1"/>
          </p:cNvPicPr>
          <p:nvPr/>
        </p:nvPicPr>
        <p:blipFill>
          <a:blip r:embed="rId4"/>
          <a:stretch>
            <a:fillRect/>
          </a:stretch>
        </p:blipFill>
        <p:spPr>
          <a:xfrm>
            <a:off x="5458119" y="3011736"/>
            <a:ext cx="1267617" cy="1898504"/>
          </a:xfrm>
          <a:prstGeom prst="rect">
            <a:avLst/>
          </a:prstGeom>
          <a:ln>
            <a:solidFill>
              <a:schemeClr val="tx1"/>
            </a:solidFill>
          </a:ln>
        </p:spPr>
      </p:pic>
      <p:pic>
        <p:nvPicPr>
          <p:cNvPr id="3" name="図 2"/>
          <p:cNvPicPr>
            <a:picLocks noChangeAspect="1"/>
          </p:cNvPicPr>
          <p:nvPr/>
        </p:nvPicPr>
        <p:blipFill>
          <a:blip r:embed="rId5"/>
          <a:stretch>
            <a:fillRect/>
          </a:stretch>
        </p:blipFill>
        <p:spPr>
          <a:xfrm>
            <a:off x="5547734" y="6095103"/>
            <a:ext cx="1072030" cy="1573520"/>
          </a:xfrm>
          <a:prstGeom prst="rect">
            <a:avLst/>
          </a:prstGeom>
          <a:ln>
            <a:solidFill>
              <a:schemeClr val="tx1"/>
            </a:solidFill>
          </a:ln>
        </p:spPr>
      </p:pic>
    </p:spTree>
    <p:extLst>
      <p:ext uri="{BB962C8B-B14F-4D97-AF65-F5344CB8AC3E}">
        <p14:creationId xmlns:p14="http://schemas.microsoft.com/office/powerpoint/2010/main" val="3887254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2035590830"/>
              </p:ext>
            </p:extLst>
          </p:nvPr>
        </p:nvGraphicFramePr>
        <p:xfrm>
          <a:off x="123366" y="137988"/>
          <a:ext cx="6696533" cy="2567311"/>
        </p:xfrm>
        <a:graphic>
          <a:graphicData uri="http://schemas.openxmlformats.org/drawingml/2006/table">
            <a:tbl>
              <a:tblPr firstRow="1" bandRow="1">
                <a:tableStyleId>{5C22544A-7EE6-4342-B048-85BDC9FD1C3A}</a:tableStyleId>
              </a:tblPr>
              <a:tblGrid>
                <a:gridCol w="6696533">
                  <a:extLst>
                    <a:ext uri="{9D8B030D-6E8A-4147-A177-3AD203B41FA5}">
                      <a16:colId xmlns:a16="http://schemas.microsoft.com/office/drawing/2014/main" val="3298058880"/>
                    </a:ext>
                  </a:extLst>
                </a:gridCol>
              </a:tblGrid>
              <a:tr h="4270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３　開業届または開店日がわかる資料（チラシ等）の写し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11140468"/>
                  </a:ext>
                </a:extLst>
              </a:tr>
              <a:tr h="2140299">
                <a:tc>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228171"/>
                  </a:ext>
                </a:extLst>
              </a:tr>
            </a:tbl>
          </a:graphicData>
        </a:graphic>
      </p:graphicFrame>
      <p:sp>
        <p:nvSpPr>
          <p:cNvPr id="19" name="テキスト ボックス 18"/>
          <p:cNvSpPr txBox="1"/>
          <p:nvPr/>
        </p:nvSpPr>
        <p:spPr>
          <a:xfrm>
            <a:off x="148087" y="689973"/>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51" name="テキスト ボックス 50"/>
          <p:cNvSpPr txBox="1"/>
          <p:nvPr/>
        </p:nvSpPr>
        <p:spPr>
          <a:xfrm>
            <a:off x="193952" y="6301115"/>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4" name="正方形/長方形 23"/>
          <p:cNvSpPr/>
          <p:nvPr/>
        </p:nvSpPr>
        <p:spPr>
          <a:xfrm>
            <a:off x="537937" y="717518"/>
            <a:ext cx="3904158" cy="584775"/>
          </a:xfrm>
          <a:prstGeom prst="rect">
            <a:avLst/>
          </a:prstGeom>
        </p:spPr>
        <p:txBody>
          <a:bodyPr wrap="square">
            <a:spAutoFit/>
          </a:bodyPr>
          <a:lstStyle/>
          <a:p>
            <a:r>
              <a:rPr lang="ja-JP" altLang="en-US" sz="1600" dirty="0" smtClean="0">
                <a:latin typeface="ＭＳ ゴシック" panose="020B0609070205080204" pitchFamily="49" charset="-128"/>
                <a:ea typeface="ＭＳ ゴシック" panose="020B0609070205080204" pitchFamily="49" charset="-128"/>
              </a:rPr>
              <a:t>開業日または開店日が令和２年７月２日以降のものを提出してください。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a:xfrm>
            <a:off x="-76200" y="3176786"/>
            <a:ext cx="7239000" cy="400110"/>
          </a:xfrm>
          <a:prstGeom prst="rect">
            <a:avLst/>
          </a:prstGeom>
          <a:noFill/>
        </p:spPr>
        <p:txBody>
          <a:bodyPr wrap="square" rtlCol="0">
            <a:spAutoFit/>
          </a:bodyPr>
          <a:lstStyle/>
          <a:p>
            <a:r>
              <a:rPr kumimoji="1" lang="ja-JP" altLang="en-US" sz="2000" b="1" dirty="0" smtClean="0">
                <a:latin typeface="ＭＳ ゴシック" panose="020B0609070205080204" pitchFamily="49" charset="-128"/>
                <a:ea typeface="ＭＳ ゴシック" panose="020B0609070205080204" pitchFamily="49" charset="-128"/>
              </a:rPr>
              <a:t>エ</a:t>
            </a:r>
            <a:r>
              <a:rPr kumimoji="1" lang="ja-JP" altLang="en-US" sz="2000" b="1" dirty="0">
                <a:latin typeface="ＭＳ ゴシック" panose="020B0609070205080204" pitchFamily="49" charset="-128"/>
                <a:ea typeface="ＭＳ ゴシック" panose="020B0609070205080204" pitchFamily="49" charset="-128"/>
              </a:rPr>
              <a:t> </a:t>
            </a:r>
            <a:r>
              <a:rPr kumimoji="1" lang="ja-JP" altLang="en-US" sz="2000" b="1" dirty="0" smtClean="0">
                <a:latin typeface="ＭＳ ゴシック" panose="020B0609070205080204" pitchFamily="49" charset="-128"/>
                <a:ea typeface="ＭＳ ゴシック" panose="020B0609070205080204" pitchFamily="49" charset="-128"/>
              </a:rPr>
              <a:t>新規開店特例による売上高減少方式により申請する場合</a:t>
            </a:r>
            <a:endParaRPr kumimoji="1" lang="en-US" altLang="ja-JP" sz="2000" b="1" dirty="0" smtClean="0">
              <a:latin typeface="ＭＳ ゴシック" panose="020B0609070205080204" pitchFamily="49" charset="-128"/>
              <a:ea typeface="ＭＳ ゴシック" panose="020B0609070205080204" pitchFamily="49"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1927694463"/>
              </p:ext>
            </p:extLst>
          </p:nvPr>
        </p:nvGraphicFramePr>
        <p:xfrm>
          <a:off x="123366" y="3717782"/>
          <a:ext cx="6696533" cy="4714154"/>
        </p:xfrm>
        <a:graphic>
          <a:graphicData uri="http://schemas.openxmlformats.org/drawingml/2006/table">
            <a:tbl>
              <a:tblPr firstRow="1" bandRow="1">
                <a:tableStyleId>{5C22544A-7EE6-4342-B048-85BDC9FD1C3A}</a:tableStyleId>
              </a:tblPr>
              <a:tblGrid>
                <a:gridCol w="6696533">
                  <a:extLst>
                    <a:ext uri="{9D8B030D-6E8A-4147-A177-3AD203B41FA5}">
                      <a16:colId xmlns:a16="http://schemas.microsoft.com/office/drawing/2014/main" val="3298058880"/>
                    </a:ext>
                  </a:extLst>
                </a:gridCol>
              </a:tblGrid>
              <a:tr h="3109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１　売上申告書（その２）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11140468"/>
                  </a:ext>
                </a:extLst>
              </a:tr>
              <a:tr h="2199554">
                <a:tc>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228171"/>
                  </a:ext>
                </a:extLst>
              </a:tr>
              <a:tr h="2920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２　売上申告書（その３）</a:t>
                      </a:r>
                      <a:endParaRPr kumimoji="1" lang="en-US" altLang="ja-JP" sz="1800" b="1" dirty="0" smtClean="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79379200"/>
                  </a:ext>
                </a:extLst>
              </a:tr>
              <a:tr h="1783080">
                <a:tc>
                  <a:txBody>
                    <a:bodyPr/>
                    <a:lstStyle/>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745284"/>
                  </a:ext>
                </a:extLst>
              </a:tr>
            </a:tbl>
          </a:graphicData>
        </a:graphic>
      </p:graphicFrame>
      <p:sp>
        <p:nvSpPr>
          <p:cNvPr id="30" name="テキスト ボックス 29"/>
          <p:cNvSpPr txBox="1"/>
          <p:nvPr/>
        </p:nvSpPr>
        <p:spPr>
          <a:xfrm>
            <a:off x="265857" y="6684899"/>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2"/>
          <a:stretch>
            <a:fillRect/>
          </a:stretch>
        </p:blipFill>
        <p:spPr>
          <a:xfrm>
            <a:off x="5259383" y="598454"/>
            <a:ext cx="1320985" cy="2049804"/>
          </a:xfrm>
          <a:prstGeom prst="rect">
            <a:avLst/>
          </a:prstGeom>
        </p:spPr>
      </p:pic>
      <p:sp>
        <p:nvSpPr>
          <p:cNvPr id="20" name="正方形/長方形 19"/>
          <p:cNvSpPr/>
          <p:nvPr/>
        </p:nvSpPr>
        <p:spPr>
          <a:xfrm>
            <a:off x="562717" y="4271320"/>
            <a:ext cx="3484468" cy="584775"/>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令和３年７月売上に係る申告書</a:t>
            </a:r>
            <a:endParaRPr kumimoji="1"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（様式指定）を提出してください。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215504" y="4268711"/>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4" name="正方形/長方形 33"/>
          <p:cNvSpPr/>
          <p:nvPr/>
        </p:nvSpPr>
        <p:spPr>
          <a:xfrm>
            <a:off x="605354" y="6687283"/>
            <a:ext cx="4202866" cy="830997"/>
          </a:xfrm>
          <a:prstGeom prst="rect">
            <a:avLst/>
          </a:prstGeom>
        </p:spPr>
        <p:txBody>
          <a:bodyPr wrap="square">
            <a:spAutoFit/>
          </a:bodyPr>
          <a:lstStyle/>
          <a:p>
            <a:r>
              <a:rPr kumimoji="1" lang="ja-JP" altLang="en-US" sz="1600" dirty="0" smtClean="0">
                <a:latin typeface="ＭＳ ゴシック" panose="020B0609070205080204" pitchFamily="49" charset="-128"/>
                <a:ea typeface="ＭＳ ゴシック" panose="020B0609070205080204" pitchFamily="49" charset="-128"/>
              </a:rPr>
              <a:t>開店日から令和３年７月６日までの売上に係る申告書（様式指定）を提出してください。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36" name="正方形/長方形 35"/>
          <p:cNvSpPr/>
          <p:nvPr/>
        </p:nvSpPr>
        <p:spPr>
          <a:xfrm>
            <a:off x="537937" y="5158194"/>
            <a:ext cx="3904158" cy="584775"/>
          </a:xfrm>
          <a:prstGeom prst="rect">
            <a:avLst/>
          </a:prstGeom>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金額</a:t>
            </a:r>
            <a:r>
              <a:rPr lang="ja-JP" altLang="en-US" sz="1600" dirty="0" smtClean="0">
                <a:latin typeface="ＭＳ ゴシック" panose="020B0609070205080204" pitchFamily="49" charset="-128"/>
                <a:ea typeface="ＭＳ ゴシック" panose="020B0609070205080204" pitchFamily="49" charset="-128"/>
              </a:rPr>
              <a:t>は全て消費税及び地方消費税抜きのものとしてください。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37" name="正方形/長方形 36"/>
          <p:cNvSpPr/>
          <p:nvPr/>
        </p:nvSpPr>
        <p:spPr>
          <a:xfrm>
            <a:off x="605354" y="7581599"/>
            <a:ext cx="3904158" cy="584775"/>
          </a:xfrm>
          <a:prstGeom prst="rect">
            <a:avLst/>
          </a:prstGeom>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金額</a:t>
            </a:r>
            <a:r>
              <a:rPr lang="ja-JP" altLang="en-US" sz="1600" dirty="0" smtClean="0">
                <a:latin typeface="ＭＳ ゴシック" panose="020B0609070205080204" pitchFamily="49" charset="-128"/>
                <a:ea typeface="ＭＳ ゴシック" panose="020B0609070205080204" pitchFamily="49" charset="-128"/>
              </a:rPr>
              <a:t>は全て消費税及び地方消費税抜きのものとしてください。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38" name="テキスト ボックス 37"/>
          <p:cNvSpPr txBox="1"/>
          <p:nvPr/>
        </p:nvSpPr>
        <p:spPr>
          <a:xfrm>
            <a:off x="265857" y="7590758"/>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9" name="テキスト ボックス 38"/>
          <p:cNvSpPr txBox="1"/>
          <p:nvPr/>
        </p:nvSpPr>
        <p:spPr>
          <a:xfrm>
            <a:off x="215504" y="5188026"/>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40" name="テキスト ボックス 39"/>
          <p:cNvSpPr txBox="1"/>
          <p:nvPr/>
        </p:nvSpPr>
        <p:spPr>
          <a:xfrm>
            <a:off x="6509840" y="9692748"/>
            <a:ext cx="352623" cy="261610"/>
          </a:xfrm>
          <a:prstGeom prst="rect">
            <a:avLst/>
          </a:prstGeom>
          <a:noFill/>
        </p:spPr>
        <p:txBody>
          <a:bodyPr wrap="square" rtlCol="0">
            <a:spAutoFit/>
          </a:bodyPr>
          <a:lstStyle/>
          <a:p>
            <a:r>
              <a:rPr kumimoji="1" lang="ja-JP" altLang="en-US" sz="1100" dirty="0" smtClean="0"/>
              <a:t>７</a:t>
            </a:r>
            <a:endParaRPr kumimoji="1" lang="ja-JP" altLang="en-US" sz="1100" dirty="0"/>
          </a:p>
        </p:txBody>
      </p:sp>
      <p:pic>
        <p:nvPicPr>
          <p:cNvPr id="23" name="図 22"/>
          <p:cNvPicPr>
            <a:picLocks noChangeAspect="1"/>
          </p:cNvPicPr>
          <p:nvPr/>
        </p:nvPicPr>
        <p:blipFill>
          <a:blip r:embed="rId3"/>
          <a:stretch>
            <a:fillRect/>
          </a:stretch>
        </p:blipFill>
        <p:spPr>
          <a:xfrm>
            <a:off x="5385230" y="4238774"/>
            <a:ext cx="1267617" cy="1898504"/>
          </a:xfrm>
          <a:prstGeom prst="rect">
            <a:avLst/>
          </a:prstGeom>
          <a:ln>
            <a:solidFill>
              <a:schemeClr val="tx1"/>
            </a:solidFill>
          </a:ln>
        </p:spPr>
      </p:pic>
      <p:pic>
        <p:nvPicPr>
          <p:cNvPr id="22" name="図 21"/>
          <p:cNvPicPr>
            <a:picLocks noChangeAspect="1"/>
          </p:cNvPicPr>
          <p:nvPr/>
        </p:nvPicPr>
        <p:blipFill>
          <a:blip r:embed="rId4"/>
          <a:stretch>
            <a:fillRect/>
          </a:stretch>
        </p:blipFill>
        <p:spPr>
          <a:xfrm>
            <a:off x="5669486" y="6694828"/>
            <a:ext cx="910882" cy="1696742"/>
          </a:xfrm>
          <a:prstGeom prst="rect">
            <a:avLst/>
          </a:prstGeom>
          <a:ln>
            <a:solidFill>
              <a:schemeClr val="tx1"/>
            </a:solidFill>
          </a:ln>
        </p:spPr>
      </p:pic>
    </p:spTree>
    <p:extLst>
      <p:ext uri="{BB962C8B-B14F-4D97-AF65-F5344CB8AC3E}">
        <p14:creationId xmlns:p14="http://schemas.microsoft.com/office/powerpoint/2010/main" val="2541832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44214121"/>
              </p:ext>
            </p:extLst>
          </p:nvPr>
        </p:nvGraphicFramePr>
        <p:xfrm>
          <a:off x="75236" y="56145"/>
          <a:ext cx="6707529" cy="4913048"/>
        </p:xfrm>
        <a:graphic>
          <a:graphicData uri="http://schemas.openxmlformats.org/drawingml/2006/table">
            <a:tbl>
              <a:tblPr firstRow="1" bandRow="1">
                <a:tableStyleId>{5C22544A-7EE6-4342-B048-85BDC9FD1C3A}</a:tableStyleId>
              </a:tblPr>
              <a:tblGrid>
                <a:gridCol w="6707529">
                  <a:extLst>
                    <a:ext uri="{9D8B030D-6E8A-4147-A177-3AD203B41FA5}">
                      <a16:colId xmlns:a16="http://schemas.microsoft.com/office/drawing/2014/main" val="3298058880"/>
                    </a:ext>
                  </a:extLst>
                </a:gridCol>
              </a:tblGrid>
              <a:tr h="3393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３　開店日から令和３年７月６日までの売上台帳の写し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11140468"/>
                  </a:ext>
                </a:extLst>
              </a:tr>
              <a:tr h="1621208">
                <a:tc>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228171"/>
                  </a:ext>
                </a:extLst>
              </a:tr>
              <a:tr h="3393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４　開業届または開店日がわかる資料（チラシ等）の写し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79379200"/>
                  </a:ext>
                </a:extLst>
              </a:tr>
              <a:tr h="1172527">
                <a:tc>
                  <a:txBody>
                    <a:bodyPr/>
                    <a:lstStyle/>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en-US" altLang="ja-JP" dirty="0" smtClean="0">
                        <a:latin typeface="ＭＳ ゴシック" panose="020B0609070205080204" pitchFamily="49" charset="-128"/>
                        <a:ea typeface="ＭＳ ゴシック" panose="020B0609070205080204" pitchFamily="49" charset="-128"/>
                      </a:endParaRPr>
                    </a:p>
                    <a:p>
                      <a:pPr algn="ct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745284"/>
                  </a:ext>
                </a:extLst>
              </a:tr>
            </a:tbl>
          </a:graphicData>
        </a:graphic>
      </p:graphicFrame>
      <p:sp>
        <p:nvSpPr>
          <p:cNvPr id="18" name="テキスト ボックス 17"/>
          <p:cNvSpPr txBox="1"/>
          <p:nvPr/>
        </p:nvSpPr>
        <p:spPr>
          <a:xfrm>
            <a:off x="160350" y="528072"/>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160350" y="2604645"/>
            <a:ext cx="389850" cy="338554"/>
          </a:xfrm>
          <a:prstGeom prst="rect">
            <a:avLst/>
          </a:prstGeom>
          <a:noFill/>
        </p:spPr>
        <p:txBody>
          <a:bodyPr wrap="none" rtlCol="0">
            <a:spAutoFit/>
          </a:bodyPr>
          <a:lstStyle/>
          <a:p>
            <a:r>
              <a:rPr kumimoji="1" lang="ja-JP" altLang="en-US" sz="1600" dirty="0" smtClean="0">
                <a:latin typeface="ＭＳ ゴシック" panose="020B0609070205080204" pitchFamily="49" charset="-128"/>
                <a:ea typeface="ＭＳ ゴシック" panose="020B0609070205080204" pitchFamily="49" charset="-128"/>
              </a:rPr>
              <a:t>■</a:t>
            </a:r>
            <a:endParaRPr kumimoji="1" lang="ja-JP" altLang="en-US" sz="1600" dirty="0">
              <a:latin typeface="ＭＳ ゴシック" panose="020B0609070205080204" pitchFamily="49" charset="-128"/>
              <a:ea typeface="ＭＳ ゴシック" panose="020B0609070205080204" pitchFamily="49" charset="-128"/>
            </a:endParaRPr>
          </a:p>
        </p:txBody>
      </p:sp>
      <p:grpSp>
        <p:nvGrpSpPr>
          <p:cNvPr id="17" name="グループ化 16"/>
          <p:cNvGrpSpPr/>
          <p:nvPr/>
        </p:nvGrpSpPr>
        <p:grpSpPr>
          <a:xfrm>
            <a:off x="93223" y="7920939"/>
            <a:ext cx="3602813" cy="1658069"/>
            <a:chOff x="115747" y="8148637"/>
            <a:chExt cx="3694236" cy="1658069"/>
          </a:xfrm>
        </p:grpSpPr>
        <p:sp>
          <p:nvSpPr>
            <p:cNvPr id="22" name="正方形/長方形 21"/>
            <p:cNvSpPr/>
            <p:nvPr/>
          </p:nvSpPr>
          <p:spPr>
            <a:xfrm>
              <a:off x="115747" y="8148637"/>
              <a:ext cx="3694236" cy="16580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テキスト ボックス 25"/>
            <p:cNvSpPr txBox="1"/>
            <p:nvPr/>
          </p:nvSpPr>
          <p:spPr>
            <a:xfrm>
              <a:off x="344473" y="8192101"/>
              <a:ext cx="3236784" cy="307777"/>
            </a:xfrm>
            <a:prstGeom prst="rect">
              <a:avLst/>
            </a:prstGeom>
            <a:noFill/>
          </p:spPr>
          <p:txBody>
            <a:bodyPr wrap="non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　</a:t>
              </a:r>
              <a:r>
                <a:rPr kumimoji="1" lang="ja-JP" altLang="en-US" sz="1400" b="1" dirty="0" smtClean="0">
                  <a:latin typeface="ＭＳ ゴシック" panose="020B0609070205080204" pitchFamily="49" charset="-128"/>
                  <a:ea typeface="ＭＳ ゴシック" panose="020B0609070205080204" pitchFamily="49" charset="-128"/>
                </a:rPr>
                <a:t>～協力金の申請に関する問合せ先～</a:t>
              </a:r>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a:xfrm>
              <a:off x="500648" y="8520840"/>
              <a:ext cx="2924435" cy="692497"/>
            </a:xfrm>
            <a:prstGeom prst="rect">
              <a:avLst/>
            </a:prstGeom>
            <a:noFill/>
          </p:spPr>
          <p:txBody>
            <a:bodyPr wrap="none" rtlCol="0">
              <a:spAutoFit/>
            </a:bodyPr>
            <a:lstStyle/>
            <a:p>
              <a:pPr algn="ctr"/>
              <a:r>
                <a:rPr lang="ja-JP" altLang="ja-JP" sz="1300" dirty="0">
                  <a:latin typeface="ＭＳ ゴシック" panose="020B0609070205080204" pitchFamily="49" charset="-128"/>
                  <a:ea typeface="ＭＳ ゴシック" panose="020B0609070205080204" pitchFamily="49" charset="-128"/>
                </a:rPr>
                <a:t>新型コロナウイルス感染症に</a:t>
              </a:r>
              <a:r>
                <a:rPr lang="ja-JP" altLang="ja-JP" sz="1300" dirty="0" smtClean="0">
                  <a:latin typeface="ＭＳ ゴシック" panose="020B0609070205080204" pitchFamily="49" charset="-128"/>
                  <a:ea typeface="ＭＳ ゴシック" panose="020B0609070205080204" pitchFamily="49" charset="-128"/>
                </a:rPr>
                <a:t>関する</a:t>
              </a:r>
              <a:endParaRPr lang="en-US" altLang="ja-JP" sz="1300" dirty="0" smtClean="0">
                <a:latin typeface="ＭＳ ゴシック" panose="020B0609070205080204" pitchFamily="49" charset="-128"/>
                <a:ea typeface="ＭＳ ゴシック" panose="020B0609070205080204" pitchFamily="49" charset="-128"/>
              </a:endParaRPr>
            </a:p>
            <a:p>
              <a:pPr algn="ctr"/>
              <a:r>
                <a:rPr lang="ja-JP" altLang="ja-JP" sz="1300" dirty="0" smtClean="0">
                  <a:latin typeface="ＭＳ ゴシック" panose="020B0609070205080204" pitchFamily="49" charset="-128"/>
                  <a:ea typeface="ＭＳ ゴシック" panose="020B0609070205080204" pitchFamily="49" charset="-128"/>
                </a:rPr>
                <a:t>協力</a:t>
              </a:r>
              <a:r>
                <a:rPr lang="ja-JP" altLang="ja-JP" sz="1300" dirty="0">
                  <a:latin typeface="ＭＳ ゴシック" panose="020B0609070205080204" pitchFamily="49" charset="-128"/>
                  <a:ea typeface="ＭＳ ゴシック" panose="020B0609070205080204" pitchFamily="49" charset="-128"/>
                </a:rPr>
                <a:t>金</a:t>
              </a:r>
              <a:r>
                <a:rPr lang="ja-JP" altLang="ja-JP" sz="1300" dirty="0" smtClean="0">
                  <a:latin typeface="ＭＳ ゴシック" panose="020B0609070205080204" pitchFamily="49" charset="-128"/>
                  <a:ea typeface="ＭＳ ゴシック" panose="020B0609070205080204" pitchFamily="49" charset="-128"/>
                </a:rPr>
                <a:t>の専用</a:t>
              </a:r>
              <a:r>
                <a:rPr lang="ja-JP" altLang="ja-JP" sz="1300" dirty="0">
                  <a:latin typeface="ＭＳ ゴシック" panose="020B0609070205080204" pitchFamily="49" charset="-128"/>
                  <a:ea typeface="ＭＳ ゴシック" panose="020B0609070205080204" pitchFamily="49" charset="-128"/>
                </a:rPr>
                <a:t>相談</a:t>
              </a:r>
              <a:r>
                <a:rPr lang="ja-JP" altLang="ja-JP" sz="1300" dirty="0" smtClean="0">
                  <a:latin typeface="ＭＳ ゴシック" panose="020B0609070205080204" pitchFamily="49" charset="-128"/>
                  <a:ea typeface="ＭＳ ゴシック" panose="020B0609070205080204" pitchFamily="49" charset="-128"/>
                </a:rPr>
                <a:t>窓口</a:t>
              </a:r>
              <a:endParaRPr lang="en-US" altLang="ja-JP" sz="1300" dirty="0">
                <a:latin typeface="ＭＳ ゴシック" panose="020B0609070205080204" pitchFamily="49" charset="-128"/>
                <a:ea typeface="ＭＳ ゴシック" panose="020B0609070205080204" pitchFamily="49" charset="-128"/>
              </a:endParaRPr>
            </a:p>
            <a:p>
              <a:pPr algn="ctr"/>
              <a:r>
                <a:rPr lang="ja-JP" altLang="ja-JP" sz="1300" dirty="0" smtClean="0">
                  <a:latin typeface="ＭＳ ゴシック" panose="020B0609070205080204" pitchFamily="49" charset="-128"/>
                  <a:ea typeface="ＭＳ ゴシック" panose="020B0609070205080204" pitchFamily="49" charset="-128"/>
                </a:rPr>
                <a:t>（福島県協力</a:t>
              </a:r>
              <a:r>
                <a:rPr lang="ja-JP" altLang="ja-JP" sz="1300" dirty="0">
                  <a:latin typeface="ＭＳ ゴシック" panose="020B0609070205080204" pitchFamily="49" charset="-128"/>
                  <a:ea typeface="ＭＳ ゴシック" panose="020B0609070205080204" pitchFamily="49" charset="-128"/>
                </a:rPr>
                <a:t>金コールセンター）</a:t>
              </a:r>
              <a:endParaRPr kumimoji="1" lang="ja-JP" altLang="en-US" sz="1300" dirty="0">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213383" y="9260482"/>
              <a:ext cx="3498964" cy="492443"/>
            </a:xfrm>
            <a:prstGeom prst="rect">
              <a:avLst/>
            </a:prstGeom>
          </p:spPr>
          <p:txBody>
            <a:bodyPr wrap="square">
              <a:spAutoFit/>
            </a:bodyPr>
            <a:lstStyle/>
            <a:p>
              <a:pPr algn="ctr">
                <a:spcAft>
                  <a:spcPts val="0"/>
                </a:spcAft>
              </a:pPr>
              <a:r>
                <a:rPr lang="ja-JP" altLang="en-US" sz="1300"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300"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０２４－５２１－８５７５</a:t>
              </a:r>
              <a:endParaRPr lang="en-US" altLang="ja-JP" sz="1300"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altLang="ja-JP" sz="13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受付時間）</a:t>
              </a:r>
              <a:r>
                <a:rPr lang="ja-JP" altLang="ja-JP" sz="13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毎日</a:t>
              </a:r>
              <a:r>
                <a:rPr lang="en-US" altLang="ja-JP" sz="13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9</a:t>
              </a:r>
              <a:r>
                <a:rPr lang="ja-JP" altLang="ja-JP" sz="13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時</a:t>
              </a:r>
              <a:r>
                <a:rPr lang="en-US" altLang="ja-JP" sz="13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30</a:t>
              </a:r>
              <a:r>
                <a:rPr lang="ja-JP" altLang="ja-JP" sz="13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分から</a:t>
              </a:r>
              <a:r>
                <a:rPr lang="en-US" altLang="ja-JP" sz="13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17</a:t>
              </a:r>
              <a:r>
                <a:rPr lang="ja-JP" altLang="ja-JP" sz="13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時</a:t>
              </a:r>
              <a:r>
                <a:rPr lang="en-US" altLang="ja-JP" sz="13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30</a:t>
              </a:r>
              <a:r>
                <a:rPr lang="ja-JP" altLang="ja-JP" sz="13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分</a:t>
              </a:r>
              <a:r>
                <a:rPr lang="ja-JP" altLang="ja-JP" sz="13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まで</a:t>
              </a:r>
              <a:endParaRPr lang="ja-JP" altLang="en-US" sz="1300" dirty="0">
                <a:latin typeface="ＭＳ ゴシック" panose="020B0609070205080204" pitchFamily="49" charset="-128"/>
                <a:ea typeface="ＭＳ ゴシック" panose="020B0609070205080204" pitchFamily="49" charset="-128"/>
              </a:endParaRPr>
            </a:p>
          </p:txBody>
        </p:sp>
      </p:grpSp>
      <p:sp>
        <p:nvSpPr>
          <p:cNvPr id="29" name="正方形/長方形 28"/>
          <p:cNvSpPr/>
          <p:nvPr/>
        </p:nvSpPr>
        <p:spPr>
          <a:xfrm>
            <a:off x="3867515" y="7913005"/>
            <a:ext cx="2915250" cy="1624896"/>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0" name="正方形/長方形 29"/>
          <p:cNvSpPr/>
          <p:nvPr/>
        </p:nvSpPr>
        <p:spPr>
          <a:xfrm>
            <a:off x="4252821" y="7021909"/>
            <a:ext cx="1900465" cy="307777"/>
          </a:xfrm>
          <a:prstGeom prst="rect">
            <a:avLst/>
          </a:prstGeom>
        </p:spPr>
        <p:txBody>
          <a:bodyPr wrap="square">
            <a:spAutoFit/>
          </a:bodyPr>
          <a:lstStyle/>
          <a:p>
            <a:pPr algn="ctr"/>
            <a:r>
              <a:rPr kumimoji="1" lang="ja-JP" altLang="en-US" sz="1400" b="1" dirty="0" smtClean="0">
                <a:latin typeface="ＭＳ ゴシック" panose="020B0609070205080204" pitchFamily="49" charset="-128"/>
                <a:ea typeface="ＭＳ ゴシック" panose="020B0609070205080204" pitchFamily="49" charset="-128"/>
              </a:rPr>
              <a:t>～申請書類郵送先～</a:t>
            </a:r>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31" name="正方形/長方形 30"/>
          <p:cNvSpPr/>
          <p:nvPr/>
        </p:nvSpPr>
        <p:spPr>
          <a:xfrm>
            <a:off x="4076723" y="7290354"/>
            <a:ext cx="3261360" cy="461665"/>
          </a:xfrm>
          <a:prstGeom prst="rect">
            <a:avLst/>
          </a:prstGeom>
        </p:spPr>
        <p:txBody>
          <a:bodyPr wrap="square">
            <a:spAutoFit/>
          </a:bodyPr>
          <a:lstStyle/>
          <a:p>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点線に沿って切り取り、</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封筒に貼ってお使いいただけます。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32" name="正方形/長方形 31"/>
          <p:cNvSpPr/>
          <p:nvPr/>
        </p:nvSpPr>
        <p:spPr>
          <a:xfrm>
            <a:off x="4252821" y="8767084"/>
            <a:ext cx="2395630" cy="461665"/>
          </a:xfrm>
          <a:prstGeom prst="rect">
            <a:avLst/>
          </a:prstGeom>
        </p:spPr>
        <p:txBody>
          <a:bodyPr wrap="square">
            <a:spAutoFit/>
          </a:bodyPr>
          <a:lstStyle/>
          <a:p>
            <a:pPr algn="just">
              <a:spcAft>
                <a:spcPts val="0"/>
              </a:spcAft>
            </a:pPr>
            <a:r>
              <a:rPr lang="ja-JP" altLang="ja-JP" sz="12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福島県</a:t>
            </a:r>
            <a:r>
              <a:rPr lang="ja-JP" altLang="ja-JP" sz="12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休業協力金</a:t>
            </a:r>
            <a:r>
              <a:rPr lang="ja-JP" altLang="ja-JP" sz="12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事務局</a:t>
            </a:r>
            <a:endParaRPr lang="en-US" altLang="ja-JP" sz="12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12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（南相馬市担当）</a:t>
            </a:r>
            <a:r>
              <a:rPr lang="ja-JP" altLang="ja-JP" sz="12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宛</a:t>
            </a:r>
            <a:endParaRPr lang="ja-JP" altLang="en-US" sz="1200" dirty="0">
              <a:latin typeface="ＭＳ ゴシック" panose="020B0609070205080204" pitchFamily="49" charset="-128"/>
              <a:ea typeface="ＭＳ ゴシック" panose="020B0609070205080204" pitchFamily="49" charset="-128"/>
            </a:endParaRPr>
          </a:p>
        </p:txBody>
      </p:sp>
      <p:sp>
        <p:nvSpPr>
          <p:cNvPr id="33" name="正方形/長方形 32"/>
          <p:cNvSpPr/>
          <p:nvPr/>
        </p:nvSpPr>
        <p:spPr>
          <a:xfrm>
            <a:off x="3993286" y="8079122"/>
            <a:ext cx="2419533" cy="646331"/>
          </a:xfrm>
          <a:prstGeom prst="rect">
            <a:avLst/>
          </a:prstGeom>
        </p:spPr>
        <p:txBody>
          <a:bodyPr wrap="square">
            <a:spAutoFit/>
          </a:bodyPr>
          <a:lstStyle/>
          <a:p>
            <a:pPr algn="just">
              <a:spcAft>
                <a:spcPts val="0"/>
              </a:spcAft>
            </a:pPr>
            <a:r>
              <a:rPr lang="ja-JP" altLang="en-US" sz="1200" dirty="0" smtClean="0">
                <a:latin typeface="ＭＳ ゴシック" panose="020B0609070205080204" pitchFamily="49" charset="-128"/>
                <a:ea typeface="ＭＳ ゴシック" panose="020B0609070205080204" pitchFamily="49" charset="-128"/>
              </a:rPr>
              <a:t>〒</a:t>
            </a:r>
            <a:r>
              <a:rPr lang="en-US" altLang="ja-JP" sz="1200" dirty="0" smtClean="0">
                <a:latin typeface="ＭＳ ゴシック" panose="020B0609070205080204" pitchFamily="49" charset="-128"/>
                <a:ea typeface="ＭＳ ゴシック" panose="020B0609070205080204" pitchFamily="49" charset="-128"/>
              </a:rPr>
              <a:t>960-8043</a:t>
            </a:r>
          </a:p>
          <a:p>
            <a:pPr algn="just">
              <a:spcAft>
                <a:spcPts val="0"/>
              </a:spcAft>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福島市中町１－１９</a:t>
            </a:r>
            <a:endParaRPr lang="en-US" altLang="ja-JP" sz="1200" dirty="0" smtClean="0">
              <a:latin typeface="ＭＳ ゴシック" panose="020B0609070205080204" pitchFamily="49" charset="-128"/>
              <a:ea typeface="ＭＳ ゴシック" panose="020B0609070205080204" pitchFamily="49" charset="-128"/>
            </a:endParaRPr>
          </a:p>
          <a:p>
            <a:pPr algn="just">
              <a:spcAft>
                <a:spcPts val="0"/>
              </a:spcAft>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　福島中町郵便局留め</a:t>
            </a:r>
            <a:endParaRPr lang="ja-JP" altLang="en-US" sz="1200" dirty="0">
              <a:latin typeface="ＭＳ ゴシック" panose="020B0609070205080204" pitchFamily="49" charset="-128"/>
              <a:ea typeface="ＭＳ ゴシック" panose="020B0609070205080204" pitchFamily="49" charset="-128"/>
            </a:endParaRPr>
          </a:p>
        </p:txBody>
      </p:sp>
      <p:sp>
        <p:nvSpPr>
          <p:cNvPr id="34" name="正方形/長方形 33"/>
          <p:cNvSpPr/>
          <p:nvPr/>
        </p:nvSpPr>
        <p:spPr>
          <a:xfrm>
            <a:off x="592254" y="532511"/>
            <a:ext cx="3758765" cy="830997"/>
          </a:xfrm>
          <a:prstGeom prst="rect">
            <a:avLst/>
          </a:prstGeom>
        </p:spPr>
        <p:txBody>
          <a:bodyPr wrap="square">
            <a:spAutoFit/>
          </a:bodyPr>
          <a:lstStyle/>
          <a:p>
            <a:r>
              <a:rPr kumimoji="1" lang="ja-JP" altLang="en-US" sz="1600" dirty="0">
                <a:latin typeface="ＭＳ ゴシック" panose="020B0609070205080204" pitchFamily="49" charset="-128"/>
                <a:ea typeface="ＭＳ ゴシック" panose="020B0609070205080204" pitchFamily="49" charset="-128"/>
              </a:rPr>
              <a:t>開店</a:t>
            </a:r>
            <a:r>
              <a:rPr kumimoji="1" lang="ja-JP" altLang="en-US" sz="1600" dirty="0" smtClean="0">
                <a:latin typeface="ＭＳ ゴシック" panose="020B0609070205080204" pitchFamily="49" charset="-128"/>
                <a:ea typeface="ＭＳ ゴシック" panose="020B0609070205080204" pitchFamily="49" charset="-128"/>
              </a:rPr>
              <a:t>日から令和３年７月６日までの日ごとの売上が分かる売上台帳を提出してください。</a:t>
            </a:r>
            <a:endParaRPr kumimoji="1" lang="en-US" altLang="ja-JP" sz="1600" dirty="0" smtClean="0">
              <a:latin typeface="ＭＳ ゴシック" panose="020B0609070205080204" pitchFamily="49" charset="-128"/>
              <a:ea typeface="ＭＳ ゴシック" panose="020B0609070205080204" pitchFamily="49" charset="-128"/>
            </a:endParaRPr>
          </a:p>
        </p:txBody>
      </p:sp>
      <p:pic>
        <p:nvPicPr>
          <p:cNvPr id="40" name="図 39"/>
          <p:cNvPicPr>
            <a:picLocks noChangeAspect="1"/>
          </p:cNvPicPr>
          <p:nvPr/>
        </p:nvPicPr>
        <p:blipFill>
          <a:blip r:embed="rId2"/>
          <a:stretch>
            <a:fillRect/>
          </a:stretch>
        </p:blipFill>
        <p:spPr>
          <a:xfrm>
            <a:off x="5249812" y="474732"/>
            <a:ext cx="1201944" cy="1516956"/>
          </a:xfrm>
          <a:prstGeom prst="rect">
            <a:avLst/>
          </a:prstGeom>
        </p:spPr>
      </p:pic>
      <p:sp>
        <p:nvSpPr>
          <p:cNvPr id="41" name="正方形/長方形 40"/>
          <p:cNvSpPr/>
          <p:nvPr/>
        </p:nvSpPr>
        <p:spPr>
          <a:xfrm>
            <a:off x="592255" y="2608139"/>
            <a:ext cx="3904158" cy="584775"/>
          </a:xfrm>
          <a:prstGeom prst="rect">
            <a:avLst/>
          </a:prstGeom>
        </p:spPr>
        <p:txBody>
          <a:bodyPr wrap="square">
            <a:spAutoFit/>
          </a:bodyPr>
          <a:lstStyle/>
          <a:p>
            <a:r>
              <a:rPr lang="ja-JP" altLang="en-US" sz="1600" dirty="0" smtClean="0">
                <a:latin typeface="ＭＳ ゴシック" panose="020B0609070205080204" pitchFamily="49" charset="-128"/>
                <a:ea typeface="ＭＳ ゴシック" panose="020B0609070205080204" pitchFamily="49" charset="-128"/>
              </a:rPr>
              <a:t>開業日または開店日が令和２年７月２日以降のものを提出してください。</a:t>
            </a:r>
            <a:endParaRPr lang="en-US" altLang="ja-JP" sz="1600" dirty="0" smtClean="0">
              <a:latin typeface="ＭＳ ゴシック" panose="020B0609070205080204" pitchFamily="49" charset="-128"/>
              <a:ea typeface="ＭＳ ゴシック" panose="020B0609070205080204" pitchFamily="49" charset="-128"/>
            </a:endParaRPr>
          </a:p>
        </p:txBody>
      </p:sp>
      <p:pic>
        <p:nvPicPr>
          <p:cNvPr id="42" name="図 41"/>
          <p:cNvPicPr>
            <a:picLocks noChangeAspect="1"/>
          </p:cNvPicPr>
          <p:nvPr/>
        </p:nvPicPr>
        <p:blipFill>
          <a:blip r:embed="rId3"/>
          <a:stretch>
            <a:fillRect/>
          </a:stretch>
        </p:blipFill>
        <p:spPr>
          <a:xfrm>
            <a:off x="5216948" y="2611775"/>
            <a:ext cx="1320985" cy="2049804"/>
          </a:xfrm>
          <a:prstGeom prst="rect">
            <a:avLst/>
          </a:prstGeom>
        </p:spPr>
      </p:pic>
      <p:sp>
        <p:nvSpPr>
          <p:cNvPr id="43" name="テキスト ボックス 42"/>
          <p:cNvSpPr txBox="1"/>
          <p:nvPr/>
        </p:nvSpPr>
        <p:spPr>
          <a:xfrm>
            <a:off x="6509840" y="9692748"/>
            <a:ext cx="352623" cy="261610"/>
          </a:xfrm>
          <a:prstGeom prst="rect">
            <a:avLst/>
          </a:prstGeom>
          <a:noFill/>
        </p:spPr>
        <p:txBody>
          <a:bodyPr wrap="square" rtlCol="0">
            <a:spAutoFit/>
          </a:bodyPr>
          <a:lstStyle/>
          <a:p>
            <a:r>
              <a:rPr kumimoji="1" lang="ja-JP" altLang="en-US" sz="1100" dirty="0" smtClean="0"/>
              <a:t>８</a:t>
            </a:r>
            <a:endParaRPr kumimoji="1" lang="ja-JP" altLang="en-US" sz="1100" dirty="0"/>
          </a:p>
        </p:txBody>
      </p:sp>
    </p:spTree>
    <p:extLst>
      <p:ext uri="{BB962C8B-B14F-4D97-AF65-F5344CB8AC3E}">
        <p14:creationId xmlns:p14="http://schemas.microsoft.com/office/powerpoint/2010/main" val="740734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1500</TotalTime>
  <Words>1578</Words>
  <Application>Microsoft Office PowerPoint</Application>
  <PresentationFormat>A4 210 x 297 mm</PresentationFormat>
  <Paragraphs>199</Paragraphs>
  <Slides>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ＭＳ Ｐゴシック</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横山 寛紀</dc:creator>
  <cp:lastModifiedBy>山本 曉生</cp:lastModifiedBy>
  <cp:revision>132</cp:revision>
  <cp:lastPrinted>2021-07-20T02:13:39Z</cp:lastPrinted>
  <dcterms:created xsi:type="dcterms:W3CDTF">2020-12-28T06:10:43Z</dcterms:created>
  <dcterms:modified xsi:type="dcterms:W3CDTF">2021-07-21T02:30:58Z</dcterms:modified>
</cp:coreProperties>
</file>