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4"/>
  </p:notesMasterIdLst>
  <p:handoutMasterIdLst>
    <p:handoutMasterId r:id="rId45"/>
  </p:handoutMasterIdLst>
  <p:sldIdLst>
    <p:sldId id="256" r:id="rId2"/>
    <p:sldId id="867" r:id="rId3"/>
    <p:sldId id="845" r:id="rId4"/>
    <p:sldId id="704" r:id="rId5"/>
    <p:sldId id="714" r:id="rId6"/>
    <p:sldId id="707" r:id="rId7"/>
    <p:sldId id="890" r:id="rId8"/>
    <p:sldId id="891" r:id="rId9"/>
    <p:sldId id="886" r:id="rId10"/>
    <p:sldId id="887" r:id="rId11"/>
    <p:sldId id="888" r:id="rId12"/>
    <p:sldId id="889" r:id="rId13"/>
    <p:sldId id="697" r:id="rId14"/>
    <p:sldId id="800" r:id="rId15"/>
    <p:sldId id="831" r:id="rId16"/>
    <p:sldId id="713" r:id="rId17"/>
    <p:sldId id="881" r:id="rId18"/>
    <p:sldId id="885" r:id="rId19"/>
    <p:sldId id="828" r:id="rId20"/>
    <p:sldId id="768" r:id="rId21"/>
    <p:sldId id="770" r:id="rId22"/>
    <p:sldId id="771" r:id="rId23"/>
    <p:sldId id="814" r:id="rId24"/>
    <p:sldId id="772" r:id="rId25"/>
    <p:sldId id="882" r:id="rId26"/>
    <p:sldId id="883" r:id="rId27"/>
    <p:sldId id="865" r:id="rId28"/>
    <p:sldId id="857" r:id="rId29"/>
    <p:sldId id="858" r:id="rId30"/>
    <p:sldId id="862" r:id="rId31"/>
    <p:sldId id="860" r:id="rId32"/>
    <p:sldId id="787" r:id="rId33"/>
    <p:sldId id="840" r:id="rId34"/>
    <p:sldId id="842" r:id="rId35"/>
    <p:sldId id="844" r:id="rId36"/>
    <p:sldId id="822" r:id="rId37"/>
    <p:sldId id="863" r:id="rId38"/>
    <p:sldId id="791" r:id="rId39"/>
    <p:sldId id="802" r:id="rId40"/>
    <p:sldId id="803" r:id="rId41"/>
    <p:sldId id="864" r:id="rId42"/>
    <p:sldId id="846" r:id="rId43"/>
  </p:sldIdLst>
  <p:sldSz cx="9144000" cy="6858000" type="screen4x3"/>
  <p:notesSz cx="9939338" cy="6807200"/>
  <p:defaultTextStyle>
    <a:defPPr>
      <a:defRPr lang="en-US"/>
    </a:defPPr>
    <a:lvl1pPr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CCFFFF"/>
    <a:srgbClr val="FFCCFF"/>
    <a:srgbClr val="66FF33"/>
    <a:srgbClr val="FFFF00"/>
    <a:srgbClr val="FF99FF"/>
    <a:srgbClr val="FFFFCC"/>
    <a:srgbClr val="66FFFF"/>
    <a:srgbClr val="99FF6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03" autoAdjust="0"/>
    <p:restoredTop sz="47692" autoAdjust="0"/>
  </p:normalViewPr>
  <p:slideViewPr>
    <p:cSldViewPr>
      <p:cViewPr varScale="1">
        <p:scale>
          <a:sx n="40" d="100"/>
          <a:sy n="40" d="100"/>
        </p:scale>
        <p:origin x="2160" y="29"/>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125" d="100"/>
          <a:sy n="125" d="100"/>
        </p:scale>
        <p:origin x="648" y="72"/>
      </p:cViewPr>
      <p:guideLst>
        <p:guide orient="horz" pos="2144"/>
        <p:guide pos="3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Public\Documents\G8&#33258;&#27578;&#29575;&#27604;&#3661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男</c:v>
                </c:pt>
              </c:strCache>
            </c:strRef>
          </c:tx>
          <c:marker>
            <c:symbol val="none"/>
          </c:marker>
          <c:cat>
            <c:strRef>
              <c:f>Sheet1!$A$2:$A$28</c:f>
              <c:strCache>
                <c:ptCount val="27"/>
                <c:pt idx="0">
                  <c:v>H2</c:v>
                </c:pt>
                <c:pt idx="1">
                  <c:v>H3</c:v>
                </c:pt>
                <c:pt idx="2">
                  <c:v>H4</c:v>
                </c:pt>
                <c:pt idx="3">
                  <c:v>H5</c:v>
                </c:pt>
                <c:pt idx="4">
                  <c:v>H6</c:v>
                </c:pt>
                <c:pt idx="5">
                  <c:v>H7</c:v>
                </c:pt>
                <c:pt idx="6">
                  <c:v>H8</c:v>
                </c:pt>
                <c:pt idx="7">
                  <c:v>H9</c:v>
                </c:pt>
                <c:pt idx="8">
                  <c:v>H10</c:v>
                </c:pt>
                <c:pt idx="9">
                  <c:v>H11</c:v>
                </c:pt>
                <c:pt idx="10">
                  <c:v>H12</c:v>
                </c:pt>
                <c:pt idx="11">
                  <c:v>H13</c:v>
                </c:pt>
                <c:pt idx="12">
                  <c:v>H14</c:v>
                </c:pt>
                <c:pt idx="13">
                  <c:v>H15</c:v>
                </c:pt>
                <c:pt idx="14">
                  <c:v>H16</c:v>
                </c:pt>
                <c:pt idx="15">
                  <c:v>H17</c:v>
                </c:pt>
                <c:pt idx="16">
                  <c:v>H18</c:v>
                </c:pt>
                <c:pt idx="17">
                  <c:v>H19</c:v>
                </c:pt>
                <c:pt idx="18">
                  <c:v>H20</c:v>
                </c:pt>
                <c:pt idx="19">
                  <c:v>H21</c:v>
                </c:pt>
                <c:pt idx="20">
                  <c:v>H22</c:v>
                </c:pt>
                <c:pt idx="21">
                  <c:v>H23</c:v>
                </c:pt>
                <c:pt idx="22">
                  <c:v>H24</c:v>
                </c:pt>
                <c:pt idx="23">
                  <c:v>H25</c:v>
                </c:pt>
                <c:pt idx="24">
                  <c:v>H26</c:v>
                </c:pt>
                <c:pt idx="25">
                  <c:v>H27</c:v>
                </c:pt>
                <c:pt idx="26">
                  <c:v>H28</c:v>
                </c:pt>
              </c:strCache>
            </c:strRef>
          </c:cat>
          <c:val>
            <c:numRef>
              <c:f>Sheet1!$B$2:$B$28</c:f>
              <c:numCache>
                <c:formatCode>General</c:formatCode>
                <c:ptCount val="27"/>
                <c:pt idx="0">
                  <c:v>12316</c:v>
                </c:pt>
                <c:pt idx="1">
                  <c:v>12477</c:v>
                </c:pt>
                <c:pt idx="2">
                  <c:v>13516</c:v>
                </c:pt>
                <c:pt idx="3">
                  <c:v>13540</c:v>
                </c:pt>
                <c:pt idx="4">
                  <c:v>14058</c:v>
                </c:pt>
                <c:pt idx="5">
                  <c:v>14231</c:v>
                </c:pt>
                <c:pt idx="6">
                  <c:v>14853</c:v>
                </c:pt>
                <c:pt idx="7">
                  <c:v>15901</c:v>
                </c:pt>
                <c:pt idx="8">
                  <c:v>22349</c:v>
                </c:pt>
                <c:pt idx="9">
                  <c:v>22402</c:v>
                </c:pt>
                <c:pt idx="10">
                  <c:v>21656</c:v>
                </c:pt>
                <c:pt idx="11">
                  <c:v>21085</c:v>
                </c:pt>
                <c:pt idx="12">
                  <c:v>21677</c:v>
                </c:pt>
                <c:pt idx="13">
                  <c:v>23396</c:v>
                </c:pt>
                <c:pt idx="14">
                  <c:v>21955</c:v>
                </c:pt>
                <c:pt idx="15">
                  <c:v>22236</c:v>
                </c:pt>
                <c:pt idx="16">
                  <c:v>21419</c:v>
                </c:pt>
                <c:pt idx="17">
                  <c:v>22007</c:v>
                </c:pt>
                <c:pt idx="18">
                  <c:v>21546</c:v>
                </c:pt>
                <c:pt idx="19">
                  <c:v>22189</c:v>
                </c:pt>
                <c:pt idx="20">
                  <c:v>21028</c:v>
                </c:pt>
                <c:pt idx="21">
                  <c:v>19904</c:v>
                </c:pt>
                <c:pt idx="22">
                  <c:v>18485</c:v>
                </c:pt>
                <c:pt idx="23">
                  <c:v>18158</c:v>
                </c:pt>
                <c:pt idx="24">
                  <c:v>16875</c:v>
                </c:pt>
                <c:pt idx="25">
                  <c:v>16202</c:v>
                </c:pt>
                <c:pt idx="26">
                  <c:v>14639</c:v>
                </c:pt>
              </c:numCache>
            </c:numRef>
          </c:val>
          <c:smooth val="0"/>
          <c:extLst>
            <c:ext xmlns:c16="http://schemas.microsoft.com/office/drawing/2014/chart" uri="{C3380CC4-5D6E-409C-BE32-E72D297353CC}">
              <c16:uniqueId val="{00000000-8A0A-4C79-9DDC-8E9A9928B652}"/>
            </c:ext>
          </c:extLst>
        </c:ser>
        <c:ser>
          <c:idx val="1"/>
          <c:order val="1"/>
          <c:tx>
            <c:strRef>
              <c:f>Sheet1!$C$1</c:f>
              <c:strCache>
                <c:ptCount val="1"/>
                <c:pt idx="0">
                  <c:v>女</c:v>
                </c:pt>
              </c:strCache>
            </c:strRef>
          </c:tx>
          <c:marker>
            <c:symbol val="none"/>
          </c:marker>
          <c:cat>
            <c:strRef>
              <c:f>Sheet1!$A$2:$A$28</c:f>
              <c:strCache>
                <c:ptCount val="27"/>
                <c:pt idx="0">
                  <c:v>H2</c:v>
                </c:pt>
                <c:pt idx="1">
                  <c:v>H3</c:v>
                </c:pt>
                <c:pt idx="2">
                  <c:v>H4</c:v>
                </c:pt>
                <c:pt idx="3">
                  <c:v>H5</c:v>
                </c:pt>
                <c:pt idx="4">
                  <c:v>H6</c:v>
                </c:pt>
                <c:pt idx="5">
                  <c:v>H7</c:v>
                </c:pt>
                <c:pt idx="6">
                  <c:v>H8</c:v>
                </c:pt>
                <c:pt idx="7">
                  <c:v>H9</c:v>
                </c:pt>
                <c:pt idx="8">
                  <c:v>H10</c:v>
                </c:pt>
                <c:pt idx="9">
                  <c:v>H11</c:v>
                </c:pt>
                <c:pt idx="10">
                  <c:v>H12</c:v>
                </c:pt>
                <c:pt idx="11">
                  <c:v>H13</c:v>
                </c:pt>
                <c:pt idx="12">
                  <c:v>H14</c:v>
                </c:pt>
                <c:pt idx="13">
                  <c:v>H15</c:v>
                </c:pt>
                <c:pt idx="14">
                  <c:v>H16</c:v>
                </c:pt>
                <c:pt idx="15">
                  <c:v>H17</c:v>
                </c:pt>
                <c:pt idx="16">
                  <c:v>H18</c:v>
                </c:pt>
                <c:pt idx="17">
                  <c:v>H19</c:v>
                </c:pt>
                <c:pt idx="18">
                  <c:v>H20</c:v>
                </c:pt>
                <c:pt idx="19">
                  <c:v>H21</c:v>
                </c:pt>
                <c:pt idx="20">
                  <c:v>H22</c:v>
                </c:pt>
                <c:pt idx="21">
                  <c:v>H23</c:v>
                </c:pt>
                <c:pt idx="22">
                  <c:v>H24</c:v>
                </c:pt>
                <c:pt idx="23">
                  <c:v>H25</c:v>
                </c:pt>
                <c:pt idx="24">
                  <c:v>H26</c:v>
                </c:pt>
                <c:pt idx="25">
                  <c:v>H27</c:v>
                </c:pt>
                <c:pt idx="26">
                  <c:v>H28</c:v>
                </c:pt>
              </c:strCache>
            </c:strRef>
          </c:cat>
          <c:val>
            <c:numRef>
              <c:f>Sheet1!$C$2:$C$28</c:f>
              <c:numCache>
                <c:formatCode>General</c:formatCode>
                <c:ptCount val="27"/>
                <c:pt idx="0">
                  <c:v>7772</c:v>
                </c:pt>
                <c:pt idx="1">
                  <c:v>7398</c:v>
                </c:pt>
                <c:pt idx="2">
                  <c:v>7377</c:v>
                </c:pt>
                <c:pt idx="3">
                  <c:v>6976</c:v>
                </c:pt>
                <c:pt idx="4">
                  <c:v>6865</c:v>
                </c:pt>
                <c:pt idx="5">
                  <c:v>7189</c:v>
                </c:pt>
                <c:pt idx="6">
                  <c:v>7285</c:v>
                </c:pt>
                <c:pt idx="7">
                  <c:v>7593</c:v>
                </c:pt>
                <c:pt idx="8">
                  <c:v>9406</c:v>
                </c:pt>
                <c:pt idx="9">
                  <c:v>9011</c:v>
                </c:pt>
                <c:pt idx="10">
                  <c:v>8595</c:v>
                </c:pt>
                <c:pt idx="11">
                  <c:v>8290</c:v>
                </c:pt>
                <c:pt idx="12">
                  <c:v>8272</c:v>
                </c:pt>
                <c:pt idx="13">
                  <c:v>8713</c:v>
                </c:pt>
                <c:pt idx="14">
                  <c:v>8292</c:v>
                </c:pt>
                <c:pt idx="15">
                  <c:v>8317</c:v>
                </c:pt>
                <c:pt idx="16">
                  <c:v>8502</c:v>
                </c:pt>
                <c:pt idx="17">
                  <c:v>8820</c:v>
                </c:pt>
                <c:pt idx="18">
                  <c:v>8683</c:v>
                </c:pt>
                <c:pt idx="19">
                  <c:v>8518</c:v>
                </c:pt>
                <c:pt idx="20">
                  <c:v>8526</c:v>
                </c:pt>
                <c:pt idx="21">
                  <c:v>8992</c:v>
                </c:pt>
                <c:pt idx="22">
                  <c:v>7948</c:v>
                </c:pt>
                <c:pt idx="23">
                  <c:v>7905</c:v>
                </c:pt>
                <c:pt idx="24">
                  <c:v>7542</c:v>
                </c:pt>
                <c:pt idx="25">
                  <c:v>6950</c:v>
                </c:pt>
                <c:pt idx="26">
                  <c:v>6378</c:v>
                </c:pt>
              </c:numCache>
            </c:numRef>
          </c:val>
          <c:smooth val="0"/>
          <c:extLst>
            <c:ext xmlns:c16="http://schemas.microsoft.com/office/drawing/2014/chart" uri="{C3380CC4-5D6E-409C-BE32-E72D297353CC}">
              <c16:uniqueId val="{00000001-8A0A-4C79-9DDC-8E9A9928B652}"/>
            </c:ext>
          </c:extLst>
        </c:ser>
        <c:dLbls>
          <c:showLegendKey val="0"/>
          <c:showVal val="0"/>
          <c:showCatName val="0"/>
          <c:showSerName val="0"/>
          <c:showPercent val="0"/>
          <c:showBubbleSize val="0"/>
        </c:dLbls>
        <c:smooth val="0"/>
        <c:axId val="22091648"/>
        <c:axId val="22093184"/>
      </c:lineChart>
      <c:catAx>
        <c:axId val="22091648"/>
        <c:scaling>
          <c:orientation val="minMax"/>
        </c:scaling>
        <c:delete val="0"/>
        <c:axPos val="b"/>
        <c:numFmt formatCode="General" sourceLinked="0"/>
        <c:majorTickMark val="out"/>
        <c:minorTickMark val="none"/>
        <c:tickLblPos val="nextTo"/>
        <c:txPr>
          <a:bodyPr rot="5400000" vert="horz"/>
          <a:lstStyle/>
          <a:p>
            <a:pPr>
              <a:defRPr sz="1600"/>
            </a:pPr>
            <a:endParaRPr lang="ja-JP"/>
          </a:p>
        </c:txPr>
        <c:crossAx val="22093184"/>
        <c:crosses val="autoZero"/>
        <c:auto val="1"/>
        <c:lblAlgn val="ctr"/>
        <c:lblOffset val="100"/>
        <c:noMultiLvlLbl val="0"/>
      </c:catAx>
      <c:valAx>
        <c:axId val="22093184"/>
        <c:scaling>
          <c:orientation val="minMax"/>
        </c:scaling>
        <c:delete val="0"/>
        <c:axPos val="l"/>
        <c:majorGridlines/>
        <c:numFmt formatCode="General" sourceLinked="1"/>
        <c:majorTickMark val="out"/>
        <c:minorTickMark val="none"/>
        <c:tickLblPos val="nextTo"/>
        <c:crossAx val="22091648"/>
        <c:crosses val="autoZero"/>
        <c:crossBetween val="between"/>
      </c:valAx>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1"/>
            <c:invertIfNegative val="0"/>
            <c:bubble3D val="0"/>
            <c:spPr>
              <a:solidFill>
                <a:srgbClr val="00FF00"/>
              </a:solidFill>
            </c:spPr>
            <c:extLst>
              <c:ext xmlns:c16="http://schemas.microsoft.com/office/drawing/2014/chart" uri="{C3380CC4-5D6E-409C-BE32-E72D297353CC}">
                <c16:uniqueId val="{00000001-69C8-4CA1-AB47-4379EAAA17D2}"/>
              </c:ext>
            </c:extLst>
          </c:dPt>
          <c:dPt>
            <c:idx val="6"/>
            <c:invertIfNegative val="0"/>
            <c:bubble3D val="0"/>
            <c:spPr>
              <a:solidFill>
                <a:srgbClr val="FF33CC"/>
              </a:solidFill>
            </c:spPr>
            <c:extLst>
              <c:ext xmlns:c16="http://schemas.microsoft.com/office/drawing/2014/chart" uri="{C3380CC4-5D6E-409C-BE32-E72D297353CC}">
                <c16:uniqueId val="{00000003-69C8-4CA1-AB47-4379EAAA17D2}"/>
              </c:ext>
            </c:extLst>
          </c:dPt>
          <c:cat>
            <c:strRef>
              <c:f>Sheet1!$B$2:$B$9</c:f>
              <c:strCache>
                <c:ptCount val="8"/>
                <c:pt idx="0">
                  <c:v>イタリア</c:v>
                </c:pt>
                <c:pt idx="1">
                  <c:v>英国</c:v>
                </c:pt>
                <c:pt idx="2">
                  <c:v>米国</c:v>
                </c:pt>
                <c:pt idx="3">
                  <c:v>カナダ</c:v>
                </c:pt>
                <c:pt idx="4">
                  <c:v>ドイツ</c:v>
                </c:pt>
                <c:pt idx="5">
                  <c:v>フランス</c:v>
                </c:pt>
                <c:pt idx="6">
                  <c:v>日本</c:v>
                </c:pt>
                <c:pt idx="7">
                  <c:v>ロシア</c:v>
                </c:pt>
              </c:strCache>
            </c:strRef>
          </c:cat>
          <c:val>
            <c:numRef>
              <c:f>Sheet1!$C$2:$C$9</c:f>
              <c:numCache>
                <c:formatCode>General</c:formatCode>
                <c:ptCount val="8"/>
                <c:pt idx="0">
                  <c:v>6.5</c:v>
                </c:pt>
                <c:pt idx="1">
                  <c:v>6.9</c:v>
                </c:pt>
                <c:pt idx="2">
                  <c:v>11</c:v>
                </c:pt>
                <c:pt idx="3">
                  <c:v>11.3</c:v>
                </c:pt>
                <c:pt idx="4">
                  <c:v>12.3</c:v>
                </c:pt>
                <c:pt idx="5">
                  <c:v>16.3</c:v>
                </c:pt>
                <c:pt idx="6">
                  <c:v>24.4</c:v>
                </c:pt>
                <c:pt idx="7">
                  <c:v>30.1</c:v>
                </c:pt>
              </c:numCache>
            </c:numRef>
          </c:val>
          <c:extLst>
            <c:ext xmlns:c16="http://schemas.microsoft.com/office/drawing/2014/chart" uri="{C3380CC4-5D6E-409C-BE32-E72D297353CC}">
              <c16:uniqueId val="{00000004-69C8-4CA1-AB47-4379EAAA17D2}"/>
            </c:ext>
          </c:extLst>
        </c:ser>
        <c:dLbls>
          <c:showLegendKey val="0"/>
          <c:showVal val="0"/>
          <c:showCatName val="0"/>
          <c:showSerName val="0"/>
          <c:showPercent val="0"/>
          <c:showBubbleSize val="0"/>
        </c:dLbls>
        <c:gapWidth val="150"/>
        <c:axId val="87661568"/>
        <c:axId val="95064832"/>
      </c:barChart>
      <c:catAx>
        <c:axId val="87661568"/>
        <c:scaling>
          <c:orientation val="minMax"/>
        </c:scaling>
        <c:delete val="0"/>
        <c:axPos val="b"/>
        <c:numFmt formatCode="General" sourceLinked="0"/>
        <c:majorTickMark val="out"/>
        <c:minorTickMark val="none"/>
        <c:tickLblPos val="nextTo"/>
        <c:txPr>
          <a:bodyPr rot="0" vert="wordArtVertRtl"/>
          <a:lstStyle/>
          <a:p>
            <a:pPr>
              <a:defRPr/>
            </a:pPr>
            <a:endParaRPr lang="ja-JP"/>
          </a:p>
        </c:txPr>
        <c:crossAx val="95064832"/>
        <c:crosses val="autoZero"/>
        <c:auto val="1"/>
        <c:lblAlgn val="ctr"/>
        <c:lblOffset val="100"/>
        <c:noMultiLvlLbl val="0"/>
      </c:catAx>
      <c:valAx>
        <c:axId val="95064832"/>
        <c:scaling>
          <c:orientation val="minMax"/>
        </c:scaling>
        <c:delete val="0"/>
        <c:axPos val="l"/>
        <c:majorGridlines/>
        <c:title>
          <c:tx>
            <c:rich>
              <a:bodyPr rot="0" vert="wordArtVertRtl"/>
              <a:lstStyle/>
              <a:p>
                <a:pPr>
                  <a:defRPr sz="2000"/>
                </a:pPr>
                <a:r>
                  <a:rPr lang="ja-JP" sz="2000"/>
                  <a:t>自殺率（人口１０万対）</a:t>
                </a:r>
              </a:p>
            </c:rich>
          </c:tx>
          <c:layout/>
          <c:overlay val="0"/>
        </c:title>
        <c:numFmt formatCode="General" sourceLinked="1"/>
        <c:majorTickMark val="out"/>
        <c:minorTickMark val="none"/>
        <c:tickLblPos val="nextTo"/>
        <c:crossAx val="87661568"/>
        <c:crosses val="autoZero"/>
        <c:crossBetween val="between"/>
      </c:valAx>
    </c:plotArea>
    <c:plotVisOnly val="1"/>
    <c:dispBlanksAs val="gap"/>
    <c:showDLblsOverMax val="0"/>
  </c:chart>
  <c:txPr>
    <a:bodyPr/>
    <a:lstStyle/>
    <a:p>
      <a:pPr>
        <a:defRPr sz="240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1"/>
            <a:ext cx="4307630" cy="340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ja-JP" altLang="en-US"/>
          </a:p>
        </p:txBody>
      </p:sp>
      <p:sp>
        <p:nvSpPr>
          <p:cNvPr id="215043" name="Rectangle 3"/>
          <p:cNvSpPr>
            <a:spLocks noGrp="1" noChangeArrowheads="1"/>
          </p:cNvSpPr>
          <p:nvPr>
            <p:ph type="dt" sz="quarter" idx="1"/>
          </p:nvPr>
        </p:nvSpPr>
        <p:spPr bwMode="auto">
          <a:xfrm>
            <a:off x="5631710" y="1"/>
            <a:ext cx="4307630" cy="340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ja-JP" altLang="en-US"/>
          </a:p>
        </p:txBody>
      </p:sp>
      <p:sp>
        <p:nvSpPr>
          <p:cNvPr id="215044" name="Rectangle 4"/>
          <p:cNvSpPr>
            <a:spLocks noGrp="1" noChangeArrowheads="1"/>
          </p:cNvSpPr>
          <p:nvPr>
            <p:ph type="ftr" sz="quarter" idx="2"/>
          </p:nvPr>
        </p:nvSpPr>
        <p:spPr bwMode="auto">
          <a:xfrm>
            <a:off x="0" y="6467000"/>
            <a:ext cx="4307630" cy="34020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ja-JP" altLang="en-US"/>
          </a:p>
        </p:txBody>
      </p:sp>
      <p:sp>
        <p:nvSpPr>
          <p:cNvPr id="215045" name="Rectangle 5"/>
          <p:cNvSpPr>
            <a:spLocks noGrp="1" noChangeArrowheads="1"/>
          </p:cNvSpPr>
          <p:nvPr>
            <p:ph type="sldNum" sz="quarter" idx="3"/>
          </p:nvPr>
        </p:nvSpPr>
        <p:spPr bwMode="auto">
          <a:xfrm>
            <a:off x="5631710" y="6467000"/>
            <a:ext cx="4307630" cy="34020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80920B5C-52D7-4C3B-B44B-3213EC1A1A70}" type="slidenum">
              <a:rPr lang="ja-JP" altLang="en-US"/>
              <a:pPr>
                <a:defRPr/>
              </a:pPr>
              <a:t>‹#›</a:t>
            </a:fld>
            <a:endParaRPr lang="ja-JP" altLang="en-US"/>
          </a:p>
        </p:txBody>
      </p:sp>
    </p:spTree>
    <p:extLst>
      <p:ext uri="{BB962C8B-B14F-4D97-AF65-F5344CB8AC3E}">
        <p14:creationId xmlns:p14="http://schemas.microsoft.com/office/powerpoint/2010/main" val="304740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1"/>
            <a:ext cx="4307630" cy="340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ja-JP" altLang="en-US"/>
          </a:p>
        </p:txBody>
      </p:sp>
      <p:sp>
        <p:nvSpPr>
          <p:cNvPr id="147459" name="Rectangle 3"/>
          <p:cNvSpPr>
            <a:spLocks noGrp="1" noChangeArrowheads="1"/>
          </p:cNvSpPr>
          <p:nvPr>
            <p:ph type="dt" idx="1"/>
          </p:nvPr>
        </p:nvSpPr>
        <p:spPr bwMode="auto">
          <a:xfrm>
            <a:off x="5631710" y="1"/>
            <a:ext cx="4307630" cy="340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ja-JP" altLang="en-US"/>
          </a:p>
        </p:txBody>
      </p:sp>
      <p:sp>
        <p:nvSpPr>
          <p:cNvPr id="33796" name="Rectangle 4"/>
          <p:cNvSpPr>
            <a:spLocks noGrp="1" noRot="1" noChangeAspect="1" noChangeArrowheads="1" noTextEdit="1"/>
          </p:cNvSpPr>
          <p:nvPr>
            <p:ph type="sldImg" idx="2"/>
          </p:nvPr>
        </p:nvSpPr>
        <p:spPr bwMode="auto">
          <a:xfrm>
            <a:off x="3271838" y="511175"/>
            <a:ext cx="3400425" cy="2551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1" name="Rectangle 5"/>
          <p:cNvSpPr>
            <a:spLocks noGrp="1" noChangeArrowheads="1"/>
          </p:cNvSpPr>
          <p:nvPr>
            <p:ph type="body" sz="quarter" idx="3"/>
          </p:nvPr>
        </p:nvSpPr>
        <p:spPr bwMode="auto">
          <a:xfrm>
            <a:off x="1325670" y="3233501"/>
            <a:ext cx="7288000" cy="306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147462" name="Rectangle 6"/>
          <p:cNvSpPr>
            <a:spLocks noGrp="1" noChangeArrowheads="1"/>
          </p:cNvSpPr>
          <p:nvPr>
            <p:ph type="ftr" sz="quarter" idx="4"/>
          </p:nvPr>
        </p:nvSpPr>
        <p:spPr bwMode="auto">
          <a:xfrm>
            <a:off x="0" y="6467000"/>
            <a:ext cx="4307630" cy="34020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ja-JP" altLang="en-US"/>
          </a:p>
        </p:txBody>
      </p:sp>
      <p:sp>
        <p:nvSpPr>
          <p:cNvPr id="147463" name="Rectangle 7"/>
          <p:cNvSpPr>
            <a:spLocks noGrp="1" noChangeArrowheads="1"/>
          </p:cNvSpPr>
          <p:nvPr>
            <p:ph type="sldNum" sz="quarter" idx="5"/>
          </p:nvPr>
        </p:nvSpPr>
        <p:spPr bwMode="auto">
          <a:xfrm>
            <a:off x="5631710" y="6467000"/>
            <a:ext cx="4307630" cy="34020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DC17BBAF-ADA6-4122-8090-869A2ACDF6A7}" type="slidenum">
              <a:rPr lang="ja-JP" altLang="en-US"/>
              <a:pPr>
                <a:defRPr/>
              </a:pPr>
              <a:t>‹#›</a:t>
            </a:fld>
            <a:endParaRPr lang="ja-JP" altLang="en-US"/>
          </a:p>
        </p:txBody>
      </p:sp>
    </p:spTree>
    <p:extLst>
      <p:ext uri="{BB962C8B-B14F-4D97-AF65-F5344CB8AC3E}">
        <p14:creationId xmlns:p14="http://schemas.microsoft.com/office/powerpoint/2010/main" val="740540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2000" cy="4645415"/>
          </a:xfrm>
        </p:spPr>
      </p:sp>
      <p:sp>
        <p:nvSpPr>
          <p:cNvPr id="3" name="ノート プレースホルダー 2"/>
          <p:cNvSpPr>
            <a:spLocks noGrp="1"/>
          </p:cNvSpPr>
          <p:nvPr>
            <p:ph type="body" idx="1"/>
          </p:nvPr>
        </p:nvSpPr>
        <p:spPr>
          <a:xfrm>
            <a:off x="1297261" y="4843760"/>
            <a:ext cx="7288000" cy="1387376"/>
          </a:xfrm>
        </p:spPr>
        <p:txBody>
          <a:bodyPr/>
          <a:lstStyle/>
          <a:p>
            <a:r>
              <a:rPr kumimoji="1" lang="ja-JP" altLang="en-US" dirty="0" smtClean="0"/>
              <a:t>皆さんの学校生活や、これからの人生を歩んでいく中で、様々なリスクに出会うかと思います</a:t>
            </a:r>
            <a:r>
              <a:rPr kumimoji="1" lang="ja-JP" altLang="en-US" dirty="0" smtClean="0"/>
              <a:t>。</a:t>
            </a:r>
            <a:endParaRPr kumimoji="1" lang="en-US" altLang="ja-JP" dirty="0" smtClean="0"/>
          </a:p>
          <a:p>
            <a:r>
              <a:rPr kumimoji="1" lang="ja-JP" altLang="en-US" dirty="0" smtClean="0"/>
              <a:t>今日</a:t>
            </a:r>
            <a:r>
              <a:rPr kumimoji="1" lang="ja-JP" altLang="en-US" dirty="0" smtClean="0"/>
              <a:t>はそうしたリスクに出会ったときに、それをどう乗り越えていくか、というお話をします。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1</a:t>
            </a:fld>
            <a:endParaRPr lang="ja-JP" altLang="en-US"/>
          </a:p>
        </p:txBody>
      </p:sp>
    </p:spTree>
    <p:extLst>
      <p:ext uri="{BB962C8B-B14F-4D97-AF65-F5344CB8AC3E}">
        <p14:creationId xmlns:p14="http://schemas.microsoft.com/office/powerpoint/2010/main" val="3461714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a:xfrm>
            <a:off x="1874838" y="307975"/>
            <a:ext cx="6191250" cy="4643438"/>
          </a:xfrm>
          <a:ln/>
        </p:spPr>
      </p:sp>
      <p:sp>
        <p:nvSpPr>
          <p:cNvPr id="34819" name="ノート プレースホルダー 2"/>
          <p:cNvSpPr>
            <a:spLocks noGrp="1"/>
          </p:cNvSpPr>
          <p:nvPr>
            <p:ph type="body" idx="1"/>
          </p:nvPr>
        </p:nvSpPr>
        <p:spPr>
          <a:xfrm>
            <a:off x="1297261" y="5059784"/>
            <a:ext cx="7288000" cy="136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1400" dirty="0" smtClean="0">
                <a:latin typeface="HG丸ｺﾞｼｯｸM-PRO" pitchFamily="50" charset="-128"/>
                <a:ea typeface="HG丸ｺﾞｼｯｸM-PRO" pitchFamily="50" charset="-128"/>
              </a:rPr>
              <a:t>実は、日本は先進国の中では自殺が多い国で、ロシアは日本よりも若干多いですが、他の欧米諸国と比べると</a:t>
            </a:r>
            <a:r>
              <a:rPr lang="en-US" altLang="ja-JP" sz="1400" dirty="0" smtClean="0">
                <a:latin typeface="HG丸ｺﾞｼｯｸM-PRO" pitchFamily="50" charset="-128"/>
                <a:ea typeface="HG丸ｺﾞｼｯｸM-PRO" pitchFamily="50" charset="-128"/>
              </a:rPr>
              <a:t>2</a:t>
            </a:r>
            <a:r>
              <a:rPr lang="ja-JP" altLang="en-US" sz="1400" dirty="0" smtClean="0">
                <a:latin typeface="HG丸ｺﾞｼｯｸM-PRO" pitchFamily="50" charset="-128"/>
                <a:ea typeface="HG丸ｺﾞｼｯｸM-PRO" pitchFamily="50" charset="-128"/>
              </a:rPr>
              <a:t>倍から</a:t>
            </a:r>
            <a:r>
              <a:rPr lang="en-US" altLang="ja-JP" sz="1400" dirty="0" smtClean="0">
                <a:latin typeface="HG丸ｺﾞｼｯｸM-PRO" pitchFamily="50" charset="-128"/>
                <a:ea typeface="HG丸ｺﾞｼｯｸM-PRO" pitchFamily="50" charset="-128"/>
              </a:rPr>
              <a:t>3</a:t>
            </a:r>
            <a:r>
              <a:rPr lang="ja-JP" altLang="en-US" sz="1400" dirty="0" smtClean="0">
                <a:latin typeface="HG丸ｺﾞｼｯｸM-PRO" pitchFamily="50" charset="-128"/>
                <a:ea typeface="HG丸ｺﾞｼｯｸM-PRO" pitchFamily="50" charset="-128"/>
              </a:rPr>
              <a:t>倍という多さになっています。</a:t>
            </a:r>
            <a:endParaRPr lang="en-US" altLang="ja-JP" sz="1400" dirty="0">
              <a:latin typeface="HG丸ｺﾞｼｯｸM-PRO" pitchFamily="50" charset="-128"/>
              <a:ea typeface="HG丸ｺﾞｼｯｸM-PRO" pitchFamily="50" charset="-128"/>
            </a:endParaRPr>
          </a:p>
        </p:txBody>
      </p:sp>
      <p:sp>
        <p:nvSpPr>
          <p:cNvPr id="348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3916" indent="-286121" eaLnBrk="0" hangingPunct="0">
              <a:spcBef>
                <a:spcPct val="30000"/>
              </a:spcBef>
              <a:defRPr kumimoji="1" sz="1200">
                <a:solidFill>
                  <a:schemeClr val="tx1"/>
                </a:solidFill>
                <a:latin typeface="Arial" charset="0"/>
                <a:ea typeface="ＭＳ Ｐ明朝" pitchFamily="18" charset="-128"/>
              </a:defRPr>
            </a:lvl2pPr>
            <a:lvl3pPr marL="1144486" indent="-228897" eaLnBrk="0" hangingPunct="0">
              <a:spcBef>
                <a:spcPct val="30000"/>
              </a:spcBef>
              <a:defRPr kumimoji="1" sz="1200">
                <a:solidFill>
                  <a:schemeClr val="tx1"/>
                </a:solidFill>
                <a:latin typeface="Arial" charset="0"/>
                <a:ea typeface="ＭＳ Ｐ明朝" pitchFamily="18" charset="-128"/>
              </a:defRPr>
            </a:lvl3pPr>
            <a:lvl4pPr marL="1602280" indent="-228897" eaLnBrk="0" hangingPunct="0">
              <a:spcBef>
                <a:spcPct val="30000"/>
              </a:spcBef>
              <a:defRPr kumimoji="1" sz="1200">
                <a:solidFill>
                  <a:schemeClr val="tx1"/>
                </a:solidFill>
                <a:latin typeface="Arial" charset="0"/>
                <a:ea typeface="ＭＳ Ｐ明朝" pitchFamily="18" charset="-128"/>
              </a:defRPr>
            </a:lvl4pPr>
            <a:lvl5pPr marL="2060075" indent="-228897" eaLnBrk="0" hangingPunct="0">
              <a:spcBef>
                <a:spcPct val="30000"/>
              </a:spcBef>
              <a:defRPr kumimoji="1" sz="1200">
                <a:solidFill>
                  <a:schemeClr val="tx1"/>
                </a:solidFill>
                <a:latin typeface="Arial" charset="0"/>
                <a:ea typeface="ＭＳ Ｐ明朝" pitchFamily="18" charset="-128"/>
              </a:defRPr>
            </a:lvl5pPr>
            <a:lvl6pPr marL="2517869" indent="-228897"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5663" indent="-228897"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33458" indent="-228897"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91252" indent="-228897"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F2BAD6EF-9D83-45D4-8218-5E11D66B8526}" type="slidenum">
              <a:rPr lang="ja-JP" altLang="en-US" smtClean="0">
                <a:solidFill>
                  <a:srgbClr val="000000"/>
                </a:solidFill>
                <a:latin typeface="Tahoma" pitchFamily="34" charset="0"/>
                <a:ea typeface="ＭＳ Ｐゴシック" pitchFamily="50" charset="-128"/>
              </a:rPr>
              <a:pPr eaLnBrk="1" hangingPunct="1">
                <a:spcBef>
                  <a:spcPct val="0"/>
                </a:spcBef>
              </a:pPr>
              <a:t>10</a:t>
            </a:fld>
            <a:endParaRPr lang="ja-JP" altLang="en-US" smtClean="0">
              <a:solidFill>
                <a:srgbClr val="000000"/>
              </a:solidFill>
              <a:latin typeface="Tahoma" pitchFamily="34" charset="0"/>
              <a:ea typeface="ＭＳ Ｐゴシック" pitchFamily="50" charset="-128"/>
            </a:endParaRPr>
          </a:p>
        </p:txBody>
      </p:sp>
      <p:sp>
        <p:nvSpPr>
          <p:cNvPr id="34821" name="日付プレースホルダー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3916" indent="-286121" eaLnBrk="0" hangingPunct="0">
              <a:spcBef>
                <a:spcPct val="30000"/>
              </a:spcBef>
              <a:defRPr kumimoji="1" sz="1200">
                <a:solidFill>
                  <a:schemeClr val="tx1"/>
                </a:solidFill>
                <a:latin typeface="Arial" charset="0"/>
                <a:ea typeface="ＭＳ Ｐ明朝" pitchFamily="18" charset="-128"/>
              </a:defRPr>
            </a:lvl2pPr>
            <a:lvl3pPr marL="1144486" indent="-228897" eaLnBrk="0" hangingPunct="0">
              <a:spcBef>
                <a:spcPct val="30000"/>
              </a:spcBef>
              <a:defRPr kumimoji="1" sz="1200">
                <a:solidFill>
                  <a:schemeClr val="tx1"/>
                </a:solidFill>
                <a:latin typeface="Arial" charset="0"/>
                <a:ea typeface="ＭＳ Ｐ明朝" pitchFamily="18" charset="-128"/>
              </a:defRPr>
            </a:lvl3pPr>
            <a:lvl4pPr marL="1602280" indent="-228897" eaLnBrk="0" hangingPunct="0">
              <a:spcBef>
                <a:spcPct val="30000"/>
              </a:spcBef>
              <a:defRPr kumimoji="1" sz="1200">
                <a:solidFill>
                  <a:schemeClr val="tx1"/>
                </a:solidFill>
                <a:latin typeface="Arial" charset="0"/>
                <a:ea typeface="ＭＳ Ｐ明朝" pitchFamily="18" charset="-128"/>
              </a:defRPr>
            </a:lvl4pPr>
            <a:lvl5pPr marL="2060075" indent="-228897" eaLnBrk="0" hangingPunct="0">
              <a:spcBef>
                <a:spcPct val="30000"/>
              </a:spcBef>
              <a:defRPr kumimoji="1" sz="1200">
                <a:solidFill>
                  <a:schemeClr val="tx1"/>
                </a:solidFill>
                <a:latin typeface="Arial" charset="0"/>
                <a:ea typeface="ＭＳ Ｐ明朝" pitchFamily="18" charset="-128"/>
              </a:defRPr>
            </a:lvl5pPr>
            <a:lvl6pPr marL="2517869" indent="-228897"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5663" indent="-228897"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33458" indent="-228897"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91252" indent="-228897"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r>
              <a:rPr lang="ja-JP" altLang="en-US" smtClean="0">
                <a:solidFill>
                  <a:srgbClr val="000000"/>
                </a:solidFill>
                <a:latin typeface="Tahoma" pitchFamily="34" charset="0"/>
                <a:ea typeface="ＭＳ Ｐゴシック" pitchFamily="50" charset="-128"/>
              </a:rPr>
              <a:t>市町村自殺対策主管課長担当者</a:t>
            </a:r>
            <a:r>
              <a:rPr lang="en-US" altLang="ja-JP" smtClean="0">
                <a:solidFill>
                  <a:srgbClr val="000000"/>
                </a:solidFill>
                <a:latin typeface="Tahoma" pitchFamily="34" charset="0"/>
                <a:ea typeface="ＭＳ Ｐゴシック" pitchFamily="50" charset="-128"/>
              </a:rPr>
              <a:t>10</a:t>
            </a:r>
            <a:r>
              <a:rPr lang="ja-JP" altLang="en-US" smtClean="0">
                <a:solidFill>
                  <a:srgbClr val="000000"/>
                </a:solidFill>
                <a:latin typeface="Tahoma" pitchFamily="34" charset="0"/>
                <a:ea typeface="ＭＳ Ｐゴシック" pitchFamily="50" charset="-128"/>
              </a:rPr>
              <a:t>月</a:t>
            </a:r>
            <a:r>
              <a:rPr lang="en-US" altLang="ja-JP" smtClean="0">
                <a:solidFill>
                  <a:srgbClr val="000000"/>
                </a:solidFill>
                <a:latin typeface="Tahoma" pitchFamily="34" charset="0"/>
                <a:ea typeface="ＭＳ Ｐゴシック" pitchFamily="50" charset="-128"/>
              </a:rPr>
              <a:t>2</a:t>
            </a:r>
            <a:r>
              <a:rPr lang="ja-JP" altLang="en-US" smtClean="0">
                <a:solidFill>
                  <a:srgbClr val="000000"/>
                </a:solidFill>
                <a:latin typeface="Tahoma" pitchFamily="34" charset="0"/>
                <a:ea typeface="ＭＳ Ｐゴシック" pitchFamily="50" charset="-128"/>
              </a:rPr>
              <a:t>日（木）</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xfrm>
            <a:off x="1873325" y="91232"/>
            <a:ext cx="6190069" cy="4644000"/>
          </a:xfrm>
          <a:ln/>
        </p:spPr>
      </p:sp>
      <p:sp>
        <p:nvSpPr>
          <p:cNvPr id="35843" name="ノート プレースホルダー 2"/>
          <p:cNvSpPr>
            <a:spLocks noGrp="1"/>
          </p:cNvSpPr>
          <p:nvPr>
            <p:ph type="body" idx="1"/>
          </p:nvPr>
        </p:nvSpPr>
        <p:spPr>
          <a:xfrm>
            <a:off x="1297261" y="4843760"/>
            <a:ext cx="7288000" cy="17281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さきほど、毎年</a:t>
            </a:r>
            <a:r>
              <a:rPr lang="en-US" altLang="ja-JP" dirty="0" smtClean="0"/>
              <a:t>5</a:t>
            </a:r>
            <a:r>
              <a:rPr lang="ja-JP" altLang="en-US" dirty="0" err="1" smtClean="0"/>
              <a:t>，</a:t>
            </a:r>
            <a:r>
              <a:rPr lang="en-US" altLang="ja-JP" dirty="0" smtClean="0"/>
              <a:t>000</a:t>
            </a:r>
            <a:r>
              <a:rPr lang="ja-JP" altLang="en-US" dirty="0" smtClean="0"/>
              <a:t>人に</a:t>
            </a:r>
            <a:r>
              <a:rPr lang="en-US" altLang="ja-JP" dirty="0" smtClean="0"/>
              <a:t>1</a:t>
            </a:r>
            <a:r>
              <a:rPr lang="ja-JP" altLang="en-US" dirty="0" smtClean="0"/>
              <a:t>人が自殺で亡くなるという話をしましたが、実は、これは決して少ない数ではありません</a:t>
            </a:r>
            <a:r>
              <a:rPr lang="ja-JP" altLang="en-US" dirty="0" smtClean="0"/>
              <a:t>。</a:t>
            </a:r>
            <a:endParaRPr lang="en-US" altLang="ja-JP" dirty="0" smtClean="0"/>
          </a:p>
          <a:p>
            <a:r>
              <a:rPr lang="ja-JP" altLang="en-US" dirty="0" smtClean="0"/>
              <a:t>この</a:t>
            </a:r>
            <a:r>
              <a:rPr lang="ja-JP" altLang="en-US" dirty="0" smtClean="0"/>
              <a:t>グラフは、</a:t>
            </a:r>
            <a:r>
              <a:rPr lang="en-US" altLang="ja-JP" dirty="0" smtClean="0"/>
              <a:t>1</a:t>
            </a:r>
            <a:r>
              <a:rPr lang="ja-JP" altLang="en-US" dirty="0" smtClean="0"/>
              <a:t>年間のうちに亡くなった方の死因と年齢をグラフにしたものです</a:t>
            </a:r>
            <a:r>
              <a:rPr lang="ja-JP" altLang="en-US" dirty="0" smtClean="0"/>
              <a:t>。</a:t>
            </a:r>
            <a:endParaRPr lang="en-US" altLang="ja-JP" dirty="0" smtClean="0"/>
          </a:p>
          <a:p>
            <a:r>
              <a:rPr lang="ja-JP" altLang="en-US" dirty="0" smtClean="0"/>
              <a:t>当然ながら、</a:t>
            </a:r>
            <a:r>
              <a:rPr lang="en-US" altLang="ja-JP" dirty="0" smtClean="0"/>
              <a:t>70</a:t>
            </a:r>
            <a:r>
              <a:rPr lang="ja-JP" altLang="en-US" dirty="0" smtClean="0"/>
              <a:t>歳とか</a:t>
            </a:r>
            <a:r>
              <a:rPr lang="en-US" altLang="ja-JP" dirty="0" smtClean="0"/>
              <a:t>80</a:t>
            </a:r>
            <a:r>
              <a:rPr lang="ja-JP" altLang="en-US" dirty="0" smtClean="0"/>
              <a:t>歳とかの高齢の死亡者が一番多くて、原因は癌とか肺炎とかが多くなっています</a:t>
            </a:r>
            <a:r>
              <a:rPr lang="ja-JP" altLang="en-US" dirty="0" smtClean="0"/>
              <a:t>。</a:t>
            </a:r>
            <a:endParaRPr lang="en-US" altLang="ja-JP" dirty="0" smtClean="0"/>
          </a:p>
          <a:p>
            <a:r>
              <a:rPr lang="ja-JP" altLang="en-US" dirty="0" smtClean="0"/>
              <a:t>自殺</a:t>
            </a:r>
            <a:r>
              <a:rPr lang="ja-JP" altLang="en-US" dirty="0" smtClean="0"/>
              <a:t>は一番左の濃い青い部分です。これで見ると、亡くなった人の内、約２％、つまり</a:t>
            </a:r>
            <a:r>
              <a:rPr lang="en-US" altLang="ja-JP" dirty="0" smtClean="0"/>
              <a:t>50</a:t>
            </a:r>
            <a:r>
              <a:rPr lang="ja-JP" altLang="en-US" dirty="0" smtClean="0"/>
              <a:t>人に</a:t>
            </a:r>
            <a:r>
              <a:rPr lang="en-US" altLang="ja-JP" dirty="0" smtClean="0"/>
              <a:t>1</a:t>
            </a:r>
            <a:r>
              <a:rPr lang="ja-JP" altLang="en-US" dirty="0" smtClean="0"/>
              <a:t>人が自殺で亡くなっていることが分かります</a:t>
            </a:r>
            <a:r>
              <a:rPr lang="ja-JP" altLang="en-US" dirty="0" smtClean="0"/>
              <a:t>。</a:t>
            </a:r>
            <a:endParaRPr lang="en-US" altLang="ja-JP" dirty="0" smtClean="0"/>
          </a:p>
          <a:p>
            <a:r>
              <a:rPr lang="ja-JP" altLang="en-US" dirty="0" smtClean="0"/>
              <a:t>つまり、皆さん</a:t>
            </a:r>
            <a:r>
              <a:rPr lang="ja-JP" altLang="en-US" dirty="0" smtClean="0"/>
              <a:t>、いずれ死んでしまうわけですが</a:t>
            </a:r>
            <a:r>
              <a:rPr lang="ja-JP" altLang="en-US" dirty="0" smtClean="0"/>
              <a:t>、皆さんの</a:t>
            </a:r>
            <a:r>
              <a:rPr lang="ja-JP" altLang="en-US" dirty="0" smtClean="0"/>
              <a:t>内の</a:t>
            </a:r>
            <a:r>
              <a:rPr lang="en-US" altLang="ja-JP" dirty="0" smtClean="0"/>
              <a:t>50</a:t>
            </a:r>
            <a:r>
              <a:rPr lang="ja-JP" altLang="en-US" dirty="0" smtClean="0"/>
              <a:t>人に</a:t>
            </a:r>
            <a:r>
              <a:rPr lang="en-US" altLang="ja-JP" dirty="0" smtClean="0"/>
              <a:t>1</a:t>
            </a:r>
            <a:r>
              <a:rPr lang="ja-JP" altLang="en-US" dirty="0" smtClean="0"/>
              <a:t>人くらいは、もしかする</a:t>
            </a:r>
            <a:r>
              <a:rPr lang="ja-JP" altLang="en-US" dirty="0" smtClean="0"/>
              <a:t>と、自殺</a:t>
            </a:r>
            <a:r>
              <a:rPr lang="ja-JP" altLang="en-US" dirty="0" smtClean="0"/>
              <a:t>で最期を迎えるということになります</a:t>
            </a:r>
            <a:r>
              <a:rPr lang="ja-JP" altLang="en-US" dirty="0" smtClean="0"/>
              <a:t>。</a:t>
            </a:r>
            <a:endParaRPr lang="en-US" altLang="ja-JP" dirty="0" smtClean="0"/>
          </a:p>
          <a:p>
            <a:r>
              <a:rPr lang="ja-JP" altLang="en-US" dirty="0" smtClean="0"/>
              <a:t>さらに、注目</a:t>
            </a:r>
            <a:r>
              <a:rPr lang="ja-JP" altLang="en-US" dirty="0" smtClean="0"/>
              <a:t>していただきたいのは、若い方では、他の原因で亡くなる方が少ないのに、自殺で亡くなる方は他の年齢並みに多いということです</a:t>
            </a:r>
            <a:r>
              <a:rPr lang="ja-JP" altLang="en-US" dirty="0" smtClean="0"/>
              <a:t>。</a:t>
            </a:r>
            <a:endParaRPr lang="en-US" altLang="ja-JP" dirty="0" smtClean="0"/>
          </a:p>
          <a:p>
            <a:r>
              <a:rPr lang="ja-JP" altLang="en-US" dirty="0" smtClean="0"/>
              <a:t>その</a:t>
            </a:r>
            <a:r>
              <a:rPr lang="ja-JP" altLang="en-US" dirty="0" smtClean="0"/>
              <a:t>ため、</a:t>
            </a:r>
            <a:r>
              <a:rPr lang="en-US" altLang="ja-JP" dirty="0" smtClean="0"/>
              <a:t>20</a:t>
            </a:r>
            <a:r>
              <a:rPr lang="ja-JP" altLang="en-US" dirty="0" smtClean="0"/>
              <a:t>代では亡くなった方の</a:t>
            </a:r>
            <a:r>
              <a:rPr lang="en-US" altLang="ja-JP" dirty="0" smtClean="0"/>
              <a:t>2</a:t>
            </a:r>
            <a:r>
              <a:rPr lang="ja-JP" altLang="en-US" dirty="0" smtClean="0"/>
              <a:t>人に</a:t>
            </a:r>
            <a:r>
              <a:rPr lang="en-US" altLang="ja-JP" dirty="0" smtClean="0"/>
              <a:t>1</a:t>
            </a:r>
            <a:r>
              <a:rPr lang="ja-JP" altLang="en-US" dirty="0" smtClean="0"/>
              <a:t>人が自殺で亡くなっているのです。</a:t>
            </a:r>
            <a:endParaRPr lang="en-US" altLang="ja-JP" dirty="0" smtClean="0"/>
          </a:p>
        </p:txBody>
      </p:sp>
      <p:sp>
        <p:nvSpPr>
          <p:cNvPr id="3584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3916" indent="-286121" eaLnBrk="0" hangingPunct="0">
              <a:spcBef>
                <a:spcPct val="30000"/>
              </a:spcBef>
              <a:defRPr kumimoji="1" sz="1200">
                <a:solidFill>
                  <a:schemeClr val="tx1"/>
                </a:solidFill>
                <a:latin typeface="Arial" charset="0"/>
                <a:ea typeface="ＭＳ Ｐ明朝" pitchFamily="18" charset="-128"/>
              </a:defRPr>
            </a:lvl2pPr>
            <a:lvl3pPr marL="1144486" indent="-228897" eaLnBrk="0" hangingPunct="0">
              <a:spcBef>
                <a:spcPct val="30000"/>
              </a:spcBef>
              <a:defRPr kumimoji="1" sz="1200">
                <a:solidFill>
                  <a:schemeClr val="tx1"/>
                </a:solidFill>
                <a:latin typeface="Arial" charset="0"/>
                <a:ea typeface="ＭＳ Ｐ明朝" pitchFamily="18" charset="-128"/>
              </a:defRPr>
            </a:lvl3pPr>
            <a:lvl4pPr marL="1602280" indent="-228897" eaLnBrk="0" hangingPunct="0">
              <a:spcBef>
                <a:spcPct val="30000"/>
              </a:spcBef>
              <a:defRPr kumimoji="1" sz="1200">
                <a:solidFill>
                  <a:schemeClr val="tx1"/>
                </a:solidFill>
                <a:latin typeface="Arial" charset="0"/>
                <a:ea typeface="ＭＳ Ｐ明朝" pitchFamily="18" charset="-128"/>
              </a:defRPr>
            </a:lvl4pPr>
            <a:lvl5pPr marL="2060075" indent="-228897" eaLnBrk="0" hangingPunct="0">
              <a:spcBef>
                <a:spcPct val="30000"/>
              </a:spcBef>
              <a:defRPr kumimoji="1" sz="1200">
                <a:solidFill>
                  <a:schemeClr val="tx1"/>
                </a:solidFill>
                <a:latin typeface="Arial" charset="0"/>
                <a:ea typeface="ＭＳ Ｐ明朝" pitchFamily="18" charset="-128"/>
              </a:defRPr>
            </a:lvl5pPr>
            <a:lvl6pPr marL="2517869" indent="-228897"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5663" indent="-228897"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33458" indent="-228897"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91252" indent="-228897"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ED3E4F4E-A91B-4933-B47E-521E2C980299}" type="slidenum">
              <a:rPr lang="ja-JP" altLang="en-US" smtClean="0">
                <a:latin typeface="Tahoma" pitchFamily="34" charset="0"/>
                <a:ea typeface="ＭＳ Ｐゴシック" pitchFamily="50" charset="-128"/>
              </a:rPr>
              <a:pPr eaLnBrk="1" hangingPunct="1">
                <a:spcBef>
                  <a:spcPct val="0"/>
                </a:spcBef>
              </a:pPr>
              <a:t>11</a:t>
            </a:fld>
            <a:endParaRPr lang="ja-JP" altLang="en-US" smtClean="0">
              <a:latin typeface="Tahoma" pitchFamily="34" charset="0"/>
              <a:ea typeface="ＭＳ Ｐゴシック"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ところで、自殺というと、自分で死ぬということですから、もちろん自分の意志で死ぬ、ということになりますが、実はそう簡単に言い切れるものではないのです</a:t>
            </a:r>
            <a:r>
              <a:rPr kumimoji="1" lang="ja-JP" altLang="en-US" dirty="0" smtClean="0"/>
              <a:t>。</a:t>
            </a:r>
            <a:endParaRPr kumimoji="1" lang="en-US" altLang="ja-JP" dirty="0" smtClean="0"/>
          </a:p>
          <a:p>
            <a:r>
              <a:rPr kumimoji="1" lang="ja-JP" altLang="en-US" dirty="0" smtClean="0"/>
              <a:t>自殺する時と</a:t>
            </a:r>
            <a:r>
              <a:rPr kumimoji="1" lang="ja-JP" altLang="en-US" dirty="0" smtClean="0"/>
              <a:t>いうのは、追い詰められた心理状態に</a:t>
            </a:r>
            <a:r>
              <a:rPr kumimoji="1" lang="ja-JP" altLang="en-US" dirty="0" smtClean="0"/>
              <a:t>なって、死ぬ</a:t>
            </a:r>
            <a:r>
              <a:rPr kumimoji="1" lang="ja-JP" altLang="en-US" dirty="0" smtClean="0"/>
              <a:t>決意をしてしまいます</a:t>
            </a:r>
            <a:r>
              <a:rPr kumimoji="1" lang="ja-JP" altLang="en-US" dirty="0" smtClean="0"/>
              <a:t>。</a:t>
            </a:r>
            <a:endParaRPr kumimoji="1" lang="en-US" altLang="ja-JP" dirty="0" smtClean="0"/>
          </a:p>
          <a:p>
            <a:r>
              <a:rPr kumimoji="1" lang="ja-JP" altLang="en-US" dirty="0" smtClean="0"/>
              <a:t>いわば</a:t>
            </a:r>
            <a:r>
              <a:rPr kumimoji="1" lang="ja-JP" altLang="en-US" dirty="0" smtClean="0"/>
              <a:t>、自由を奪われた意志なのです</a:t>
            </a:r>
            <a:r>
              <a:rPr kumimoji="1" lang="ja-JP" altLang="en-US" dirty="0" smtClean="0"/>
              <a:t>。</a:t>
            </a:r>
            <a:endParaRPr kumimoji="1" lang="en-US" altLang="ja-JP" dirty="0" smtClean="0"/>
          </a:p>
          <a:p>
            <a:r>
              <a:rPr kumimoji="1" lang="ja-JP" altLang="en-US" dirty="0" smtClean="0"/>
              <a:t>実は</a:t>
            </a:r>
            <a:r>
              <a:rPr kumimoji="1" lang="ja-JP" altLang="en-US" dirty="0" smtClean="0"/>
              <a:t>、ほとんどの人は、本当は生きたいと思っているのですが、どうしようもできなくて自殺してしまうのです</a:t>
            </a:r>
            <a:r>
              <a:rPr kumimoji="1" lang="ja-JP" altLang="en-US" dirty="0" smtClean="0"/>
              <a:t>。</a:t>
            </a:r>
            <a:endParaRPr kumimoji="1" lang="en-US" altLang="ja-JP" dirty="0" smtClean="0"/>
          </a:p>
          <a:p>
            <a:r>
              <a:rPr kumimoji="1" lang="ja-JP" altLang="en-US" dirty="0" smtClean="0"/>
              <a:t>ですの</a:t>
            </a:r>
            <a:r>
              <a:rPr kumimoji="1" lang="ja-JP" altLang="en-US" dirty="0" smtClean="0"/>
              <a:t>で、自殺を予防するためには、本人が一人で頑張ることではなかなか予防できなくて、周りの人が適切な助けの手を差し伸べる、ということが必要になります。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12</a:t>
            </a:fld>
            <a:endParaRPr lang="ja-JP" altLang="en-US"/>
          </a:p>
        </p:txBody>
      </p:sp>
    </p:spTree>
    <p:extLst>
      <p:ext uri="{BB962C8B-B14F-4D97-AF65-F5344CB8AC3E}">
        <p14:creationId xmlns:p14="http://schemas.microsoft.com/office/powerpoint/2010/main" val="428955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297261" y="4843760"/>
            <a:ext cx="7288000" cy="1368000"/>
          </a:xfrm>
        </p:spPr>
        <p:txBody>
          <a:bodyPr/>
          <a:lstStyle/>
          <a:p>
            <a:r>
              <a:rPr kumimoji="1" lang="ja-JP" altLang="en-US" dirty="0" smtClean="0"/>
              <a:t>さて、このあたりのことを、先ほど出てきた、ストレス、という側面から見てみましょう。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13</a:t>
            </a:fld>
            <a:endParaRPr lang="ja-JP" altLang="en-US"/>
          </a:p>
        </p:txBody>
      </p:sp>
    </p:spTree>
    <p:extLst>
      <p:ext uri="{BB962C8B-B14F-4D97-AF65-F5344CB8AC3E}">
        <p14:creationId xmlns:p14="http://schemas.microsoft.com/office/powerpoint/2010/main" val="173472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ストレスは、先ほどのように</a:t>
            </a:r>
            <a:r>
              <a:rPr kumimoji="1" lang="ja-JP" altLang="en-US" dirty="0" smtClean="0"/>
              <a:t>、高じる</a:t>
            </a:r>
            <a:r>
              <a:rPr kumimoji="1" lang="ja-JP" altLang="en-US" dirty="0" smtClean="0"/>
              <a:t>と、うつや、場合によっては自殺といったことにつながることがありますが、実はそうした悪い面だけではなく、うまくストレスを乗り越えると</a:t>
            </a:r>
            <a:r>
              <a:rPr kumimoji="1" lang="ja-JP" altLang="en-US" dirty="0" smtClean="0"/>
              <a:t>、例えば、スポーツ</a:t>
            </a:r>
            <a:r>
              <a:rPr kumimoji="1" lang="ja-JP" altLang="en-US" dirty="0" smtClean="0"/>
              <a:t>や勉強の成績が上がる、というように自分の心身の成長につながる、という良い面もあります</a:t>
            </a:r>
            <a:r>
              <a:rPr kumimoji="1" lang="ja-JP" altLang="en-US" dirty="0" smtClean="0"/>
              <a:t>。</a:t>
            </a:r>
            <a:endParaRPr kumimoji="1" lang="en-US" altLang="ja-JP" dirty="0" smtClean="0"/>
          </a:p>
          <a:p>
            <a:r>
              <a:rPr kumimoji="1" lang="ja-JP" altLang="en-US" dirty="0" smtClean="0"/>
              <a:t>ストレス</a:t>
            </a:r>
            <a:r>
              <a:rPr kumimoji="1" lang="ja-JP" altLang="en-US" dirty="0" smtClean="0"/>
              <a:t>には</a:t>
            </a:r>
            <a:r>
              <a:rPr kumimoji="1" lang="en-US" altLang="ja-JP" dirty="0" smtClean="0"/>
              <a:t>2</a:t>
            </a:r>
            <a:r>
              <a:rPr kumimoji="1" lang="ja-JP" altLang="en-US" dirty="0" smtClean="0"/>
              <a:t>面性があるのです。そして、ストレスが悪い方向に行くかよい方向に行くかは、ストレスにどのように対処するか、にかかっている、</a:t>
            </a:r>
            <a:r>
              <a:rPr kumimoji="1" lang="ja-JP" altLang="en-US" dirty="0" smtClean="0"/>
              <a:t>と言えます。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14</a:t>
            </a:fld>
            <a:endParaRPr lang="ja-JP" altLang="en-US"/>
          </a:p>
        </p:txBody>
      </p:sp>
    </p:spTree>
    <p:extLst>
      <p:ext uri="{BB962C8B-B14F-4D97-AF65-F5344CB8AC3E}">
        <p14:creationId xmlns:p14="http://schemas.microsoft.com/office/powerpoint/2010/main" val="309634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皆さん</a:t>
            </a:r>
            <a:r>
              <a:rPr kumimoji="1" lang="ja-JP" altLang="en-US" dirty="0" smtClean="0"/>
              <a:t>、先ほど</a:t>
            </a:r>
            <a:r>
              <a:rPr kumimoji="1" lang="ja-JP" altLang="en-US" dirty="0" smtClean="0"/>
              <a:t>、自分自身が経験したストレスについて書いてもらいましたが、皆さんがそうしたストレスをどのように乗り越えたのか、ちょっとふりかえってみてください</a:t>
            </a:r>
            <a:r>
              <a:rPr kumimoji="1" lang="ja-JP" altLang="en-US" dirty="0" smtClean="0"/>
              <a:t>。</a:t>
            </a:r>
            <a:endParaRPr kumimoji="1" lang="en-US" altLang="ja-JP" dirty="0" smtClean="0"/>
          </a:p>
          <a:p>
            <a:r>
              <a:rPr kumimoji="1" lang="ja-JP" altLang="en-US" dirty="0" smtClean="0"/>
              <a:t>ストレス</a:t>
            </a:r>
            <a:r>
              <a:rPr kumimoji="1" lang="ja-JP" altLang="en-US" dirty="0" smtClean="0"/>
              <a:t>の声が</a:t>
            </a:r>
            <a:r>
              <a:rPr kumimoji="1" lang="ja-JP" altLang="en-US" dirty="0" smtClean="0"/>
              <a:t>聞こえた時に、どんな風</a:t>
            </a:r>
            <a:r>
              <a:rPr kumimoji="1" lang="ja-JP" altLang="en-US" dirty="0" smtClean="0"/>
              <a:t>に対処して役だったか、ということです。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15</a:t>
            </a:fld>
            <a:endParaRPr lang="ja-JP" altLang="en-US"/>
          </a:p>
        </p:txBody>
      </p:sp>
    </p:spTree>
    <p:extLst>
      <p:ext uri="{BB962C8B-B14F-4D97-AF65-F5344CB8AC3E}">
        <p14:creationId xmlns:p14="http://schemas.microsoft.com/office/powerpoint/2010/main" val="1359449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ストレスへの対処の仕方はいくつかあります</a:t>
            </a:r>
            <a:r>
              <a:rPr kumimoji="1" lang="ja-JP" altLang="en-US" dirty="0" smtClean="0"/>
              <a:t>。</a:t>
            </a:r>
            <a:endParaRPr kumimoji="1" lang="en-US" altLang="ja-JP" dirty="0" smtClean="0"/>
          </a:p>
          <a:p>
            <a:r>
              <a:rPr kumimoji="1" lang="ja-JP" altLang="en-US" dirty="0" smtClean="0"/>
              <a:t>たとえば、先ほど</a:t>
            </a:r>
            <a:r>
              <a:rPr kumimoji="1" lang="ja-JP" altLang="en-US" dirty="0" smtClean="0"/>
              <a:t>の就活の例で見ると、とにかく我慢して頑張る、あるいは、考え方を前向きにしてみる、たとえば、これは試練だ、とか、もっと面接を上手になるように努力しよう、などです</a:t>
            </a:r>
            <a:r>
              <a:rPr kumimoji="1" lang="ja-JP" altLang="en-US" dirty="0" smtClean="0"/>
              <a:t>。</a:t>
            </a:r>
            <a:endParaRPr kumimoji="1" lang="en-US" altLang="ja-JP" dirty="0" smtClean="0"/>
          </a:p>
          <a:p>
            <a:r>
              <a:rPr kumimoji="1" lang="ja-JP" altLang="en-US" dirty="0" smtClean="0"/>
              <a:t>また</a:t>
            </a:r>
            <a:r>
              <a:rPr kumimoji="1" lang="ja-JP" altLang="en-US" dirty="0" smtClean="0"/>
              <a:t>、</a:t>
            </a:r>
            <a:r>
              <a:rPr kumimoji="1" lang="ja-JP" altLang="en-US" dirty="0" smtClean="0"/>
              <a:t>一旦、気分</a:t>
            </a:r>
            <a:r>
              <a:rPr kumimoji="1" lang="ja-JP" altLang="en-US" dirty="0" smtClean="0"/>
              <a:t>転換などしてリフレッシュすると言う方法もあります</a:t>
            </a:r>
            <a:r>
              <a:rPr kumimoji="1" lang="ja-JP" altLang="en-US" dirty="0" smtClean="0"/>
              <a:t>。</a:t>
            </a:r>
            <a:endParaRPr kumimoji="1" lang="en-US" altLang="ja-JP" dirty="0" smtClean="0"/>
          </a:p>
          <a:p>
            <a:r>
              <a:rPr kumimoji="1" lang="ja-JP" altLang="en-US" dirty="0" smtClean="0"/>
              <a:t>これらは、いずれ</a:t>
            </a:r>
            <a:r>
              <a:rPr kumimoji="1" lang="ja-JP" altLang="en-US" dirty="0" smtClean="0"/>
              <a:t>も自分一人でできる対処法ですが、もう一つ大事な対処法が、相談するということです</a:t>
            </a:r>
            <a:r>
              <a:rPr kumimoji="1" lang="ja-JP" altLang="en-US" dirty="0" smtClean="0"/>
              <a:t>。</a:t>
            </a:r>
            <a:endParaRPr kumimoji="1" lang="en-US" altLang="ja-JP" dirty="0" smtClean="0"/>
          </a:p>
          <a:p>
            <a:r>
              <a:rPr kumimoji="1" lang="ja-JP" altLang="en-US" dirty="0" smtClean="0"/>
              <a:t>友達</a:t>
            </a:r>
            <a:r>
              <a:rPr kumimoji="1" lang="ja-JP" altLang="en-US" dirty="0" smtClean="0"/>
              <a:t>や先生に就活のコツを聞いてみる、とか、親に泣き言を言う、というのもここに含めてよいでしょう。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16</a:t>
            </a:fld>
            <a:endParaRPr lang="ja-JP" altLang="en-US"/>
          </a:p>
        </p:txBody>
      </p:sp>
    </p:spTree>
    <p:extLst>
      <p:ext uri="{BB962C8B-B14F-4D97-AF65-F5344CB8AC3E}">
        <p14:creationId xmlns:p14="http://schemas.microsoft.com/office/powerpoint/2010/main" val="2351363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こうした他人の助けを借りるということは、重いストレスで自分にはもう限界！というときは特に大切で、うつや孤立、さらには自殺の予防にもつながることなのです。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17</a:t>
            </a:fld>
            <a:endParaRPr lang="ja-JP" altLang="en-US"/>
          </a:p>
        </p:txBody>
      </p:sp>
    </p:spTree>
    <p:extLst>
      <p:ext uri="{BB962C8B-B14F-4D97-AF65-F5344CB8AC3E}">
        <p14:creationId xmlns:p14="http://schemas.microsoft.com/office/powerpoint/2010/main" val="2226001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649189" y="4771752"/>
            <a:ext cx="8640960" cy="1944216"/>
          </a:xfrm>
        </p:spPr>
        <p:txBody>
          <a:bodyPr/>
          <a:lstStyle/>
          <a:p>
            <a:r>
              <a:rPr kumimoji="1" lang="ja-JP" altLang="en-US" dirty="0" smtClean="0"/>
              <a:t>ここで、皆さん自身のことを</a:t>
            </a:r>
            <a:r>
              <a:rPr kumimoji="1" lang="ja-JP" altLang="en-US" dirty="0" smtClean="0"/>
              <a:t>また、ふりかえって</a:t>
            </a:r>
            <a:r>
              <a:rPr kumimoji="1" lang="ja-JP" altLang="en-US" dirty="0" smtClean="0"/>
              <a:t>みましょう</a:t>
            </a:r>
            <a:r>
              <a:rPr kumimoji="1" lang="ja-JP" altLang="en-US" dirty="0" smtClean="0"/>
              <a:t>。</a:t>
            </a:r>
            <a:endParaRPr kumimoji="1" lang="en-US" altLang="ja-JP" dirty="0" smtClean="0"/>
          </a:p>
          <a:p>
            <a:endParaRPr kumimoji="1" lang="en-US" altLang="ja-JP" dirty="0" smtClean="0"/>
          </a:p>
          <a:p>
            <a:r>
              <a:rPr kumimoji="1" lang="ja-JP" altLang="en-US" dirty="0" smtClean="0"/>
              <a:t>課題</a:t>
            </a:r>
            <a:r>
              <a:rPr kumimoji="1" lang="ja-JP" altLang="en-US" dirty="0" smtClean="0"/>
              <a:t>のプリントを見てください</a:t>
            </a:r>
            <a:r>
              <a:rPr kumimoji="1" lang="ja-JP" altLang="en-US" dirty="0" smtClean="0"/>
              <a:t>。</a:t>
            </a:r>
            <a:endParaRPr kumimoji="1" lang="en-US" altLang="ja-JP" dirty="0" smtClean="0"/>
          </a:p>
          <a:p>
            <a:r>
              <a:rPr kumimoji="1" lang="ja-JP" altLang="en-US" dirty="0" smtClean="0"/>
              <a:t>ストレス</a:t>
            </a:r>
            <a:r>
              <a:rPr kumimoji="1" lang="ja-JP" altLang="en-US" dirty="0" smtClean="0"/>
              <a:t>を乗り越える上で、他の人に相談することはどんなふうに役だちますか？という設問があります</a:t>
            </a:r>
            <a:r>
              <a:rPr kumimoji="1" lang="ja-JP" altLang="en-US" dirty="0" smtClean="0"/>
              <a:t>。</a:t>
            </a:r>
            <a:endParaRPr kumimoji="1" lang="en-US" altLang="ja-JP" dirty="0" smtClean="0"/>
          </a:p>
          <a:p>
            <a:r>
              <a:rPr kumimoji="1" lang="ja-JP" altLang="en-US" dirty="0" smtClean="0"/>
              <a:t>これ</a:t>
            </a:r>
            <a:r>
              <a:rPr kumimoji="1" lang="ja-JP" altLang="en-US" dirty="0" smtClean="0"/>
              <a:t>まで、他の人に相談したことがある人</a:t>
            </a:r>
            <a:r>
              <a:rPr kumimoji="1" lang="ja-JP" altLang="en-US" dirty="0" smtClean="0"/>
              <a:t>は、それ</a:t>
            </a:r>
            <a:r>
              <a:rPr kumimoji="1" lang="ja-JP" altLang="en-US" dirty="0" smtClean="0"/>
              <a:t>を思い出して、</a:t>
            </a:r>
            <a:r>
              <a:rPr kumimoji="1" lang="ja-JP" altLang="en-US" dirty="0" smtClean="0"/>
              <a:t>また、あまり</a:t>
            </a:r>
            <a:r>
              <a:rPr kumimoji="1" lang="ja-JP" altLang="en-US" dirty="0" smtClean="0"/>
              <a:t>そういう経験はないという方も想像</a:t>
            </a:r>
            <a:r>
              <a:rPr kumimoji="1" lang="ja-JP" altLang="en-US" dirty="0" smtClean="0"/>
              <a:t>で書いてみて</a:t>
            </a:r>
            <a:r>
              <a:rPr kumimoji="1" lang="ja-JP" altLang="en-US" dirty="0" smtClean="0"/>
              <a:t>ください</a:t>
            </a:r>
            <a:r>
              <a:rPr kumimoji="1" lang="ja-JP" altLang="en-US" dirty="0" smtClean="0"/>
              <a:t>。</a:t>
            </a:r>
            <a:endParaRPr kumimoji="1" lang="en-US" altLang="ja-JP" dirty="0" smtClean="0"/>
          </a:p>
          <a:p>
            <a:r>
              <a:rPr kumimoji="1" lang="ja-JP" altLang="en-US" dirty="0" smtClean="0"/>
              <a:t>こちら</a:t>
            </a:r>
            <a:r>
              <a:rPr kumimoji="1" lang="ja-JP" altLang="en-US" dirty="0" smtClean="0"/>
              <a:t>は</a:t>
            </a:r>
            <a:r>
              <a:rPr kumimoji="1" lang="en-US" altLang="ja-JP" dirty="0" smtClean="0"/>
              <a:t>1</a:t>
            </a:r>
            <a:r>
              <a:rPr kumimoji="1" lang="ja-JP" altLang="en-US" dirty="0" smtClean="0"/>
              <a:t>分半</a:t>
            </a:r>
            <a:r>
              <a:rPr kumimoji="1" lang="ja-JP" altLang="en-US" dirty="0" smtClean="0"/>
              <a:t>くらいで書けるでしょう</a:t>
            </a:r>
            <a:r>
              <a:rPr kumimoji="1" lang="ja-JP" altLang="en-US" dirty="0" smtClean="0"/>
              <a:t>か</a:t>
            </a:r>
            <a:r>
              <a:rPr kumimoji="1" lang="ja-JP" altLang="en-US" dirty="0" smtClean="0"/>
              <a:t>。（１分半）</a:t>
            </a:r>
            <a:endParaRPr kumimoji="1" lang="en-US" altLang="ja-JP" dirty="0" smtClean="0"/>
          </a:p>
          <a:p>
            <a:endParaRPr kumimoji="1" lang="en-US" altLang="ja-JP" dirty="0" smtClean="0"/>
          </a:p>
          <a:p>
            <a:r>
              <a:rPr kumimoji="1" lang="ja-JP" altLang="en-US" dirty="0" smtClean="0"/>
              <a:t>さて</a:t>
            </a:r>
            <a:r>
              <a:rPr kumimoji="1" lang="ja-JP" altLang="en-US" dirty="0" smtClean="0"/>
              <a:t>、皆さん</a:t>
            </a:r>
            <a:r>
              <a:rPr kumimoji="1" lang="ja-JP" altLang="en-US" dirty="0" smtClean="0"/>
              <a:t>、いくつか相談がどんなふうに役だつ</a:t>
            </a:r>
            <a:r>
              <a:rPr kumimoji="1" lang="ja-JP" altLang="en-US" dirty="0" smtClean="0"/>
              <a:t>か考えて頂いた</a:t>
            </a:r>
            <a:r>
              <a:rPr kumimoji="1" lang="ja-JP" altLang="en-US" dirty="0" smtClean="0"/>
              <a:t>と思いますが、簡単にまとめると３つくらいになります</a:t>
            </a:r>
            <a:r>
              <a:rPr kumimoji="1" lang="ja-JP" altLang="en-US" dirty="0" smtClean="0"/>
              <a:t>。</a:t>
            </a:r>
            <a:endParaRPr kumimoji="1" lang="en-US" altLang="ja-JP" dirty="0" smtClean="0"/>
          </a:p>
          <a:p>
            <a:r>
              <a:rPr kumimoji="1" lang="ja-JP" altLang="en-US" dirty="0" smtClean="0"/>
              <a:t>一つは、具体的</a:t>
            </a:r>
            <a:r>
              <a:rPr kumimoji="1" lang="ja-JP" altLang="en-US" dirty="0" smtClean="0"/>
              <a:t>に何か手伝ってもらえる、それから、相談することで心の支えになるということです</a:t>
            </a:r>
            <a:r>
              <a:rPr kumimoji="1" lang="ja-JP" altLang="en-US" dirty="0" smtClean="0"/>
              <a:t>。</a:t>
            </a:r>
            <a:endParaRPr kumimoji="1" lang="en-US" altLang="ja-JP" dirty="0" smtClean="0"/>
          </a:p>
          <a:p>
            <a:r>
              <a:rPr kumimoji="1" lang="ja-JP" altLang="en-US" dirty="0" smtClean="0"/>
              <a:t>こう</a:t>
            </a:r>
            <a:r>
              <a:rPr kumimoji="1" lang="ja-JP" altLang="en-US" dirty="0" smtClean="0"/>
              <a:t>したこと</a:t>
            </a:r>
            <a:r>
              <a:rPr kumimoji="1" lang="ja-JP" altLang="en-US" dirty="0" smtClean="0"/>
              <a:t>は、皆さん</a:t>
            </a:r>
            <a:r>
              <a:rPr kumimoji="1" lang="ja-JP" altLang="en-US" dirty="0" smtClean="0"/>
              <a:t>書いているのではないでしょうか</a:t>
            </a:r>
            <a:r>
              <a:rPr kumimoji="1" lang="ja-JP" altLang="en-US" dirty="0" smtClean="0"/>
              <a:t>。</a:t>
            </a:r>
            <a:endParaRPr kumimoji="1" lang="en-US" altLang="ja-JP" dirty="0" smtClean="0"/>
          </a:p>
          <a:p>
            <a:r>
              <a:rPr kumimoji="1" lang="ja-JP" altLang="en-US" dirty="0" smtClean="0"/>
              <a:t>もう</a:t>
            </a:r>
            <a:r>
              <a:rPr kumimoji="1" lang="ja-JP" altLang="en-US" dirty="0" smtClean="0"/>
              <a:t>一つ、相談すること</a:t>
            </a:r>
            <a:r>
              <a:rPr kumimoji="1" lang="ja-JP" altLang="en-US" dirty="0" smtClean="0"/>
              <a:t>で、相手</a:t>
            </a:r>
            <a:r>
              <a:rPr kumimoji="1" lang="ja-JP" altLang="en-US" dirty="0" smtClean="0"/>
              <a:t>とのつながりが得られる、という点もあります</a:t>
            </a:r>
            <a:r>
              <a:rPr kumimoji="1" lang="ja-JP" altLang="en-US" dirty="0" smtClean="0"/>
              <a:t>。</a:t>
            </a:r>
            <a:endParaRPr kumimoji="1" lang="en-US" altLang="ja-JP" dirty="0" smtClean="0"/>
          </a:p>
          <a:p>
            <a:r>
              <a:rPr kumimoji="1" lang="ja-JP" altLang="en-US" dirty="0" smtClean="0"/>
              <a:t>今回、相談</a:t>
            </a:r>
            <a:r>
              <a:rPr kumimoji="1" lang="ja-JP" altLang="en-US" dirty="0" smtClean="0"/>
              <a:t>したことで、</a:t>
            </a:r>
            <a:r>
              <a:rPr kumimoji="1" lang="ja-JP" altLang="en-US" dirty="0" smtClean="0"/>
              <a:t>また、次</a:t>
            </a:r>
            <a:r>
              <a:rPr kumimoji="1" lang="ja-JP" altLang="en-US" dirty="0" smtClean="0"/>
              <a:t>に何かあったときに相談しやすい、あるいは、逆に、相手の人も、今度、相手の人がなにか困ったことがあったとき</a:t>
            </a:r>
            <a:r>
              <a:rPr kumimoji="1" lang="ja-JP" altLang="en-US" dirty="0" smtClean="0"/>
              <a:t>に、皆さん</a:t>
            </a:r>
            <a:r>
              <a:rPr kumimoji="1" lang="ja-JP" altLang="en-US" dirty="0" smtClean="0"/>
              <a:t>に相談しやすくなります</a:t>
            </a:r>
            <a:r>
              <a:rPr kumimoji="1" lang="ja-JP" altLang="en-US" dirty="0" smtClean="0"/>
              <a:t>。</a:t>
            </a:r>
            <a:endParaRPr kumimoji="1" lang="en-US" altLang="ja-JP" dirty="0" smtClean="0"/>
          </a:p>
          <a:p>
            <a:r>
              <a:rPr kumimoji="1" lang="ja-JP" altLang="en-US" dirty="0" smtClean="0"/>
              <a:t>皆さん</a:t>
            </a:r>
            <a:r>
              <a:rPr kumimoji="1" lang="ja-JP" altLang="en-US" dirty="0" smtClean="0"/>
              <a:t>が勇気をもって友達に相談したことで、お互いに助け合える関係が得られる、ということです。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18</a:t>
            </a:fld>
            <a:endParaRPr lang="ja-JP" altLang="en-US"/>
          </a:p>
        </p:txBody>
      </p:sp>
    </p:spTree>
    <p:extLst>
      <p:ext uri="{BB962C8B-B14F-4D97-AF65-F5344CB8AC3E}">
        <p14:creationId xmlns:p14="http://schemas.microsoft.com/office/powerpoint/2010/main" val="217043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さて、リスクやそれによってもたらされるストレスについて、相談することが役立つという話をしましたので、ここからは、実際に相談、ということに</a:t>
            </a:r>
            <a:r>
              <a:rPr kumimoji="1" lang="ja-JP" altLang="en-US" dirty="0" smtClean="0"/>
              <a:t>ついて、もう</a:t>
            </a:r>
            <a:r>
              <a:rPr kumimoji="1" lang="ja-JP" altLang="en-US" dirty="0" smtClean="0"/>
              <a:t>少し詳しく話をします</a:t>
            </a:r>
            <a:r>
              <a:rPr kumimoji="1" lang="ja-JP" altLang="en-US" dirty="0" smtClean="0"/>
              <a:t>。</a:t>
            </a:r>
            <a:endParaRPr kumimoji="1" lang="en-US" altLang="ja-JP" dirty="0" smtClean="0"/>
          </a:p>
          <a:p>
            <a:r>
              <a:rPr kumimoji="1" lang="ja-JP" altLang="en-US" dirty="0" smtClean="0"/>
              <a:t>まず</a:t>
            </a:r>
            <a:r>
              <a:rPr kumimoji="1" lang="ja-JP" altLang="en-US" dirty="0" smtClean="0"/>
              <a:t>は</a:t>
            </a:r>
            <a:r>
              <a:rPr kumimoji="1" lang="ja-JP" altLang="en-US" dirty="0" smtClean="0"/>
              <a:t>、皆さんが</a:t>
            </a:r>
            <a:r>
              <a:rPr kumimoji="1" lang="ja-JP" altLang="en-US" dirty="0" smtClean="0"/>
              <a:t>悩みを抱えて</a:t>
            </a:r>
            <a:r>
              <a:rPr kumimoji="1" lang="ja-JP" altLang="en-US" dirty="0" smtClean="0"/>
              <a:t>いて、誰</a:t>
            </a:r>
            <a:r>
              <a:rPr kumimoji="1" lang="ja-JP" altLang="en-US" dirty="0" smtClean="0"/>
              <a:t>かに相談する、という場面を考えてみます。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19</a:t>
            </a:fld>
            <a:endParaRPr lang="ja-JP" altLang="en-US"/>
          </a:p>
        </p:txBody>
      </p:sp>
    </p:spTree>
    <p:extLst>
      <p:ext uri="{BB962C8B-B14F-4D97-AF65-F5344CB8AC3E}">
        <p14:creationId xmlns:p14="http://schemas.microsoft.com/office/powerpoint/2010/main" val="250494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297261" y="4771752"/>
            <a:ext cx="7288000" cy="1368000"/>
          </a:xfrm>
        </p:spPr>
        <p:txBody>
          <a:bodyPr/>
          <a:lstStyle/>
          <a:p>
            <a:r>
              <a:rPr kumimoji="1" lang="ja-JP" altLang="en-US" dirty="0" smtClean="0"/>
              <a:t>最初に、リスクとストレスについてお話しします。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2</a:t>
            </a:fld>
            <a:endParaRPr lang="ja-JP" altLang="en-US"/>
          </a:p>
        </p:txBody>
      </p:sp>
    </p:spTree>
    <p:extLst>
      <p:ext uri="{BB962C8B-B14F-4D97-AF65-F5344CB8AC3E}">
        <p14:creationId xmlns:p14="http://schemas.microsoft.com/office/powerpoint/2010/main" val="4015141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さて、テストの話です</a:t>
            </a:r>
            <a:r>
              <a:rPr kumimoji="1" lang="ja-JP" altLang="en-US" dirty="0" smtClean="0"/>
              <a:t>。</a:t>
            </a:r>
            <a:endParaRPr kumimoji="1" lang="en-US" altLang="ja-JP" dirty="0" smtClean="0"/>
          </a:p>
          <a:p>
            <a:r>
              <a:rPr kumimoji="1" lang="ja-JP" altLang="en-US" dirty="0" smtClean="0"/>
              <a:t>テスト</a:t>
            </a:r>
            <a:r>
              <a:rPr kumimoji="1" lang="ja-JP" altLang="en-US" dirty="0" smtClean="0"/>
              <a:t>が好き！という人・・・はあまりいないですね</a:t>
            </a:r>
            <a:r>
              <a:rPr kumimoji="1" lang="ja-JP" altLang="en-US" dirty="0" smtClean="0"/>
              <a:t>。</a:t>
            </a:r>
            <a:endParaRPr kumimoji="1" lang="en-US" altLang="ja-JP" dirty="0" smtClean="0"/>
          </a:p>
          <a:p>
            <a:r>
              <a:rPr kumimoji="1" lang="ja-JP" altLang="en-US" dirty="0" smtClean="0"/>
              <a:t>成績</a:t>
            </a:r>
            <a:r>
              <a:rPr kumimoji="1" lang="ja-JP" altLang="en-US" dirty="0" smtClean="0"/>
              <a:t>が</a:t>
            </a:r>
            <a:r>
              <a:rPr kumimoji="1" lang="ja-JP" altLang="en-US" dirty="0" smtClean="0"/>
              <a:t>よければ、まあ</a:t>
            </a:r>
            <a:r>
              <a:rPr kumimoji="1" lang="ja-JP" altLang="en-US" dirty="0" smtClean="0"/>
              <a:t>よいですけれど、とってもひどい成績だった、というとき</a:t>
            </a:r>
            <a:r>
              <a:rPr kumimoji="1" lang="ja-JP" altLang="en-US" dirty="0" smtClean="0"/>
              <a:t>は、本当</a:t>
            </a:r>
            <a:r>
              <a:rPr kumimoji="1" lang="ja-JP" altLang="en-US" dirty="0" smtClean="0"/>
              <a:t>に落ち込みますね</a:t>
            </a:r>
            <a:r>
              <a:rPr kumimoji="1" lang="ja-JP" altLang="en-US" dirty="0" smtClean="0"/>
              <a:t>。</a:t>
            </a:r>
            <a:endParaRPr kumimoji="1" lang="en-US" altLang="ja-JP" dirty="0" smtClean="0"/>
          </a:p>
          <a:p>
            <a:r>
              <a:rPr kumimoji="1" lang="ja-JP" altLang="en-US" dirty="0" smtClean="0"/>
              <a:t>もし、テスト</a:t>
            </a:r>
            <a:r>
              <a:rPr kumimoji="1" lang="ja-JP" altLang="en-US" dirty="0" smtClean="0"/>
              <a:t>が</a:t>
            </a:r>
            <a:r>
              <a:rPr kumimoji="1" lang="en-US" altLang="ja-JP" dirty="0" smtClean="0"/>
              <a:t>0</a:t>
            </a:r>
            <a:r>
              <a:rPr kumimoji="1" lang="ja-JP" altLang="en-US" dirty="0" smtClean="0"/>
              <a:t>点</a:t>
            </a:r>
            <a:r>
              <a:rPr kumimoji="1" lang="ja-JP" altLang="en-US" dirty="0" smtClean="0"/>
              <a:t>だった・・</a:t>
            </a:r>
            <a:r>
              <a:rPr kumimoji="1" lang="ja-JP" altLang="en-US" dirty="0" smtClean="0"/>
              <a:t>・と</a:t>
            </a:r>
            <a:r>
              <a:rPr kumimoji="1" lang="ja-JP" altLang="en-US" dirty="0" smtClean="0"/>
              <a:t>いう時、</a:t>
            </a:r>
            <a:r>
              <a:rPr kumimoji="1" lang="ja-JP" altLang="en-US" dirty="0" smtClean="0"/>
              <a:t>どうしましょう？ひたすら隠し通す、という方法もありますが、それも大変だし、かえってストレスになります</a:t>
            </a:r>
            <a:r>
              <a:rPr kumimoji="1" lang="ja-JP" altLang="en-US" dirty="0" smtClean="0"/>
              <a:t>。</a:t>
            </a:r>
            <a:endParaRPr kumimoji="1" lang="en-US" altLang="ja-JP" dirty="0" smtClean="0"/>
          </a:p>
          <a:p>
            <a:r>
              <a:rPr kumimoji="1" lang="ja-JP" altLang="en-US" dirty="0" smtClean="0"/>
              <a:t>できれば、少し</a:t>
            </a:r>
            <a:r>
              <a:rPr kumimoji="1" lang="ja-JP" altLang="en-US" dirty="0" smtClean="0"/>
              <a:t>なぐさめてもらったりしたいですね</a:t>
            </a:r>
            <a:r>
              <a:rPr kumimoji="1" lang="ja-JP" altLang="en-US" dirty="0" smtClean="0"/>
              <a:t>。</a:t>
            </a:r>
            <a:endParaRPr kumimoji="1" lang="en-US" altLang="ja-JP" dirty="0" smtClean="0"/>
          </a:p>
          <a:p>
            <a:r>
              <a:rPr kumimoji="1" lang="ja-JP" altLang="en-US" dirty="0" smtClean="0"/>
              <a:t>さて</a:t>
            </a:r>
            <a:r>
              <a:rPr kumimoji="1" lang="ja-JP" altLang="en-US" dirty="0" smtClean="0"/>
              <a:t>、周りを見回すと、成績が良くなかったような様子の</a:t>
            </a:r>
            <a:r>
              <a:rPr kumimoji="1" lang="en-US" altLang="ja-JP" dirty="0" smtClean="0"/>
              <a:t>A</a:t>
            </a:r>
            <a:r>
              <a:rPr kumimoji="1" lang="ja-JP" altLang="en-US" dirty="0" smtClean="0"/>
              <a:t>さん</a:t>
            </a:r>
            <a:r>
              <a:rPr kumimoji="1" lang="ja-JP" altLang="en-US" dirty="0" smtClean="0"/>
              <a:t>と、成績</a:t>
            </a:r>
            <a:r>
              <a:rPr kumimoji="1" lang="ja-JP" altLang="en-US" dirty="0" smtClean="0"/>
              <a:t>が良かった様子の</a:t>
            </a:r>
            <a:r>
              <a:rPr kumimoji="1" lang="en-US" altLang="ja-JP" dirty="0" smtClean="0"/>
              <a:t>B</a:t>
            </a:r>
            <a:r>
              <a:rPr kumimoji="1" lang="ja-JP" altLang="en-US" dirty="0" smtClean="0"/>
              <a:t>君とがいます</a:t>
            </a:r>
            <a:r>
              <a:rPr kumimoji="1" lang="ja-JP" altLang="en-US" dirty="0" smtClean="0"/>
              <a:t>。</a:t>
            </a:r>
            <a:endParaRPr kumimoji="1" lang="en-US" altLang="ja-JP" dirty="0" smtClean="0"/>
          </a:p>
          <a:p>
            <a:r>
              <a:rPr kumimoji="1" lang="ja-JP" altLang="en-US" dirty="0" smtClean="0"/>
              <a:t>どちら</a:t>
            </a:r>
            <a:r>
              <a:rPr kumimoji="1" lang="ja-JP" altLang="en-US" dirty="0" smtClean="0"/>
              <a:t>に相談しましょう？まず、</a:t>
            </a:r>
            <a:r>
              <a:rPr kumimoji="1" lang="en-US" altLang="ja-JP" dirty="0" smtClean="0"/>
              <a:t>A</a:t>
            </a:r>
            <a:r>
              <a:rPr kumimoji="1" lang="ja-JP" altLang="en-US" dirty="0" err="1" smtClean="0"/>
              <a:t>さんに</a:t>
            </a:r>
            <a:r>
              <a:rPr kumimoji="1" lang="ja-JP" altLang="en-US" dirty="0" smtClean="0"/>
              <a:t>相談してみましょうか。仲間同士分かり合えるかもしれませんね。</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20</a:t>
            </a:fld>
            <a:endParaRPr lang="ja-JP" altLang="en-US"/>
          </a:p>
        </p:txBody>
      </p:sp>
    </p:spTree>
    <p:extLst>
      <p:ext uri="{BB962C8B-B14F-4D97-AF65-F5344CB8AC3E}">
        <p14:creationId xmlns:p14="http://schemas.microsoft.com/office/powerpoint/2010/main" val="266276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さて、</a:t>
            </a:r>
            <a:r>
              <a:rPr kumimoji="1" lang="en-US" altLang="ja-JP" dirty="0" smtClean="0"/>
              <a:t>A</a:t>
            </a:r>
            <a:r>
              <a:rPr kumimoji="1" lang="ja-JP" altLang="en-US" dirty="0" err="1" smtClean="0"/>
              <a:t>さんに</a:t>
            </a:r>
            <a:r>
              <a:rPr kumimoji="1" lang="ja-JP" altLang="en-US" dirty="0" smtClean="0"/>
              <a:t>話してみる</a:t>
            </a:r>
            <a:r>
              <a:rPr kumimoji="1" lang="ja-JP" altLang="en-US" dirty="0" smtClean="0"/>
              <a:t>と、こんなふう</a:t>
            </a:r>
            <a:r>
              <a:rPr kumimoji="1" lang="ja-JP" altLang="en-US" dirty="0" smtClean="0"/>
              <a:t>に言われました</a:t>
            </a:r>
            <a:r>
              <a:rPr kumimoji="1" lang="ja-JP" altLang="en-US" dirty="0" smtClean="0"/>
              <a:t>。</a:t>
            </a:r>
            <a:endParaRPr kumimoji="1" lang="en-US" altLang="ja-JP" dirty="0" smtClean="0"/>
          </a:p>
          <a:p>
            <a:r>
              <a:rPr kumimoji="1" lang="ja-JP" altLang="en-US" dirty="0" smtClean="0"/>
              <a:t>「</a:t>
            </a:r>
            <a:r>
              <a:rPr kumimoji="1" lang="ja-JP" altLang="en-US" dirty="0" smtClean="0"/>
              <a:t>ああ、この日はたまたま熱</a:t>
            </a:r>
            <a:r>
              <a:rPr kumimoji="1" lang="ja-JP" altLang="en-US" dirty="0" smtClean="0"/>
              <a:t>が、</a:t>
            </a:r>
            <a:r>
              <a:rPr kumimoji="1" lang="en-US" altLang="ja-JP" dirty="0" smtClean="0"/>
              <a:t>40</a:t>
            </a:r>
            <a:r>
              <a:rPr kumimoji="1" lang="ja-JP" altLang="en-US" dirty="0" smtClean="0"/>
              <a:t>度もあったのよ。あなたと一緒にしないで</a:t>
            </a:r>
            <a:r>
              <a:rPr kumimoji="1" lang="ja-JP" altLang="en-US" dirty="0" smtClean="0"/>
              <a:t>！」</a:t>
            </a:r>
            <a:endParaRPr kumimoji="1" lang="en-US" altLang="ja-JP" dirty="0" smtClean="0"/>
          </a:p>
          <a:p>
            <a:r>
              <a:rPr kumimoji="1" lang="ja-JP" altLang="en-US" dirty="0" smtClean="0"/>
              <a:t>・</a:t>
            </a:r>
            <a:r>
              <a:rPr kumimoji="1" lang="ja-JP" altLang="en-US" dirty="0" smtClean="0"/>
              <a:t>・・ちょっと分かり合うのは難しそうですね。</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21</a:t>
            </a:fld>
            <a:endParaRPr lang="ja-JP" altLang="en-US"/>
          </a:p>
        </p:txBody>
      </p:sp>
    </p:spTree>
    <p:extLst>
      <p:ext uri="{BB962C8B-B14F-4D97-AF65-F5344CB8AC3E}">
        <p14:creationId xmlns:p14="http://schemas.microsoft.com/office/powerpoint/2010/main" val="2450920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さて、</a:t>
            </a:r>
            <a:r>
              <a:rPr kumimoji="1" lang="en-US" altLang="ja-JP" dirty="0" smtClean="0"/>
              <a:t>B</a:t>
            </a:r>
            <a:r>
              <a:rPr kumimoji="1" lang="ja-JP" altLang="en-US" dirty="0" smtClean="0"/>
              <a:t>君に相談してみました</a:t>
            </a:r>
            <a:r>
              <a:rPr kumimoji="1" lang="ja-JP" altLang="en-US" dirty="0" smtClean="0"/>
              <a:t>。</a:t>
            </a:r>
            <a:endParaRPr kumimoji="1" lang="en-US" altLang="ja-JP" dirty="0" smtClean="0"/>
          </a:p>
          <a:p>
            <a:r>
              <a:rPr kumimoji="1" lang="ja-JP" altLang="en-US" dirty="0" smtClean="0"/>
              <a:t>する</a:t>
            </a:r>
            <a:r>
              <a:rPr kumimoji="1" lang="ja-JP" altLang="en-US" dirty="0" smtClean="0"/>
              <a:t>と、こんなふうに言ってくれました。「今回はショックだったよね。ボクも昔は成績良くなかった時期があって、ずいぶん落ち込んでたんだよね・</a:t>
            </a:r>
            <a:r>
              <a:rPr kumimoji="1" lang="ja-JP" altLang="en-US" dirty="0" smtClean="0"/>
              <a:t>・・。」</a:t>
            </a:r>
            <a:endParaRPr kumimoji="1" lang="en-US" altLang="ja-JP" dirty="0" smtClean="0"/>
          </a:p>
          <a:p>
            <a:r>
              <a:rPr kumimoji="1" lang="ja-JP" altLang="en-US" dirty="0" smtClean="0"/>
              <a:t>さあ、皆さん</a:t>
            </a:r>
            <a:r>
              <a:rPr kumimoji="1" lang="ja-JP" altLang="en-US" dirty="0" smtClean="0"/>
              <a:t>、この</a:t>
            </a:r>
            <a:r>
              <a:rPr kumimoji="1" lang="en-US" altLang="ja-JP" dirty="0" smtClean="0"/>
              <a:t>A</a:t>
            </a:r>
            <a:r>
              <a:rPr kumimoji="1" lang="ja-JP" altLang="en-US" dirty="0" err="1" smtClean="0"/>
              <a:t>さん</a:t>
            </a:r>
            <a:r>
              <a:rPr kumimoji="1" lang="ja-JP" altLang="en-US" dirty="0" smtClean="0"/>
              <a:t>と</a:t>
            </a:r>
            <a:r>
              <a:rPr kumimoji="1" lang="en-US" altLang="ja-JP" dirty="0" smtClean="0"/>
              <a:t>B</a:t>
            </a:r>
            <a:r>
              <a:rPr kumimoji="1" lang="ja-JP" altLang="en-US" dirty="0" smtClean="0"/>
              <a:t>君、</a:t>
            </a:r>
            <a:r>
              <a:rPr kumimoji="1" lang="ja-JP" altLang="en-US" dirty="0" smtClean="0"/>
              <a:t>みなさん</a:t>
            </a:r>
            <a:r>
              <a:rPr kumimoji="1" lang="ja-JP" altLang="en-US" dirty="0" smtClean="0"/>
              <a:t>だったら、どちら</a:t>
            </a:r>
            <a:r>
              <a:rPr kumimoji="1" lang="ja-JP" altLang="en-US" dirty="0" smtClean="0"/>
              <a:t>に相談したいと思いますか？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22</a:t>
            </a:fld>
            <a:endParaRPr lang="ja-JP" altLang="en-US"/>
          </a:p>
        </p:txBody>
      </p:sp>
    </p:spTree>
    <p:extLst>
      <p:ext uri="{BB962C8B-B14F-4D97-AF65-F5344CB8AC3E}">
        <p14:creationId xmlns:p14="http://schemas.microsoft.com/office/powerpoint/2010/main" val="1920250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297261" y="4771752"/>
            <a:ext cx="7288000" cy="1368000"/>
          </a:xfrm>
        </p:spPr>
        <p:txBody>
          <a:bodyPr/>
          <a:lstStyle/>
          <a:p>
            <a:r>
              <a:rPr kumimoji="1" lang="ja-JP" altLang="en-US" dirty="0" smtClean="0"/>
              <a:t>そうですね、ほとんどの人は</a:t>
            </a:r>
            <a:r>
              <a:rPr kumimoji="1" lang="en-US" altLang="ja-JP" dirty="0" smtClean="0"/>
              <a:t>B</a:t>
            </a:r>
            <a:r>
              <a:rPr kumimoji="1" lang="ja-JP" altLang="en-US" dirty="0" smtClean="0"/>
              <a:t>君に相談したいと思うでしょう</a:t>
            </a:r>
            <a:r>
              <a:rPr kumimoji="1" lang="ja-JP" altLang="en-US" dirty="0" smtClean="0"/>
              <a:t>。</a:t>
            </a:r>
            <a:endParaRPr kumimoji="1" lang="en-US" altLang="ja-JP" dirty="0" smtClean="0"/>
          </a:p>
          <a:p>
            <a:r>
              <a:rPr kumimoji="1" lang="ja-JP" altLang="en-US" dirty="0" smtClean="0"/>
              <a:t>では</a:t>
            </a:r>
            <a:r>
              <a:rPr kumimoji="1" lang="ja-JP" altLang="en-US" dirty="0" smtClean="0"/>
              <a:t>、なぜそういうふうに感じるのでしょう</a:t>
            </a:r>
            <a:r>
              <a:rPr kumimoji="1" lang="ja-JP" altLang="en-US" dirty="0" smtClean="0"/>
              <a:t>？</a:t>
            </a:r>
            <a:endParaRPr kumimoji="1" lang="en-US" altLang="ja-JP" dirty="0" smtClean="0"/>
          </a:p>
          <a:p>
            <a:r>
              <a:rPr kumimoji="1" lang="en-US" altLang="ja-JP" dirty="0" smtClean="0"/>
              <a:t>A</a:t>
            </a:r>
            <a:r>
              <a:rPr kumimoji="1" lang="ja-JP" altLang="en-US" dirty="0" err="1" smtClean="0"/>
              <a:t>さん</a:t>
            </a:r>
            <a:r>
              <a:rPr kumimoji="1" lang="ja-JP" altLang="en-US" dirty="0" smtClean="0"/>
              <a:t>と</a:t>
            </a:r>
            <a:r>
              <a:rPr kumimoji="1" lang="en-US" altLang="ja-JP" dirty="0" smtClean="0"/>
              <a:t>B</a:t>
            </a:r>
            <a:r>
              <a:rPr kumimoji="1" lang="ja-JP" altLang="en-US" dirty="0" smtClean="0"/>
              <a:t>君と</a:t>
            </a:r>
            <a:r>
              <a:rPr kumimoji="1" lang="ja-JP" altLang="en-US" dirty="0" smtClean="0"/>
              <a:t>は、相談した時</a:t>
            </a:r>
            <a:r>
              <a:rPr kumimoji="1" lang="ja-JP" altLang="en-US" dirty="0" smtClean="0"/>
              <a:t>に、どんな</a:t>
            </a:r>
            <a:r>
              <a:rPr kumimoji="1" lang="ja-JP" altLang="en-US" dirty="0" smtClean="0"/>
              <a:t>違いがありましたか</a:t>
            </a:r>
            <a:r>
              <a:rPr kumimoji="1" lang="ja-JP" altLang="en-US" dirty="0" smtClean="0"/>
              <a:t>？</a:t>
            </a:r>
            <a:endParaRPr kumimoji="1" lang="en-US" altLang="ja-JP" dirty="0" smtClean="0"/>
          </a:p>
          <a:p>
            <a:r>
              <a:rPr kumimoji="1" lang="ja-JP" altLang="en-US" dirty="0" smtClean="0"/>
              <a:t>特</a:t>
            </a:r>
            <a:r>
              <a:rPr kumimoji="1" lang="ja-JP" altLang="en-US" dirty="0" smtClean="0"/>
              <a:t>に、</a:t>
            </a:r>
            <a:r>
              <a:rPr kumimoji="1" lang="en-US" altLang="ja-JP" dirty="0" smtClean="0"/>
              <a:t>B</a:t>
            </a:r>
            <a:r>
              <a:rPr kumimoji="1" lang="ja-JP" altLang="en-US" dirty="0" smtClean="0"/>
              <a:t>君のどんな点が相談したいと思う点なのか考えてみてください。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23</a:t>
            </a:fld>
            <a:endParaRPr lang="ja-JP" altLang="en-US"/>
          </a:p>
        </p:txBody>
      </p:sp>
    </p:spTree>
    <p:extLst>
      <p:ext uri="{BB962C8B-B14F-4D97-AF65-F5344CB8AC3E}">
        <p14:creationId xmlns:p14="http://schemas.microsoft.com/office/powerpoint/2010/main" val="1571346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en-US" altLang="ja-JP" dirty="0" smtClean="0"/>
              <a:t>B</a:t>
            </a:r>
            <a:r>
              <a:rPr kumimoji="1" lang="ja-JP" altLang="en-US" dirty="0" smtClean="0"/>
              <a:t>君に見られた特徴というのは、私たちが相談</a:t>
            </a:r>
            <a:r>
              <a:rPr kumimoji="1" lang="ja-JP" altLang="en-US" dirty="0" smtClean="0"/>
              <a:t>する時に</a:t>
            </a:r>
            <a:r>
              <a:rPr kumimoji="1" lang="ja-JP" altLang="en-US" dirty="0" smtClean="0"/>
              <a:t>、相談しやすい人の特徴です。相談しやすい人、話しやすい人というのは、親身に話を聞いてくれる、余計なお説教をしない</a:t>
            </a:r>
            <a:r>
              <a:rPr kumimoji="1" lang="ja-JP" altLang="en-US" dirty="0" smtClean="0"/>
              <a:t>、他の人に言いふらしたり</a:t>
            </a:r>
            <a:r>
              <a:rPr kumimoji="1" lang="ja-JP" altLang="en-US" dirty="0" smtClean="0"/>
              <a:t>しない、なんだか話しやすい、落ち着いて</a:t>
            </a:r>
            <a:r>
              <a:rPr kumimoji="1" lang="ja-JP" altLang="en-US" dirty="0" smtClean="0"/>
              <a:t>いて、安心感</a:t>
            </a:r>
            <a:r>
              <a:rPr kumimoji="1" lang="ja-JP" altLang="en-US" dirty="0" smtClean="0"/>
              <a:t>がある</a:t>
            </a:r>
            <a:r>
              <a:rPr kumimoji="1" lang="ja-JP" altLang="en-US" dirty="0" smtClean="0"/>
              <a:t>、言いたい</a:t>
            </a:r>
            <a:r>
              <a:rPr kumimoji="1" lang="ja-JP" altLang="en-US" dirty="0" smtClean="0"/>
              <a:t>ことをわかってくれる、といった人ですね。皆さんは相談</a:t>
            </a:r>
            <a:r>
              <a:rPr kumimoji="1" lang="ja-JP" altLang="en-US" dirty="0" smtClean="0"/>
              <a:t>する時、こういう人</a:t>
            </a:r>
            <a:r>
              <a:rPr kumimoji="1" lang="ja-JP" altLang="en-US" dirty="0" smtClean="0"/>
              <a:t>に相談したい、と思うでしょう。</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こうしたことは、ここまで</a:t>
            </a:r>
            <a:r>
              <a:rPr kumimoji="1" lang="ja-JP" altLang="en-US" dirty="0" smtClean="0"/>
              <a:t>は、皆さん</a:t>
            </a:r>
            <a:r>
              <a:rPr kumimoji="1" lang="ja-JP" altLang="en-US" dirty="0" smtClean="0"/>
              <a:t>が誰かに相談するという場合のことでしたが、逆に、皆さんが</a:t>
            </a:r>
            <a:r>
              <a:rPr kumimoji="1" lang="ja-JP" altLang="en-US" dirty="0" smtClean="0"/>
              <a:t>友人から</a:t>
            </a:r>
            <a:r>
              <a:rPr kumimoji="1" lang="ja-JP" altLang="en-US" dirty="0" smtClean="0"/>
              <a:t>相談される、という場合にも大事なことです</a:t>
            </a:r>
            <a:r>
              <a:rPr kumimoji="1" lang="ja-JP" altLang="en-US" dirty="0" smtClean="0"/>
              <a:t>。</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皆さんも</a:t>
            </a:r>
            <a:r>
              <a:rPr kumimoji="1" lang="en-US" altLang="ja-JP" dirty="0" smtClean="0"/>
              <a:t>B</a:t>
            </a:r>
            <a:r>
              <a:rPr kumimoji="1" lang="ja-JP" altLang="en-US" dirty="0" smtClean="0"/>
              <a:t>君</a:t>
            </a:r>
            <a:r>
              <a:rPr kumimoji="1" lang="ja-JP" altLang="en-US" dirty="0" smtClean="0"/>
              <a:t>と同じように</a:t>
            </a:r>
            <a:r>
              <a:rPr kumimoji="1" lang="ja-JP" altLang="en-US" dirty="0" smtClean="0"/>
              <a:t>友人の</a:t>
            </a:r>
            <a:r>
              <a:rPr kumimoji="1" lang="ja-JP" altLang="en-US" dirty="0" smtClean="0"/>
              <a:t>相談を受けることができるでしょうか？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24</a:t>
            </a:fld>
            <a:endParaRPr lang="ja-JP" altLang="en-US"/>
          </a:p>
        </p:txBody>
      </p:sp>
    </p:spTree>
    <p:extLst>
      <p:ext uri="{BB962C8B-B14F-4D97-AF65-F5344CB8AC3E}">
        <p14:creationId xmlns:p14="http://schemas.microsoft.com/office/powerpoint/2010/main" val="2666976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そこで、</a:t>
            </a:r>
            <a:r>
              <a:rPr kumimoji="1" lang="ja-JP" altLang="en-US" dirty="0" err="1" smtClean="0"/>
              <a:t>こ</a:t>
            </a:r>
            <a:r>
              <a:rPr kumimoji="1" lang="ja-JP" altLang="en-US" dirty="0" smtClean="0"/>
              <a:t>今度は立場</a:t>
            </a:r>
            <a:r>
              <a:rPr kumimoji="1" lang="ja-JP" altLang="en-US" dirty="0" smtClean="0"/>
              <a:t>を変えて、皆さんが</a:t>
            </a:r>
            <a:r>
              <a:rPr kumimoji="1" lang="ja-JP" altLang="en-US" dirty="0" smtClean="0"/>
              <a:t>友人から</a:t>
            </a:r>
            <a:r>
              <a:rPr kumimoji="1" lang="ja-JP" altLang="en-US" dirty="0" smtClean="0"/>
              <a:t>の相談を受ける場合について、少し具体的にみてみましょう。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25</a:t>
            </a:fld>
            <a:endParaRPr lang="ja-JP" altLang="en-US"/>
          </a:p>
        </p:txBody>
      </p:sp>
    </p:spTree>
    <p:extLst>
      <p:ext uri="{BB962C8B-B14F-4D97-AF65-F5344CB8AC3E}">
        <p14:creationId xmlns:p14="http://schemas.microsoft.com/office/powerpoint/2010/main" val="2642327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まず、</a:t>
            </a:r>
            <a:r>
              <a:rPr kumimoji="1" lang="ja-JP" altLang="en-US" dirty="0" smtClean="0"/>
              <a:t>友人から</a:t>
            </a:r>
            <a:r>
              <a:rPr kumimoji="1" lang="ja-JP" altLang="en-US" dirty="0" smtClean="0"/>
              <a:t>の相談を</a:t>
            </a:r>
            <a:r>
              <a:rPr kumimoji="1" lang="ja-JP" altLang="en-US" dirty="0" smtClean="0"/>
              <a:t>受ける時に</a:t>
            </a:r>
            <a:r>
              <a:rPr kumimoji="1" lang="ja-JP" altLang="en-US" dirty="0" smtClean="0"/>
              <a:t>、普段の会話と少し、雰囲気を</a:t>
            </a:r>
            <a:r>
              <a:rPr kumimoji="1" lang="ja-JP" altLang="en-US" dirty="0" smtClean="0"/>
              <a:t>変えて、話</a:t>
            </a:r>
            <a:r>
              <a:rPr kumimoji="1" lang="ja-JP" altLang="en-US" dirty="0" smtClean="0"/>
              <a:t>を聞くように心がけます</a:t>
            </a:r>
            <a:r>
              <a:rPr kumimoji="1" lang="ja-JP" altLang="en-US" dirty="0" smtClean="0"/>
              <a:t>。</a:t>
            </a:r>
            <a:endParaRPr kumimoji="1" lang="en-US" altLang="ja-JP" dirty="0" smtClean="0"/>
          </a:p>
          <a:p>
            <a:r>
              <a:rPr kumimoji="1" lang="ja-JP" altLang="en-US" dirty="0" smtClean="0"/>
              <a:t>具体的</a:t>
            </a:r>
            <a:r>
              <a:rPr kumimoji="1" lang="ja-JP" altLang="en-US" dirty="0" smtClean="0"/>
              <a:t>には、よそ見を</a:t>
            </a:r>
            <a:r>
              <a:rPr kumimoji="1" lang="ja-JP" altLang="en-US" dirty="0" smtClean="0"/>
              <a:t>しないで、きちんと</a:t>
            </a:r>
            <a:r>
              <a:rPr kumimoji="1" lang="ja-JP" altLang="en-US" dirty="0" smtClean="0"/>
              <a:t>相手の方を見て話を聞く、相手の話の途中で割り込んだりしないで、相手の話に耳を傾けるといったことです</a:t>
            </a:r>
            <a:r>
              <a:rPr kumimoji="1" lang="ja-JP" altLang="en-US" dirty="0" smtClean="0"/>
              <a:t>。</a:t>
            </a:r>
            <a:endParaRPr kumimoji="1" lang="en-US" altLang="ja-JP" dirty="0" smtClean="0"/>
          </a:p>
          <a:p>
            <a:r>
              <a:rPr kumimoji="1" lang="ja-JP" altLang="en-US" dirty="0" smtClean="0"/>
              <a:t>こう</a:t>
            </a:r>
            <a:r>
              <a:rPr kumimoji="1" lang="ja-JP" altLang="en-US" dirty="0" smtClean="0"/>
              <a:t>した姿勢を「相談モード」と名付けておきましょう。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26</a:t>
            </a:fld>
            <a:endParaRPr lang="ja-JP" altLang="en-US"/>
          </a:p>
        </p:txBody>
      </p:sp>
    </p:spTree>
    <p:extLst>
      <p:ext uri="{BB962C8B-B14F-4D97-AF65-F5344CB8AC3E}">
        <p14:creationId xmlns:p14="http://schemas.microsoft.com/office/powerpoint/2010/main" val="1531564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さて、</a:t>
            </a:r>
            <a:r>
              <a:rPr kumimoji="1" lang="ja-JP" altLang="en-US" dirty="0" smtClean="0"/>
              <a:t>友人の</a:t>
            </a:r>
            <a:r>
              <a:rPr kumimoji="1" lang="ja-JP" altLang="en-US" dirty="0" smtClean="0"/>
              <a:t>相談を受けるといっても、</a:t>
            </a:r>
            <a:r>
              <a:rPr kumimoji="1" lang="ja-JP" altLang="en-US" dirty="0" smtClean="0"/>
              <a:t>友人の</a:t>
            </a:r>
            <a:r>
              <a:rPr kumimoji="1" lang="ja-JP" altLang="en-US" dirty="0" smtClean="0"/>
              <a:t>方から相談してくれる場合もありますが、</a:t>
            </a:r>
            <a:r>
              <a:rPr kumimoji="1" lang="ja-JP" altLang="en-US" dirty="0" smtClean="0"/>
              <a:t>たとえば、友人が</a:t>
            </a:r>
            <a:r>
              <a:rPr kumimoji="1" lang="ja-JP" altLang="en-US" dirty="0" smtClean="0"/>
              <a:t>とっても落ち込んでいるよう</a:t>
            </a:r>
            <a:r>
              <a:rPr kumimoji="1" lang="ja-JP" altLang="en-US" dirty="0" smtClean="0"/>
              <a:t>な時には</a:t>
            </a:r>
            <a:r>
              <a:rPr kumimoji="1" lang="ja-JP" altLang="en-US" dirty="0" smtClean="0"/>
              <a:t>、</a:t>
            </a:r>
            <a:r>
              <a:rPr kumimoji="1" lang="ja-JP" altLang="en-US" dirty="0" smtClean="0"/>
              <a:t>友人が</a:t>
            </a:r>
            <a:r>
              <a:rPr kumimoji="1" lang="ja-JP" altLang="en-US" dirty="0" smtClean="0"/>
              <a:t>自分から話しかけてくれるとは限りません</a:t>
            </a:r>
            <a:r>
              <a:rPr kumimoji="1" lang="ja-JP" altLang="en-US" dirty="0" smtClean="0"/>
              <a:t>。</a:t>
            </a:r>
            <a:endParaRPr kumimoji="1" lang="en-US" altLang="ja-JP" dirty="0" smtClean="0"/>
          </a:p>
          <a:p>
            <a:r>
              <a:rPr kumimoji="1" lang="ja-JP" altLang="en-US" dirty="0" smtClean="0"/>
              <a:t>誰</a:t>
            </a:r>
            <a:r>
              <a:rPr kumimoji="1" lang="ja-JP" altLang="en-US" dirty="0" smtClean="0"/>
              <a:t>とも話す元気がない、ということもあります</a:t>
            </a:r>
            <a:r>
              <a:rPr kumimoji="1" lang="ja-JP" altLang="en-US" dirty="0" smtClean="0"/>
              <a:t>。</a:t>
            </a:r>
            <a:endParaRPr kumimoji="1" lang="en-US" altLang="ja-JP" dirty="0" smtClean="0"/>
          </a:p>
          <a:p>
            <a:r>
              <a:rPr kumimoji="1" lang="ja-JP" altLang="en-US" dirty="0" smtClean="0"/>
              <a:t>そう</a:t>
            </a:r>
            <a:r>
              <a:rPr kumimoji="1" lang="ja-JP" altLang="en-US" dirty="0" smtClean="0"/>
              <a:t>いうときは、こちらの方から声をかけて見ることも必要です</a:t>
            </a:r>
            <a:r>
              <a:rPr kumimoji="1" lang="ja-JP" altLang="en-US" dirty="0" smtClean="0"/>
              <a:t>。</a:t>
            </a:r>
            <a:endParaRPr kumimoji="1" lang="en-US" altLang="ja-JP" dirty="0" smtClean="0"/>
          </a:p>
          <a:p>
            <a:r>
              <a:rPr kumimoji="1" lang="ja-JP" altLang="en-US" dirty="0" smtClean="0"/>
              <a:t>どんなふうに、声</a:t>
            </a:r>
            <a:r>
              <a:rPr kumimoji="1" lang="ja-JP" altLang="en-US" dirty="0" smtClean="0"/>
              <a:t>をかけましょうか？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27</a:t>
            </a:fld>
            <a:endParaRPr lang="ja-JP" altLang="en-US"/>
          </a:p>
        </p:txBody>
      </p:sp>
    </p:spTree>
    <p:extLst>
      <p:ext uri="{BB962C8B-B14F-4D97-AF65-F5344CB8AC3E}">
        <p14:creationId xmlns:p14="http://schemas.microsoft.com/office/powerpoint/2010/main" val="657308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声を</a:t>
            </a:r>
            <a:r>
              <a:rPr kumimoji="1" lang="ja-JP" altLang="en-US" dirty="0" smtClean="0"/>
              <a:t>かける時は、簡単</a:t>
            </a:r>
            <a:r>
              <a:rPr kumimoji="1" lang="ja-JP" altLang="en-US" dirty="0" smtClean="0"/>
              <a:t>な言葉がよいですね</a:t>
            </a:r>
            <a:r>
              <a:rPr kumimoji="1" lang="ja-JP" altLang="en-US" dirty="0" smtClean="0"/>
              <a:t>。</a:t>
            </a:r>
            <a:endParaRPr kumimoji="1" lang="en-US" altLang="ja-JP" dirty="0" smtClean="0"/>
          </a:p>
          <a:p>
            <a:r>
              <a:rPr kumimoji="1" lang="ja-JP" altLang="en-US" dirty="0" smtClean="0"/>
              <a:t>「</a:t>
            </a:r>
            <a:r>
              <a:rPr kumimoji="1" lang="ja-JP" altLang="en-US" dirty="0" smtClean="0"/>
              <a:t>どうしたの？」とか「なんか疲れた様子だね？」とかです。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28</a:t>
            </a:fld>
            <a:endParaRPr lang="ja-JP" altLang="en-US"/>
          </a:p>
        </p:txBody>
      </p:sp>
    </p:spTree>
    <p:extLst>
      <p:ext uri="{BB962C8B-B14F-4D97-AF65-F5344CB8AC3E}">
        <p14:creationId xmlns:p14="http://schemas.microsoft.com/office/powerpoint/2010/main" val="2174774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さて、声をかけて見ると、こんなふうに言ってくれました</a:t>
            </a:r>
            <a:r>
              <a:rPr kumimoji="1" lang="ja-JP" altLang="en-US" dirty="0" smtClean="0"/>
              <a:t>。</a:t>
            </a:r>
            <a:endParaRPr kumimoji="1" lang="en-US" altLang="ja-JP" dirty="0" smtClean="0"/>
          </a:p>
          <a:p>
            <a:r>
              <a:rPr kumimoji="1" lang="ja-JP" altLang="en-US" dirty="0" smtClean="0"/>
              <a:t>「</a:t>
            </a:r>
            <a:r>
              <a:rPr kumimoji="1" lang="ja-JP" altLang="en-US" dirty="0" smtClean="0"/>
              <a:t>なんか、自分ってだめなのかなって考えて</a:t>
            </a:r>
            <a:r>
              <a:rPr kumimoji="1" lang="ja-JP" altLang="en-US" dirty="0" smtClean="0"/>
              <a:t>しまう。」</a:t>
            </a:r>
            <a:endParaRPr kumimoji="1" lang="en-US" altLang="ja-JP" dirty="0" smtClean="0"/>
          </a:p>
          <a:p>
            <a:r>
              <a:rPr kumimoji="1" lang="ja-JP" altLang="en-US" dirty="0" smtClean="0"/>
              <a:t>ちょっと、深刻そう</a:t>
            </a:r>
            <a:r>
              <a:rPr kumimoji="1" lang="ja-JP" altLang="en-US" dirty="0" smtClean="0"/>
              <a:t>ですね。どんなふうに答えてあげればよいでしょう</a:t>
            </a:r>
            <a:r>
              <a:rPr kumimoji="1" lang="ja-JP" altLang="en-US" dirty="0" smtClean="0"/>
              <a:t>？</a:t>
            </a:r>
            <a:endParaRPr kumimoji="1" lang="en-US" altLang="ja-JP" dirty="0" smtClean="0"/>
          </a:p>
          <a:p>
            <a:r>
              <a:rPr kumimoji="1" lang="ja-JP" altLang="en-US" dirty="0" smtClean="0"/>
              <a:t>ちょっと</a:t>
            </a:r>
            <a:r>
              <a:rPr kumimoji="1" lang="ja-JP" altLang="en-US" dirty="0" smtClean="0"/>
              <a:t>考えてみてくださいね・・・・。</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29</a:t>
            </a:fld>
            <a:endParaRPr lang="ja-JP" altLang="en-US"/>
          </a:p>
        </p:txBody>
      </p:sp>
    </p:spTree>
    <p:extLst>
      <p:ext uri="{BB962C8B-B14F-4D97-AF65-F5344CB8AC3E}">
        <p14:creationId xmlns:p14="http://schemas.microsoft.com/office/powerpoint/2010/main" val="89706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297261" y="4771752"/>
            <a:ext cx="7288000" cy="1368000"/>
          </a:xfrm>
        </p:spPr>
        <p:txBody>
          <a:bodyPr/>
          <a:lstStyle/>
          <a:p>
            <a:r>
              <a:rPr kumimoji="1" lang="ja-JP" altLang="en-US" dirty="0" smtClean="0"/>
              <a:t>みなさんの身近なリスクと</a:t>
            </a:r>
            <a:r>
              <a:rPr kumimoji="1" lang="ja-JP" altLang="en-US" dirty="0" smtClean="0"/>
              <a:t>して、どんな</a:t>
            </a:r>
            <a:r>
              <a:rPr kumimoji="1" lang="ja-JP" altLang="en-US" dirty="0" smtClean="0"/>
              <a:t>ものがあるでしょうか？　</a:t>
            </a:r>
            <a:endParaRPr kumimoji="1" lang="en-US" altLang="ja-JP" dirty="0" smtClean="0"/>
          </a:p>
          <a:p>
            <a:r>
              <a:rPr kumimoji="1" lang="ja-JP" altLang="en-US" dirty="0" smtClean="0"/>
              <a:t>たとえば、レポートあるいは</a:t>
            </a:r>
            <a:r>
              <a:rPr kumimoji="1" lang="ja-JP" altLang="en-US" dirty="0" smtClean="0"/>
              <a:t>宿題をやってこなかった、といった場合があります。学校に来てみると、今日が締め切り</a:t>
            </a:r>
            <a:r>
              <a:rPr kumimoji="1" lang="ja-JP" altLang="en-US" dirty="0" smtClean="0"/>
              <a:t>だった、</a:t>
            </a:r>
            <a:r>
              <a:rPr kumimoji="1" lang="ja-JP" altLang="en-US" dirty="0" smtClean="0"/>
              <a:t>と</a:t>
            </a:r>
            <a:r>
              <a:rPr kumimoji="1" lang="ja-JP" altLang="en-US" dirty="0" smtClean="0"/>
              <a:t>いう時、</a:t>
            </a:r>
            <a:r>
              <a:rPr kumimoji="1" lang="ja-JP" altLang="en-US" dirty="0" smtClean="0"/>
              <a:t>きっとパニックになって、どうしていいかわからないように感じることでしょう</a:t>
            </a:r>
            <a:r>
              <a:rPr kumimoji="1" lang="ja-JP" altLang="en-US" dirty="0" smtClean="0"/>
              <a:t>。</a:t>
            </a:r>
            <a:endParaRPr kumimoji="1" lang="en-US" altLang="ja-JP" dirty="0" smtClean="0"/>
          </a:p>
          <a:p>
            <a:r>
              <a:rPr kumimoji="1" lang="ja-JP" altLang="en-US" dirty="0" smtClean="0"/>
              <a:t>こう</a:t>
            </a:r>
            <a:r>
              <a:rPr kumimoji="1" lang="ja-JP" altLang="en-US" dirty="0" smtClean="0"/>
              <a:t>したこともリスクといえます。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3</a:t>
            </a:fld>
            <a:endParaRPr lang="ja-JP" altLang="en-US"/>
          </a:p>
        </p:txBody>
      </p:sp>
    </p:spTree>
    <p:extLst>
      <p:ext uri="{BB962C8B-B14F-4D97-AF65-F5344CB8AC3E}">
        <p14:creationId xmlns:p14="http://schemas.microsoft.com/office/powerpoint/2010/main" val="2501023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さて、いろいろ</a:t>
            </a:r>
            <a:r>
              <a:rPr kumimoji="1" lang="ja-JP" altLang="en-US" dirty="0" smtClean="0"/>
              <a:t>と、慰め</a:t>
            </a:r>
            <a:r>
              <a:rPr kumimoji="1" lang="ja-JP" altLang="en-US" dirty="0" smtClean="0"/>
              <a:t>の言葉など考えてくれた人もいるかと思いますが、実は簡単で効果的な答え方があります</a:t>
            </a:r>
            <a:r>
              <a:rPr kumimoji="1" lang="ja-JP" altLang="en-US" dirty="0" smtClean="0"/>
              <a:t>。</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それ</a:t>
            </a:r>
            <a:r>
              <a:rPr kumimoji="1" lang="ja-JP" altLang="en-US" dirty="0" smtClean="0"/>
              <a:t>はこれです。「自分</a:t>
            </a:r>
            <a:r>
              <a:rPr kumimoji="1" lang="ja-JP" altLang="en-US" dirty="0" smtClean="0"/>
              <a:t>って、だめ</a:t>
            </a:r>
            <a:r>
              <a:rPr kumimoji="1" lang="ja-JP" altLang="en-US" dirty="0" smtClean="0"/>
              <a:t>なのかなって考えてしまうんだ・</a:t>
            </a:r>
            <a:r>
              <a:rPr kumimoji="1" lang="ja-JP" altLang="en-US" dirty="0" smtClean="0"/>
              <a:t>・・。」　ほとんど</a:t>
            </a:r>
            <a:r>
              <a:rPr kumimoji="1" lang="ja-JP" altLang="en-US" dirty="0" smtClean="0"/>
              <a:t>相手が言った言葉をそのまま言い換えしているようですが、こうした返事の仕方を「受け止める」対応といいます</a:t>
            </a:r>
            <a:r>
              <a:rPr kumimoji="1" lang="ja-JP" altLang="en-US" dirty="0" smtClean="0"/>
              <a:t>。</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「受け止める」、つまり、相手</a:t>
            </a:r>
            <a:r>
              <a:rPr kumimoji="1" lang="ja-JP" altLang="en-US" dirty="0" smtClean="0"/>
              <a:t>の気持ちを受け止める、ということで、とても優れた対応なのです。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さて、でも同じ言葉を言い返しただけで、なんだか話が途切れてしまうと気づまりですね</a:t>
            </a:r>
            <a:r>
              <a:rPr kumimoji="1" lang="ja-JP" altLang="en-US" dirty="0" smtClean="0"/>
              <a:t>。</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この</a:t>
            </a:r>
            <a:r>
              <a:rPr kumimoji="1" lang="ja-JP" altLang="en-US" dirty="0" smtClean="0"/>
              <a:t>あと、どう話しましょうか</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30</a:t>
            </a:fld>
            <a:endParaRPr lang="ja-JP" altLang="en-US"/>
          </a:p>
        </p:txBody>
      </p:sp>
    </p:spTree>
    <p:extLst>
      <p:ext uri="{BB962C8B-B14F-4D97-AF65-F5344CB8AC3E}">
        <p14:creationId xmlns:p14="http://schemas.microsoft.com/office/powerpoint/2010/main" val="1844787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今度も、そんな</a:t>
            </a:r>
            <a:r>
              <a:rPr kumimoji="1" lang="ja-JP" altLang="en-US" dirty="0" smtClean="0"/>
              <a:t>に難しい言葉ではありません</a:t>
            </a:r>
            <a:r>
              <a:rPr kumimoji="1" lang="ja-JP" altLang="en-US" dirty="0" smtClean="0"/>
              <a:t>。</a:t>
            </a:r>
            <a:endParaRPr kumimoji="1" lang="en-US" altLang="ja-JP" dirty="0" smtClean="0"/>
          </a:p>
          <a:p>
            <a:r>
              <a:rPr kumimoji="1" lang="ja-JP" altLang="en-US" dirty="0" smtClean="0"/>
              <a:t>「</a:t>
            </a:r>
            <a:r>
              <a:rPr kumimoji="1" lang="ja-JP" altLang="en-US" dirty="0" smtClean="0"/>
              <a:t>もう少し教えてくれる？」・・これだけでよいです</a:t>
            </a:r>
            <a:r>
              <a:rPr kumimoji="1" lang="ja-JP" altLang="en-US" dirty="0" smtClean="0"/>
              <a:t>。</a:t>
            </a:r>
            <a:endParaRPr kumimoji="1" lang="en-US" altLang="ja-JP" dirty="0" smtClean="0"/>
          </a:p>
          <a:p>
            <a:r>
              <a:rPr kumimoji="1" lang="ja-JP" altLang="en-US" dirty="0" smtClean="0"/>
              <a:t>もし</a:t>
            </a:r>
            <a:r>
              <a:rPr kumimoji="1" lang="ja-JP" altLang="en-US" dirty="0" smtClean="0"/>
              <a:t>かすると、いろいろと尋ねたくなるかもしれませんが、こうした質問だと、自分の言いたいように話すことができます</a:t>
            </a:r>
            <a:r>
              <a:rPr kumimoji="1" lang="ja-JP" altLang="en-US" dirty="0" smtClean="0"/>
              <a:t>。</a:t>
            </a:r>
            <a:endParaRPr kumimoji="1" lang="en-US" altLang="ja-JP" dirty="0" smtClean="0"/>
          </a:p>
          <a:p>
            <a:r>
              <a:rPr kumimoji="1" lang="ja-JP" altLang="en-US" dirty="0" smtClean="0"/>
              <a:t>こんなふうに、いろんな</a:t>
            </a:r>
            <a:r>
              <a:rPr kumimoji="1" lang="ja-JP" altLang="en-US" dirty="0" smtClean="0"/>
              <a:t>答え方ができる質問を「開かれた質問」と言います。</a:t>
            </a:r>
            <a:endParaRPr kumimoji="1" lang="en-US" altLang="ja-JP" dirty="0" smtClean="0"/>
          </a:p>
          <a:p>
            <a:r>
              <a:rPr kumimoji="1" lang="ja-JP" altLang="en-US" dirty="0" smtClean="0"/>
              <a:t>さて</a:t>
            </a:r>
            <a:r>
              <a:rPr kumimoji="1" lang="ja-JP" altLang="en-US" dirty="0" smtClean="0"/>
              <a:t>、今度はこんなふう</a:t>
            </a:r>
            <a:r>
              <a:rPr kumimoji="1" lang="ja-JP" altLang="en-US" dirty="0" smtClean="0"/>
              <a:t>に言ってきました</a:t>
            </a:r>
            <a:r>
              <a:rPr kumimoji="1" lang="ja-JP" altLang="en-US" dirty="0" smtClean="0"/>
              <a:t>。</a:t>
            </a:r>
            <a:endParaRPr kumimoji="1" lang="en-US" altLang="ja-JP" dirty="0" smtClean="0"/>
          </a:p>
          <a:p>
            <a:r>
              <a:rPr kumimoji="1" lang="ja-JP" altLang="en-US" dirty="0" smtClean="0"/>
              <a:t>「</a:t>
            </a:r>
            <a:r>
              <a:rPr kumimoji="1" lang="ja-JP" altLang="en-US" dirty="0" smtClean="0"/>
              <a:t>自分はなんにも取り柄が</a:t>
            </a:r>
            <a:r>
              <a:rPr kumimoji="1" lang="ja-JP" altLang="en-US" dirty="0" smtClean="0"/>
              <a:t>なくて。」　今度</a:t>
            </a:r>
            <a:r>
              <a:rPr kumimoji="1" lang="ja-JP" altLang="en-US" dirty="0" smtClean="0"/>
              <a:t>もどう答えたらいいか迷うかもしれませんね</a:t>
            </a:r>
            <a:r>
              <a:rPr kumimoji="1" lang="ja-JP" altLang="en-US" dirty="0" smtClean="0"/>
              <a:t>。</a:t>
            </a:r>
            <a:endParaRPr kumimoji="1" lang="en-US" altLang="ja-JP" dirty="0" smtClean="0"/>
          </a:p>
          <a:p>
            <a:r>
              <a:rPr kumimoji="1" lang="ja-JP" altLang="en-US" dirty="0" smtClean="0"/>
              <a:t>今度</a:t>
            </a:r>
            <a:r>
              <a:rPr kumimoji="1" lang="ja-JP" altLang="en-US" dirty="0" smtClean="0"/>
              <a:t>も前と同じで、「受け止める」対応でよいです。「自分には取り柄がない</a:t>
            </a:r>
            <a:r>
              <a:rPr kumimoji="1" lang="ja-JP" altLang="en-US" dirty="0" smtClean="0"/>
              <a:t>って、思って</a:t>
            </a:r>
            <a:r>
              <a:rPr kumimoji="1" lang="ja-JP" altLang="en-US" dirty="0" smtClean="0"/>
              <a:t>しまうんだ</a:t>
            </a:r>
            <a:r>
              <a:rPr kumimoji="1" lang="ja-JP" altLang="en-US" dirty="0" smtClean="0"/>
              <a:t>ね。」</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31</a:t>
            </a:fld>
            <a:endParaRPr lang="ja-JP" altLang="en-US"/>
          </a:p>
        </p:txBody>
      </p:sp>
    </p:spTree>
    <p:extLst>
      <p:ext uri="{BB962C8B-B14F-4D97-AF65-F5344CB8AC3E}">
        <p14:creationId xmlns:p14="http://schemas.microsoft.com/office/powerpoint/2010/main" val="864739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さて、もしかする</a:t>
            </a:r>
            <a:r>
              <a:rPr kumimoji="1" lang="ja-JP" altLang="en-US" dirty="0" smtClean="0"/>
              <a:t>と、こう</a:t>
            </a:r>
            <a:r>
              <a:rPr kumimoji="1" lang="ja-JP" altLang="en-US" dirty="0" smtClean="0"/>
              <a:t>いう深刻な話が出てくるかもしれません</a:t>
            </a:r>
            <a:r>
              <a:rPr kumimoji="1" lang="ja-JP" altLang="en-US" dirty="0" smtClean="0"/>
              <a:t>。</a:t>
            </a:r>
            <a:endParaRPr kumimoji="1" lang="en-US" altLang="ja-JP" dirty="0" smtClean="0"/>
          </a:p>
          <a:p>
            <a:r>
              <a:rPr kumimoji="1" lang="ja-JP" altLang="en-US" dirty="0" smtClean="0"/>
              <a:t>「</a:t>
            </a:r>
            <a:r>
              <a:rPr kumimoji="1" lang="ja-JP" altLang="en-US" dirty="0" smtClean="0"/>
              <a:t>自分</a:t>
            </a:r>
            <a:r>
              <a:rPr kumimoji="1" lang="ja-JP" altLang="en-US" dirty="0" smtClean="0"/>
              <a:t>は、世の中</a:t>
            </a:r>
            <a:r>
              <a:rPr kumimoji="1" lang="ja-JP" altLang="en-US" dirty="0" smtClean="0"/>
              <a:t>に必要とされて</a:t>
            </a:r>
            <a:r>
              <a:rPr kumimoji="1" lang="ja-JP" altLang="en-US" dirty="0" smtClean="0"/>
              <a:t>いない。」</a:t>
            </a:r>
            <a:r>
              <a:rPr kumimoji="1" lang="ja-JP" altLang="en-US" dirty="0" smtClean="0"/>
              <a:t>「何のため</a:t>
            </a:r>
            <a:r>
              <a:rPr kumimoji="1" lang="ja-JP" altLang="en-US" dirty="0" smtClean="0"/>
              <a:t>に、生きて</a:t>
            </a:r>
            <a:r>
              <a:rPr kumimoji="1" lang="ja-JP" altLang="en-US" dirty="0" smtClean="0"/>
              <a:t>いるのか</a:t>
            </a:r>
            <a:r>
              <a:rPr kumimoji="1" lang="ja-JP" altLang="en-US" dirty="0" smtClean="0"/>
              <a:t>わからない。」　こう</a:t>
            </a:r>
            <a:r>
              <a:rPr kumimoji="1" lang="ja-JP" altLang="en-US" dirty="0" smtClean="0"/>
              <a:t>いう話があると、びっくりしてしまいますね</a:t>
            </a:r>
            <a:r>
              <a:rPr kumimoji="1" lang="ja-JP" altLang="en-US" dirty="0" smtClean="0"/>
              <a:t>。</a:t>
            </a:r>
            <a:endParaRPr kumimoji="1" lang="en-US" altLang="ja-JP" dirty="0" smtClean="0"/>
          </a:p>
          <a:p>
            <a:endParaRPr kumimoji="1" lang="en-US" altLang="ja-JP" dirty="0" smtClean="0"/>
          </a:p>
          <a:p>
            <a:r>
              <a:rPr kumimoji="1" lang="ja-JP" altLang="en-US" dirty="0" smtClean="0"/>
              <a:t>これから、２つのパターンをやってみますので、見てください。</a:t>
            </a:r>
            <a:endParaRPr kumimoji="1" lang="en-US" altLang="ja-JP" dirty="0" smtClean="0"/>
          </a:p>
          <a:p>
            <a:r>
              <a:rPr kumimoji="1" lang="ja-JP" altLang="en-US" dirty="0" smtClean="0"/>
              <a:t>それでは、１つ目のパターンです。</a:t>
            </a:r>
            <a:endParaRPr kumimoji="1" lang="en-US" altLang="ja-JP" dirty="0" smtClean="0"/>
          </a:p>
          <a:p>
            <a:endParaRPr kumimoji="1" lang="en-US" altLang="ja-JP" dirty="0" smtClean="0"/>
          </a:p>
          <a:p>
            <a:r>
              <a:rPr kumimoji="1" lang="en-US" altLang="ja-JP" dirty="0" smtClean="0"/>
              <a:t>※</a:t>
            </a:r>
            <a:r>
              <a:rPr kumimoji="1" lang="ja-JP" altLang="en-US" dirty="0" smtClean="0"/>
              <a:t>モデリング（説得）のパターンを実施。（教職員が実施する。）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32</a:t>
            </a:fld>
            <a:endParaRPr lang="ja-JP" altLang="en-US"/>
          </a:p>
        </p:txBody>
      </p:sp>
    </p:spTree>
    <p:extLst>
      <p:ext uri="{BB962C8B-B14F-4D97-AF65-F5344CB8AC3E}">
        <p14:creationId xmlns:p14="http://schemas.microsoft.com/office/powerpoint/2010/main" val="3594082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なんと</a:t>
            </a:r>
            <a:r>
              <a:rPr kumimoji="1" lang="ja-JP" altLang="en-US" dirty="0" smtClean="0"/>
              <a:t>か、励まして</a:t>
            </a:r>
            <a:r>
              <a:rPr kumimoji="1" lang="ja-JP" altLang="en-US" dirty="0" smtClean="0"/>
              <a:t>あげないといけないと思って、こんなふうに答えたくなるかもしれません</a:t>
            </a:r>
            <a:r>
              <a:rPr kumimoji="1" lang="ja-JP" altLang="en-US" dirty="0" smtClean="0"/>
              <a:t>。</a:t>
            </a:r>
            <a:endParaRPr kumimoji="1" lang="en-US" altLang="ja-JP" dirty="0" smtClean="0"/>
          </a:p>
          <a:p>
            <a:r>
              <a:rPr kumimoji="1" lang="ja-JP" altLang="en-US" dirty="0" smtClean="0"/>
              <a:t>「</a:t>
            </a:r>
            <a:r>
              <a:rPr kumimoji="1" lang="ja-JP" altLang="en-US" dirty="0" smtClean="0"/>
              <a:t>生きる意味が分からなくて</a:t>
            </a:r>
            <a:r>
              <a:rPr kumimoji="1" lang="ja-JP" altLang="en-US" dirty="0" smtClean="0"/>
              <a:t>も、みんな</a:t>
            </a:r>
            <a:r>
              <a:rPr kumimoji="1" lang="ja-JP" altLang="en-US" dirty="0" smtClean="0"/>
              <a:t>生きているんだから頑張ろうよ！」「弱音を言っている</a:t>
            </a:r>
            <a:r>
              <a:rPr kumimoji="1" lang="ja-JP" altLang="en-US" dirty="0" smtClean="0"/>
              <a:t>と、ツキ</a:t>
            </a:r>
            <a:r>
              <a:rPr kumimoji="1" lang="ja-JP" altLang="en-US" dirty="0" smtClean="0"/>
              <a:t>が逃げていくよ！」「</a:t>
            </a:r>
            <a:r>
              <a:rPr kumimoji="1" lang="ja-JP" altLang="en-US" dirty="0" smtClean="0"/>
              <a:t>もっと、前向き</a:t>
            </a:r>
            <a:r>
              <a:rPr kumimoji="1" lang="ja-JP" altLang="en-US" dirty="0" smtClean="0"/>
              <a:t>に考えなきゃ！」などです</a:t>
            </a:r>
            <a:r>
              <a:rPr kumimoji="1" lang="ja-JP" altLang="en-US" dirty="0" smtClean="0"/>
              <a:t>。</a:t>
            </a:r>
            <a:endParaRPr kumimoji="1" lang="en-US" altLang="ja-JP" dirty="0" smtClean="0"/>
          </a:p>
          <a:p>
            <a:r>
              <a:rPr kumimoji="1" lang="ja-JP" altLang="en-US" dirty="0" smtClean="0"/>
              <a:t>たしかに、励まして</a:t>
            </a:r>
            <a:r>
              <a:rPr kumimoji="1" lang="ja-JP" altLang="en-US" dirty="0" smtClean="0"/>
              <a:t>くれている、というのはわかりますが、かえって、なにか責められているように感じてしまうかもしれません。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33</a:t>
            </a:fld>
            <a:endParaRPr lang="ja-JP" altLang="en-US"/>
          </a:p>
        </p:txBody>
      </p:sp>
    </p:spTree>
    <p:extLst>
      <p:ext uri="{BB962C8B-B14F-4D97-AF65-F5344CB8AC3E}">
        <p14:creationId xmlns:p14="http://schemas.microsoft.com/office/powerpoint/2010/main" val="1461786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こういう深刻な話の場合も、実は同じ答え方で良いです</a:t>
            </a:r>
            <a:r>
              <a:rPr kumimoji="1" lang="ja-JP" altLang="en-US" dirty="0" smtClean="0"/>
              <a:t>。</a:t>
            </a:r>
            <a:endParaRPr kumimoji="1" lang="en-US" altLang="ja-JP" dirty="0" smtClean="0"/>
          </a:p>
          <a:p>
            <a:endParaRPr kumimoji="1" lang="en-US" altLang="ja-JP" dirty="0" smtClean="0"/>
          </a:p>
          <a:p>
            <a:r>
              <a:rPr kumimoji="1" lang="ja-JP" altLang="en-US" dirty="0" smtClean="0"/>
              <a:t>それでは、２つ目のパターンです。</a:t>
            </a:r>
            <a:endParaRPr kumimoji="1" lang="en-US" altLang="ja-JP" dirty="0" smtClean="0"/>
          </a:p>
          <a:p>
            <a:endParaRPr kumimoji="1" lang="en-US" altLang="ja-JP" dirty="0" smtClean="0"/>
          </a:p>
          <a:p>
            <a:r>
              <a:rPr kumimoji="1" lang="en-US" altLang="ja-JP" dirty="0" smtClean="0"/>
              <a:t>※</a:t>
            </a:r>
            <a:r>
              <a:rPr kumimoji="1" lang="ja-JP" altLang="en-US" dirty="0" smtClean="0"/>
              <a:t>モデリング（受け止め）のパターンを実施。（教職員が実施する。）</a:t>
            </a:r>
            <a:endParaRPr kumimoji="1" lang="en-US" altLang="ja-JP" dirty="0" smtClean="0"/>
          </a:p>
          <a:p>
            <a:endParaRPr kumimoji="1" lang="en-US" altLang="ja-JP" dirty="0" smtClean="0"/>
          </a:p>
          <a:p>
            <a:r>
              <a:rPr kumimoji="1" lang="ja-JP" altLang="en-US" dirty="0" smtClean="0"/>
              <a:t>どうでしたか。</a:t>
            </a:r>
            <a:endParaRPr kumimoji="1" lang="en-US" altLang="ja-JP" dirty="0" smtClean="0"/>
          </a:p>
          <a:p>
            <a:r>
              <a:rPr kumimoji="1" lang="ja-JP" altLang="en-US" dirty="0" smtClean="0"/>
              <a:t>「</a:t>
            </a:r>
            <a:r>
              <a:rPr kumimoji="1" lang="ja-JP" altLang="en-US" dirty="0" smtClean="0"/>
              <a:t>いま、そういうつらい気持ちなんだね。</a:t>
            </a:r>
            <a:r>
              <a:rPr kumimoji="1" lang="ja-JP" altLang="en-US" dirty="0" smtClean="0"/>
              <a:t>」　つまり</a:t>
            </a:r>
            <a:r>
              <a:rPr kumimoji="1" lang="ja-JP" altLang="en-US" dirty="0" smtClean="0"/>
              <a:t>受け止める対応です。まず</a:t>
            </a:r>
            <a:r>
              <a:rPr kumimoji="1" lang="ja-JP" altLang="en-US" dirty="0" smtClean="0"/>
              <a:t>は、これ</a:t>
            </a:r>
            <a:r>
              <a:rPr kumimoji="1" lang="ja-JP" altLang="en-US" dirty="0" smtClean="0"/>
              <a:t>だけでよいです。これだけで、「自分の気持ちを分かって</a:t>
            </a:r>
            <a:r>
              <a:rPr kumimoji="1" lang="ja-JP" altLang="en-US" dirty="0" smtClean="0"/>
              <a:t>もらえた。」</a:t>
            </a:r>
            <a:r>
              <a:rPr kumimoji="1" lang="ja-JP" altLang="en-US" dirty="0" smtClean="0"/>
              <a:t>という気持ちになり、もう少し話をしてみよう、という気持ちになりやすくなります。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34</a:t>
            </a:fld>
            <a:endParaRPr lang="ja-JP" altLang="en-US"/>
          </a:p>
        </p:txBody>
      </p:sp>
    </p:spTree>
    <p:extLst>
      <p:ext uri="{BB962C8B-B14F-4D97-AF65-F5344CB8AC3E}">
        <p14:creationId xmlns:p14="http://schemas.microsoft.com/office/powerpoint/2010/main" val="1667614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今の</a:t>
            </a:r>
            <a:r>
              <a:rPr kumimoji="1" lang="en-US" altLang="ja-JP" dirty="0" smtClean="0"/>
              <a:t>2</a:t>
            </a:r>
            <a:r>
              <a:rPr kumimoji="1" lang="ja-JP" altLang="en-US" dirty="0" err="1" smtClean="0"/>
              <a:t>つの</a:t>
            </a:r>
            <a:r>
              <a:rPr kumimoji="1" lang="ja-JP" altLang="en-US" dirty="0" smtClean="0"/>
              <a:t>答え方を比較すると、最初の方は説得する答え方で、話に一応の決着はつくかもしれませんが、言われた本人</a:t>
            </a:r>
            <a:r>
              <a:rPr kumimoji="1" lang="ja-JP" altLang="en-US" dirty="0" smtClean="0"/>
              <a:t>は、それ</a:t>
            </a:r>
            <a:r>
              <a:rPr kumimoji="1" lang="ja-JP" altLang="en-US" dirty="0" smtClean="0"/>
              <a:t>以上ものが言えなくなってしまうかもしれません</a:t>
            </a:r>
            <a:r>
              <a:rPr kumimoji="1" lang="ja-JP" altLang="en-US" dirty="0" smtClean="0"/>
              <a:t>。</a:t>
            </a:r>
            <a:endParaRPr kumimoji="1" lang="en-US" altLang="ja-JP" dirty="0" smtClean="0"/>
          </a:p>
          <a:p>
            <a:r>
              <a:rPr kumimoji="1" lang="ja-JP" altLang="en-US" dirty="0" smtClean="0"/>
              <a:t>一方</a:t>
            </a:r>
            <a:r>
              <a:rPr kumimoji="1" lang="ja-JP" altLang="en-US" dirty="0" smtClean="0"/>
              <a:t>、後の方は受け止める答え方で、そこ</a:t>
            </a:r>
            <a:r>
              <a:rPr kumimoji="1" lang="ja-JP" altLang="en-US" dirty="0" smtClean="0"/>
              <a:t>で、なに</a:t>
            </a:r>
            <a:r>
              <a:rPr kumimoji="1" lang="ja-JP" altLang="en-US" dirty="0" smtClean="0"/>
              <a:t>かが解決するわけではありませんが、</a:t>
            </a:r>
            <a:r>
              <a:rPr kumimoji="1" lang="ja-JP" altLang="en-US" dirty="0" smtClean="0"/>
              <a:t>さらに、気持ち</a:t>
            </a:r>
            <a:r>
              <a:rPr kumimoji="1" lang="ja-JP" altLang="en-US" dirty="0" smtClean="0"/>
              <a:t>を話してみよう、となりやすいです。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35</a:t>
            </a:fld>
            <a:endParaRPr lang="ja-JP" altLang="en-US"/>
          </a:p>
        </p:txBody>
      </p:sp>
    </p:spTree>
    <p:extLst>
      <p:ext uri="{BB962C8B-B14F-4D97-AF65-F5344CB8AC3E}">
        <p14:creationId xmlns:p14="http://schemas.microsoft.com/office/powerpoint/2010/main" val="385822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もし、</a:t>
            </a:r>
            <a:r>
              <a:rPr kumimoji="1" lang="ja-JP" altLang="en-US" dirty="0" smtClean="0"/>
              <a:t>さらに、なに</a:t>
            </a:r>
            <a:r>
              <a:rPr kumimoji="1" lang="ja-JP" altLang="en-US" dirty="0" smtClean="0"/>
              <a:t>か相手に気持ちを伝えてあげたいと</a:t>
            </a:r>
            <a:r>
              <a:rPr kumimoji="1" lang="ja-JP" altLang="en-US" dirty="0" smtClean="0"/>
              <a:t>いう時は</a:t>
            </a:r>
            <a:r>
              <a:rPr kumimoji="1" lang="ja-JP" altLang="en-US" dirty="0" smtClean="0"/>
              <a:t>、こんなふう</a:t>
            </a:r>
            <a:r>
              <a:rPr kumimoji="1" lang="ja-JP" altLang="en-US" dirty="0" smtClean="0"/>
              <a:t>に、伝える</a:t>
            </a:r>
            <a:r>
              <a:rPr kumimoji="1" lang="ja-JP" altLang="en-US" dirty="0" smtClean="0"/>
              <a:t>とよいです</a:t>
            </a:r>
            <a:r>
              <a:rPr kumimoji="1" lang="ja-JP" altLang="en-US" dirty="0" smtClean="0"/>
              <a:t>。</a:t>
            </a:r>
            <a:endParaRPr kumimoji="1" lang="en-US" altLang="ja-JP" dirty="0" smtClean="0"/>
          </a:p>
          <a:p>
            <a:r>
              <a:rPr kumimoji="1" lang="ja-JP" altLang="en-US" dirty="0" smtClean="0"/>
              <a:t>「</a:t>
            </a:r>
            <a:r>
              <a:rPr kumimoji="1" lang="ja-JP" altLang="en-US" dirty="0" smtClean="0"/>
              <a:t>君はボクにとって大切な友達だよ。もし君がいなく</a:t>
            </a:r>
            <a:r>
              <a:rPr kumimoji="1" lang="ja-JP" altLang="en-US" dirty="0" smtClean="0"/>
              <a:t>なったら、とても悲しい。」</a:t>
            </a:r>
            <a:r>
              <a:rPr kumimoji="1" lang="ja-JP" altLang="en-US" dirty="0" smtClean="0"/>
              <a:t>といった具合です</a:t>
            </a:r>
            <a:r>
              <a:rPr kumimoji="1" lang="ja-JP" altLang="en-US" dirty="0" smtClean="0"/>
              <a:t>。</a:t>
            </a:r>
            <a:endParaRPr kumimoji="1" lang="en-US" altLang="ja-JP" dirty="0" smtClean="0"/>
          </a:p>
          <a:p>
            <a:r>
              <a:rPr kumimoji="1" lang="ja-JP" altLang="en-US" dirty="0" smtClean="0"/>
              <a:t>つまり</a:t>
            </a:r>
            <a:r>
              <a:rPr kumimoji="1" lang="ja-JP" altLang="en-US" dirty="0" smtClean="0"/>
              <a:t>、相手に「こう</a:t>
            </a:r>
            <a:r>
              <a:rPr kumimoji="1" lang="ja-JP" altLang="en-US" dirty="0" smtClean="0"/>
              <a:t>しなさい。」</a:t>
            </a:r>
            <a:r>
              <a:rPr kumimoji="1" lang="ja-JP" altLang="en-US" dirty="0" smtClean="0"/>
              <a:t>と伝えるのではなく、「自分はこういう気持ち</a:t>
            </a:r>
            <a:r>
              <a:rPr kumimoji="1" lang="ja-JP" altLang="en-US" dirty="0" smtClean="0"/>
              <a:t>だ。」</a:t>
            </a:r>
            <a:r>
              <a:rPr kumimoji="1" lang="ja-JP" altLang="en-US" dirty="0" smtClean="0"/>
              <a:t>ということを伝える方法です</a:t>
            </a:r>
            <a:r>
              <a:rPr kumimoji="1" lang="ja-JP" altLang="en-US" dirty="0" smtClean="0"/>
              <a:t>。</a:t>
            </a:r>
            <a:endParaRPr kumimoji="1" lang="en-US" altLang="ja-JP" dirty="0" smtClean="0"/>
          </a:p>
          <a:p>
            <a:r>
              <a:rPr kumimoji="1" lang="ja-JP" altLang="en-US" dirty="0" smtClean="0"/>
              <a:t>こちら</a:t>
            </a:r>
            <a:r>
              <a:rPr kumimoji="1" lang="ja-JP" altLang="en-US" dirty="0" smtClean="0"/>
              <a:t>のほうが、相手にとって</a:t>
            </a:r>
            <a:r>
              <a:rPr kumimoji="1" lang="ja-JP" altLang="en-US" dirty="0" smtClean="0"/>
              <a:t>は、心</a:t>
            </a:r>
            <a:r>
              <a:rPr kumimoji="1" lang="ja-JP" altLang="en-US" dirty="0" smtClean="0"/>
              <a:t>の支えになります。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36</a:t>
            </a:fld>
            <a:endParaRPr lang="ja-JP" altLang="en-US"/>
          </a:p>
        </p:txBody>
      </p:sp>
    </p:spTree>
    <p:extLst>
      <p:ext uri="{BB962C8B-B14F-4D97-AF65-F5344CB8AC3E}">
        <p14:creationId xmlns:p14="http://schemas.microsoft.com/office/powerpoint/2010/main" val="3875484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ただ、本当</a:t>
            </a:r>
            <a:r>
              <a:rPr kumimoji="1" lang="ja-JP" altLang="en-US" dirty="0" smtClean="0"/>
              <a:t>に、深刻</a:t>
            </a:r>
            <a:r>
              <a:rPr kumimoji="1" lang="ja-JP" altLang="en-US" dirty="0" smtClean="0"/>
              <a:t>な話の場合は、もう一つ、やるべきことがあります</a:t>
            </a:r>
            <a:r>
              <a:rPr kumimoji="1" lang="ja-JP" altLang="en-US" dirty="0" smtClean="0"/>
              <a:t>。</a:t>
            </a:r>
            <a:endParaRPr kumimoji="1" lang="en-US" altLang="ja-JP" dirty="0" smtClean="0"/>
          </a:p>
          <a:p>
            <a:r>
              <a:rPr kumimoji="1" lang="ja-JP" altLang="en-US" dirty="0" smtClean="0"/>
              <a:t>それ</a:t>
            </a:r>
            <a:r>
              <a:rPr kumimoji="1" lang="ja-JP" altLang="en-US" dirty="0" smtClean="0"/>
              <a:t>は、自分一人で解決しようとしない、だれか信頼できる人の助けを借りる、ということです</a:t>
            </a:r>
            <a:r>
              <a:rPr kumimoji="1" lang="ja-JP" altLang="en-US" dirty="0" smtClean="0"/>
              <a:t>。</a:t>
            </a:r>
            <a:endParaRPr kumimoji="1" lang="en-US" altLang="ja-JP" dirty="0" smtClean="0"/>
          </a:p>
          <a:p>
            <a:r>
              <a:rPr lang="ja-JP" altLang="en-US" dirty="0" smtClean="0"/>
              <a:t>「</a:t>
            </a:r>
            <a:r>
              <a:rPr lang="ja-JP" altLang="en-US" dirty="0" smtClean="0"/>
              <a:t>なんだかずいぶん疲れ切ってしまっているみたいだし心配だな。</a:t>
            </a:r>
            <a:r>
              <a:rPr kumimoji="1" lang="ja-JP" altLang="en-US" dirty="0" smtClean="0"/>
              <a:t>保健室の先生は、結構相談に乗ってくれるよ。一度、相談に行ってみたら？」といったように、相談することを勧めます</a:t>
            </a:r>
            <a:r>
              <a:rPr kumimoji="1" lang="ja-JP" altLang="en-US" dirty="0" smtClean="0"/>
              <a:t>。</a:t>
            </a:r>
            <a:endParaRPr kumimoji="1" lang="en-US" altLang="ja-JP" dirty="0" smtClean="0"/>
          </a:p>
          <a:p>
            <a:r>
              <a:rPr kumimoji="1" lang="ja-JP" altLang="en-US" dirty="0" smtClean="0"/>
              <a:t>とき</a:t>
            </a:r>
            <a:r>
              <a:rPr kumimoji="1" lang="ja-JP" altLang="en-US" dirty="0" smtClean="0"/>
              <a:t>には一緒に相談に行ってあげてもよいでしょう。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37</a:t>
            </a:fld>
            <a:endParaRPr lang="ja-JP" altLang="en-US"/>
          </a:p>
        </p:txBody>
      </p:sp>
    </p:spTree>
    <p:extLst>
      <p:ext uri="{BB962C8B-B14F-4D97-AF65-F5344CB8AC3E}">
        <p14:creationId xmlns:p14="http://schemas.microsoft.com/office/powerpoint/2010/main" val="3160860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こんなふうに言うと、なかには責任放棄みたいに感じてしまう人もいるかもしれませんが、そうではありません</a:t>
            </a:r>
            <a:r>
              <a:rPr kumimoji="1" lang="ja-JP" altLang="en-US" dirty="0" smtClean="0"/>
              <a:t>。</a:t>
            </a:r>
            <a:endParaRPr kumimoji="1" lang="en-US" altLang="ja-JP" dirty="0" smtClean="0"/>
          </a:p>
          <a:p>
            <a:r>
              <a:rPr kumimoji="1" lang="ja-JP" altLang="en-US" dirty="0" smtClean="0"/>
              <a:t>他人</a:t>
            </a:r>
            <a:r>
              <a:rPr kumimoji="1" lang="ja-JP" altLang="en-US" dirty="0" smtClean="0"/>
              <a:t>の力を頼むこと</a:t>
            </a:r>
            <a:r>
              <a:rPr kumimoji="1" lang="ja-JP" altLang="en-US" dirty="0" smtClean="0"/>
              <a:t>は、決して</a:t>
            </a:r>
            <a:r>
              <a:rPr kumimoji="1" lang="ja-JP" altLang="en-US" dirty="0" smtClean="0"/>
              <a:t>無責任なことではなく、むしろ責任ある行動です</a:t>
            </a:r>
            <a:r>
              <a:rPr kumimoji="1" lang="ja-JP" altLang="en-US" dirty="0" smtClean="0"/>
              <a:t>。</a:t>
            </a:r>
            <a:endParaRPr kumimoji="1" lang="en-US" altLang="ja-JP" dirty="0" smtClean="0"/>
          </a:p>
          <a:p>
            <a:r>
              <a:rPr kumimoji="1" lang="ja-JP" altLang="en-US" dirty="0" smtClean="0"/>
              <a:t>問題</a:t>
            </a:r>
            <a:r>
              <a:rPr kumimoji="1" lang="ja-JP" altLang="en-US" dirty="0" smtClean="0"/>
              <a:t>が</a:t>
            </a:r>
            <a:r>
              <a:rPr kumimoji="1" lang="ja-JP" altLang="en-US" dirty="0" smtClean="0"/>
              <a:t>ある時に、いろんな</a:t>
            </a:r>
            <a:r>
              <a:rPr kumimoji="1" lang="ja-JP" altLang="en-US" dirty="0" smtClean="0"/>
              <a:t>手を</a:t>
            </a:r>
            <a:r>
              <a:rPr kumimoji="1" lang="ja-JP" altLang="en-US" dirty="0" smtClean="0"/>
              <a:t>尽くして、解決</a:t>
            </a:r>
            <a:r>
              <a:rPr kumimoji="1" lang="ja-JP" altLang="en-US" dirty="0" smtClean="0"/>
              <a:t>に取り組むということが大事で、自分一人で解決しようとするのではなく、皆さん自身も誰かに相談するのが大事です。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38</a:t>
            </a:fld>
            <a:endParaRPr lang="ja-JP" altLang="en-US"/>
          </a:p>
        </p:txBody>
      </p:sp>
    </p:spTree>
    <p:extLst>
      <p:ext uri="{BB962C8B-B14F-4D97-AF65-F5344CB8AC3E}">
        <p14:creationId xmlns:p14="http://schemas.microsoft.com/office/powerpoint/2010/main" val="2205875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771752"/>
            <a:ext cx="7288000" cy="1368000"/>
          </a:xfrm>
        </p:spPr>
        <p:txBody>
          <a:bodyPr/>
          <a:lstStyle/>
          <a:p>
            <a:r>
              <a:rPr kumimoji="1" lang="ja-JP" altLang="en-US" dirty="0" smtClean="0"/>
              <a:t>こうしたときの信頼できる相談相手としては、担任の先生や養護の先生、スクールカウンセラーさんなど、それから親なども相談できますね。</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39</a:t>
            </a:fld>
            <a:endParaRPr lang="ja-JP" altLang="en-US"/>
          </a:p>
        </p:txBody>
      </p:sp>
    </p:spTree>
    <p:extLst>
      <p:ext uri="{BB962C8B-B14F-4D97-AF65-F5344CB8AC3E}">
        <p14:creationId xmlns:p14="http://schemas.microsoft.com/office/powerpoint/2010/main" val="188200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297261" y="4771752"/>
            <a:ext cx="7288000" cy="1368000"/>
          </a:xfrm>
        </p:spPr>
        <p:txBody>
          <a:bodyPr/>
          <a:lstStyle/>
          <a:p>
            <a:r>
              <a:rPr kumimoji="1" lang="ja-JP" altLang="en-US" dirty="0" smtClean="0"/>
              <a:t>皆さん</a:t>
            </a:r>
            <a:r>
              <a:rPr kumimoji="1" lang="ja-JP" altLang="en-US" dirty="0" smtClean="0"/>
              <a:t>が、これから</a:t>
            </a:r>
            <a:r>
              <a:rPr kumimoji="1" lang="ja-JP" altLang="en-US" dirty="0" smtClean="0"/>
              <a:t>の人生を歩んでいく中で、いろんなリスクがあります</a:t>
            </a:r>
            <a:r>
              <a:rPr kumimoji="1" lang="ja-JP" altLang="en-US" dirty="0" smtClean="0"/>
              <a:t>。</a:t>
            </a:r>
            <a:endParaRPr kumimoji="1" lang="en-US" altLang="ja-JP" dirty="0" smtClean="0"/>
          </a:p>
          <a:p>
            <a:r>
              <a:rPr kumimoji="1" lang="ja-JP" altLang="en-US" dirty="0" smtClean="0"/>
              <a:t>先程</a:t>
            </a:r>
            <a:r>
              <a:rPr kumimoji="1" lang="ja-JP" altLang="en-US" dirty="0" smtClean="0"/>
              <a:t>の宿題を忘れていたという話は勉強にまつわるリスクですが</a:t>
            </a:r>
            <a:r>
              <a:rPr kumimoji="1" lang="ja-JP" altLang="en-US" dirty="0" smtClean="0"/>
              <a:t>、他に</a:t>
            </a:r>
            <a:r>
              <a:rPr kumimoji="1" lang="ja-JP" altLang="en-US" dirty="0" smtClean="0"/>
              <a:t>もお金の問題、仕事、異性関係や結婚、人付き合い、場合によっては犯罪や災害に巻き込まれる、それ</a:t>
            </a:r>
            <a:r>
              <a:rPr kumimoji="1" lang="ja-JP" altLang="en-US" dirty="0" smtClean="0"/>
              <a:t>から、皆さん</a:t>
            </a:r>
            <a:r>
              <a:rPr kumimoji="1" lang="ja-JP" altLang="en-US" dirty="0" smtClean="0"/>
              <a:t>自身ではなく家族が病気などの大きな問題に出くわすということもあります。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4</a:t>
            </a:fld>
            <a:endParaRPr lang="ja-JP" altLang="en-US"/>
          </a:p>
        </p:txBody>
      </p:sp>
    </p:spTree>
    <p:extLst>
      <p:ext uri="{BB962C8B-B14F-4D97-AF65-F5344CB8AC3E}">
        <p14:creationId xmlns:p14="http://schemas.microsoft.com/office/powerpoint/2010/main" val="3412324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ほかにも、保健師さんや電話相談などもあります。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40</a:t>
            </a:fld>
            <a:endParaRPr lang="ja-JP" altLang="en-US"/>
          </a:p>
        </p:txBody>
      </p:sp>
    </p:spTree>
    <p:extLst>
      <p:ext uri="{BB962C8B-B14F-4D97-AF65-F5344CB8AC3E}">
        <p14:creationId xmlns:p14="http://schemas.microsoft.com/office/powerpoint/2010/main" val="1418431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相談に乗る方法についてのまとめです</a:t>
            </a:r>
            <a:r>
              <a:rPr kumimoji="1" lang="ja-JP" altLang="en-US" dirty="0" smtClean="0"/>
              <a:t>。</a:t>
            </a:r>
            <a:endParaRPr kumimoji="1" lang="en-US" altLang="ja-JP" dirty="0" smtClean="0"/>
          </a:p>
          <a:p>
            <a:r>
              <a:rPr kumimoji="1" lang="ja-JP" altLang="en-US" dirty="0" smtClean="0"/>
              <a:t>悩み</a:t>
            </a:r>
            <a:r>
              <a:rPr kumimoji="1" lang="ja-JP" altLang="en-US" dirty="0" smtClean="0"/>
              <a:t>がありそうな人に声をかけて、話を聞き、それを受け止める、開かれた質問をして話を促す、なにか</a:t>
            </a:r>
            <a:r>
              <a:rPr kumimoji="1" lang="ja-JP" altLang="en-US" dirty="0" smtClean="0"/>
              <a:t>伝えたい時は、自分</a:t>
            </a:r>
            <a:r>
              <a:rPr kumimoji="1" lang="ja-JP" altLang="en-US" dirty="0" smtClean="0"/>
              <a:t>の気持ちとして伝える、深刻な相談</a:t>
            </a:r>
            <a:r>
              <a:rPr kumimoji="1" lang="ja-JP" altLang="en-US" dirty="0" smtClean="0"/>
              <a:t>の時には、適切</a:t>
            </a:r>
            <a:r>
              <a:rPr kumimoji="1" lang="ja-JP" altLang="en-US" dirty="0" smtClean="0"/>
              <a:t>な支援者につなぐ、ということでした</a:t>
            </a:r>
            <a:r>
              <a:rPr kumimoji="1" lang="ja-JP" altLang="en-US" dirty="0" smtClean="0"/>
              <a:t>。</a:t>
            </a:r>
            <a:endParaRPr kumimoji="1" lang="en-US" altLang="ja-JP" dirty="0" smtClean="0"/>
          </a:p>
          <a:p>
            <a:r>
              <a:rPr kumimoji="1" lang="ja-JP" altLang="en-US" dirty="0" smtClean="0"/>
              <a:t>特</a:t>
            </a:r>
            <a:r>
              <a:rPr kumimoji="1" lang="ja-JP" altLang="en-US" dirty="0" smtClean="0"/>
              <a:t>に、受け止めるということは大事で、深刻な話については一人で解決しようと</a:t>
            </a:r>
            <a:r>
              <a:rPr kumimoji="1" lang="ja-JP" altLang="en-US" dirty="0" smtClean="0"/>
              <a:t>せず、適切</a:t>
            </a:r>
            <a:r>
              <a:rPr kumimoji="1" lang="ja-JP" altLang="en-US" dirty="0" smtClean="0"/>
              <a:t>な支援者につなぐ、というところも特に大事な点です。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41</a:t>
            </a:fld>
            <a:endParaRPr lang="ja-JP" altLang="en-US"/>
          </a:p>
        </p:txBody>
      </p:sp>
    </p:spTree>
    <p:extLst>
      <p:ext uri="{BB962C8B-B14F-4D97-AF65-F5344CB8AC3E}">
        <p14:creationId xmlns:p14="http://schemas.microsoft.com/office/powerpoint/2010/main" val="1000713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4635" y="91232"/>
            <a:ext cx="6190069" cy="4644000"/>
          </a:xfrm>
        </p:spPr>
      </p:sp>
      <p:sp>
        <p:nvSpPr>
          <p:cNvPr id="3" name="ノート プレースホルダー 2"/>
          <p:cNvSpPr>
            <a:spLocks noGrp="1"/>
          </p:cNvSpPr>
          <p:nvPr>
            <p:ph type="body" idx="1"/>
          </p:nvPr>
        </p:nvSpPr>
        <p:spPr>
          <a:xfrm>
            <a:off x="1325669" y="4843760"/>
            <a:ext cx="7288000" cy="1368000"/>
          </a:xfrm>
        </p:spPr>
        <p:txBody>
          <a:bodyPr/>
          <a:lstStyle/>
          <a:p>
            <a:r>
              <a:rPr kumimoji="1" lang="ja-JP" altLang="en-US" dirty="0" smtClean="0"/>
              <a:t>今日は、皆さん</a:t>
            </a:r>
            <a:r>
              <a:rPr kumimoji="1" lang="ja-JP" altLang="en-US" dirty="0" smtClean="0"/>
              <a:t>が、これから、いろいろ</a:t>
            </a:r>
            <a:r>
              <a:rPr kumimoji="1" lang="ja-JP" altLang="en-US" dirty="0" smtClean="0"/>
              <a:t>なリスクを乗り越えて成長していくということ、その際、自分のストレスの声に</a:t>
            </a:r>
            <a:r>
              <a:rPr kumimoji="1" lang="ja-JP" altLang="en-US" dirty="0" smtClean="0"/>
              <a:t>気づいて、上手</a:t>
            </a:r>
            <a:r>
              <a:rPr kumimoji="1" lang="ja-JP" altLang="en-US" dirty="0" smtClean="0"/>
              <a:t>に対処すること、なかでも悩み事を相談すること</a:t>
            </a:r>
            <a:r>
              <a:rPr kumimoji="1" lang="ja-JP" altLang="en-US" dirty="0" smtClean="0"/>
              <a:t>が、ストレス</a:t>
            </a:r>
            <a:r>
              <a:rPr kumimoji="1" lang="ja-JP" altLang="en-US" dirty="0" smtClean="0"/>
              <a:t>への対処として大事なこと、そして、自分の悩みを相談するとともに、</a:t>
            </a:r>
            <a:r>
              <a:rPr kumimoji="1" lang="ja-JP" altLang="en-US" dirty="0" smtClean="0"/>
              <a:t>友人の</a:t>
            </a:r>
            <a:r>
              <a:rPr kumimoji="1" lang="ja-JP" altLang="en-US" dirty="0" smtClean="0"/>
              <a:t>悩みについて相談に乗ることを</a:t>
            </a:r>
            <a:r>
              <a:rPr kumimoji="1" lang="ja-JP" altLang="en-US" dirty="0" smtClean="0"/>
              <a:t>通して、お互い</a:t>
            </a:r>
            <a:r>
              <a:rPr kumimoji="1" lang="ja-JP" altLang="en-US" dirty="0" smtClean="0"/>
              <a:t>に助け合うということ、そうした話をしました</a:t>
            </a:r>
            <a:r>
              <a:rPr kumimoji="1" lang="ja-JP" altLang="en-US" dirty="0" smtClean="0"/>
              <a:t>。</a:t>
            </a:r>
            <a:endParaRPr kumimoji="1" lang="en-US" altLang="ja-JP" dirty="0" smtClean="0"/>
          </a:p>
          <a:p>
            <a:r>
              <a:rPr kumimoji="1" lang="ja-JP" altLang="en-US" smtClean="0"/>
              <a:t>今日</a:t>
            </a:r>
            <a:r>
              <a:rPr kumimoji="1" lang="ja-JP" altLang="en-US" dirty="0" smtClean="0"/>
              <a:t>の話は、いつか将来の話ではなく、今から取り組めることですので、今の自分に何ができるか、</a:t>
            </a:r>
            <a:r>
              <a:rPr kumimoji="1" lang="ja-JP" altLang="en-US" smtClean="0"/>
              <a:t>まず</a:t>
            </a:r>
            <a:r>
              <a:rPr kumimoji="1" lang="ja-JP" altLang="en-US" smtClean="0"/>
              <a:t>は、ストレス</a:t>
            </a:r>
            <a:r>
              <a:rPr kumimoji="1" lang="ja-JP" altLang="en-US" dirty="0" smtClean="0"/>
              <a:t>の声に気づくことかもしれませんし</a:t>
            </a:r>
            <a:r>
              <a:rPr kumimoji="1" lang="ja-JP" altLang="en-US" smtClean="0"/>
              <a:t>、</a:t>
            </a:r>
            <a:r>
              <a:rPr kumimoji="1" lang="ja-JP" altLang="en-US" smtClean="0"/>
              <a:t>友人に</a:t>
            </a:r>
            <a:r>
              <a:rPr kumimoji="1" lang="ja-JP" altLang="en-US" dirty="0" smtClean="0"/>
              <a:t>声をかけて見ることでもよいですが、そんな身近なところで一歩、行動するように心がけることが、</a:t>
            </a:r>
            <a:r>
              <a:rPr kumimoji="1" lang="ja-JP" altLang="en-US" smtClean="0"/>
              <a:t>皆さん</a:t>
            </a:r>
            <a:r>
              <a:rPr kumimoji="1" lang="ja-JP" altLang="en-US" smtClean="0"/>
              <a:t>が、将来</a:t>
            </a:r>
            <a:r>
              <a:rPr kumimoji="1" lang="ja-JP" altLang="en-US" dirty="0" smtClean="0"/>
              <a:t>生きていく力につながっていきます。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42</a:t>
            </a:fld>
            <a:endParaRPr lang="ja-JP" altLang="en-US"/>
          </a:p>
        </p:txBody>
      </p:sp>
    </p:spTree>
    <p:extLst>
      <p:ext uri="{BB962C8B-B14F-4D97-AF65-F5344CB8AC3E}">
        <p14:creationId xmlns:p14="http://schemas.microsoft.com/office/powerpoint/2010/main" val="175714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297261" y="4771752"/>
            <a:ext cx="7288000" cy="1368000"/>
          </a:xfrm>
        </p:spPr>
        <p:txBody>
          <a:bodyPr/>
          <a:lstStyle/>
          <a:p>
            <a:r>
              <a:rPr kumimoji="1" lang="ja-JP" altLang="en-US" dirty="0" smtClean="0"/>
              <a:t>たとえば、皆さん、遠からず就職活動をするということが出てくるか思います</a:t>
            </a:r>
            <a:r>
              <a:rPr kumimoji="1" lang="ja-JP" altLang="en-US" dirty="0" smtClean="0"/>
              <a:t>。</a:t>
            </a:r>
            <a:endParaRPr kumimoji="1" lang="en-US" altLang="ja-JP" dirty="0" smtClean="0"/>
          </a:p>
          <a:p>
            <a:r>
              <a:rPr kumimoji="1" lang="ja-JP" altLang="en-US" dirty="0" smtClean="0"/>
              <a:t>この</a:t>
            </a:r>
            <a:r>
              <a:rPr kumimoji="1" lang="ja-JP" altLang="en-US" dirty="0" smtClean="0"/>
              <a:t>スライドは大学生で一人暮らしを</a:t>
            </a:r>
            <a:r>
              <a:rPr kumimoji="1" lang="ja-JP" altLang="en-US" dirty="0" smtClean="0"/>
              <a:t>しながら、就</a:t>
            </a:r>
            <a:r>
              <a:rPr kumimoji="1" lang="ja-JP" altLang="en-US" dirty="0" smtClean="0"/>
              <a:t>活をしている人の例ですが、なかなか就職が決まらないと、だんだん気持ちも落ち込んでくるし、就活にもお金がかかるので、そうした問題も出てきます</a:t>
            </a:r>
            <a:r>
              <a:rPr kumimoji="1" lang="ja-JP" altLang="en-US" dirty="0" smtClean="0"/>
              <a:t>。</a:t>
            </a:r>
            <a:endParaRPr kumimoji="1" lang="en-US" altLang="ja-JP" dirty="0" smtClean="0"/>
          </a:p>
          <a:p>
            <a:r>
              <a:rPr kumimoji="1" lang="ja-JP" altLang="en-US" dirty="0" smtClean="0"/>
              <a:t>さらに</a:t>
            </a:r>
            <a:r>
              <a:rPr kumimoji="1" lang="ja-JP" altLang="en-US" dirty="0" smtClean="0"/>
              <a:t>は、周りを見る</a:t>
            </a:r>
            <a:r>
              <a:rPr kumimoji="1" lang="ja-JP" altLang="en-US" dirty="0" smtClean="0"/>
              <a:t>と、みんなは就職先</a:t>
            </a:r>
            <a:r>
              <a:rPr kumimoji="1" lang="ja-JP" altLang="en-US" dirty="0" smtClean="0"/>
              <a:t>が決まったようだ、となると、なにか自分だけが取り残されたようで、孤立感も出てきます</a:t>
            </a:r>
            <a:r>
              <a:rPr kumimoji="1" lang="ja-JP" altLang="en-US" dirty="0" smtClean="0"/>
              <a:t>。</a:t>
            </a:r>
            <a:endParaRPr kumimoji="1" lang="en-US" altLang="ja-JP" dirty="0" smtClean="0"/>
          </a:p>
          <a:p>
            <a:r>
              <a:rPr kumimoji="1" lang="ja-JP" altLang="en-US" dirty="0" smtClean="0"/>
              <a:t>この</a:t>
            </a:r>
            <a:r>
              <a:rPr kumimoji="1" lang="ja-JP" altLang="en-US" dirty="0" smtClean="0"/>
              <a:t>ように、仕事のこと、お金のこと、孤立感、気持ちの落ち込みなど、いろいろな問題が降りかかって</a:t>
            </a:r>
            <a:r>
              <a:rPr kumimoji="1" lang="ja-JP" altLang="en-US" dirty="0" smtClean="0"/>
              <a:t>きて、大きな</a:t>
            </a:r>
            <a:r>
              <a:rPr kumimoji="1" lang="ja-JP" altLang="en-US" dirty="0" smtClean="0"/>
              <a:t>リスクとなります。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5</a:t>
            </a:fld>
            <a:endParaRPr lang="ja-JP" altLang="en-US"/>
          </a:p>
        </p:txBody>
      </p:sp>
    </p:spTree>
    <p:extLst>
      <p:ext uri="{BB962C8B-B14F-4D97-AF65-F5344CB8AC3E}">
        <p14:creationId xmlns:p14="http://schemas.microsoft.com/office/powerpoint/2010/main" val="352519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297261" y="4771752"/>
            <a:ext cx="7288000" cy="1368000"/>
          </a:xfrm>
        </p:spPr>
        <p:txBody>
          <a:bodyPr/>
          <a:lstStyle/>
          <a:p>
            <a:r>
              <a:rPr kumimoji="1" lang="ja-JP" altLang="en-US" dirty="0" smtClean="0"/>
              <a:t>このようにいろいろな問題が降りかかって</a:t>
            </a:r>
            <a:r>
              <a:rPr kumimoji="1" lang="ja-JP" altLang="en-US" dirty="0" smtClean="0"/>
              <a:t>、辛い気持ち</a:t>
            </a:r>
            <a:r>
              <a:rPr kumimoji="1" lang="ja-JP" altLang="en-US" dirty="0" smtClean="0"/>
              <a:t>になっているのを、「ストレスがかかった状態」と言います</a:t>
            </a:r>
            <a:r>
              <a:rPr kumimoji="1" lang="ja-JP" altLang="en-US" dirty="0" smtClean="0"/>
              <a:t>。</a:t>
            </a:r>
            <a:endParaRPr kumimoji="1" lang="en-US" altLang="ja-JP" dirty="0" smtClean="0"/>
          </a:p>
          <a:p>
            <a:r>
              <a:rPr kumimoji="1" lang="ja-JP" altLang="en-US" dirty="0" smtClean="0"/>
              <a:t>ストレス</a:t>
            </a:r>
            <a:r>
              <a:rPr kumimoji="1" lang="ja-JP" altLang="en-US" dirty="0" smtClean="0"/>
              <a:t>というのは、心に対して、あるいは体に対して、力が加わって、何らかの反応が生じた状態を言います</a:t>
            </a:r>
            <a:r>
              <a:rPr kumimoji="1" lang="ja-JP" altLang="en-US" dirty="0" smtClean="0"/>
              <a:t>。</a:t>
            </a:r>
            <a:endParaRPr kumimoji="1" lang="en-US" altLang="ja-JP" dirty="0" smtClean="0"/>
          </a:p>
          <a:p>
            <a:r>
              <a:rPr kumimoji="1" lang="ja-JP" altLang="en-US" dirty="0" smtClean="0"/>
              <a:t>先程</a:t>
            </a:r>
            <a:r>
              <a:rPr kumimoji="1" lang="ja-JP" altLang="en-US" dirty="0" smtClean="0"/>
              <a:t>の例だ</a:t>
            </a:r>
            <a:r>
              <a:rPr kumimoji="1" lang="ja-JP" altLang="en-US" dirty="0" smtClean="0"/>
              <a:t>と、就</a:t>
            </a:r>
            <a:r>
              <a:rPr kumimoji="1" lang="ja-JP" altLang="en-US" dirty="0" smtClean="0"/>
              <a:t>活の負担が心にかかって落ち込んでいる状態ですね。体で言うと、</a:t>
            </a:r>
            <a:r>
              <a:rPr kumimoji="1" lang="ja-JP" altLang="en-US" dirty="0" smtClean="0"/>
              <a:t>たとえば、スポーツ</a:t>
            </a:r>
            <a:r>
              <a:rPr kumimoji="1" lang="ja-JP" altLang="en-US" dirty="0" smtClean="0"/>
              <a:t>選手が練習しすぎて故障してしまった状態などが挙げられます</a:t>
            </a:r>
            <a:r>
              <a:rPr kumimoji="1" lang="ja-JP" altLang="en-US" dirty="0" smtClean="0"/>
              <a:t>。</a:t>
            </a:r>
            <a:endParaRPr kumimoji="1" lang="en-US" altLang="ja-JP" dirty="0" smtClean="0"/>
          </a:p>
          <a:p>
            <a:r>
              <a:rPr kumimoji="1" lang="ja-JP" altLang="en-US" dirty="0" smtClean="0"/>
              <a:t>いずれ</a:t>
            </a:r>
            <a:r>
              <a:rPr kumimoji="1" lang="ja-JP" altLang="en-US" dirty="0" smtClean="0"/>
              <a:t>も無理をして心身の故障が起きているということが共通しています。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6</a:t>
            </a:fld>
            <a:endParaRPr lang="ja-JP" altLang="en-US"/>
          </a:p>
        </p:txBody>
      </p:sp>
    </p:spTree>
    <p:extLst>
      <p:ext uri="{BB962C8B-B14F-4D97-AF65-F5344CB8AC3E}">
        <p14:creationId xmlns:p14="http://schemas.microsoft.com/office/powerpoint/2010/main" val="155669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297261" y="4771752"/>
            <a:ext cx="7288000" cy="1368000"/>
          </a:xfrm>
        </p:spPr>
        <p:txBody>
          <a:bodyPr/>
          <a:lstStyle/>
          <a:p>
            <a:r>
              <a:rPr kumimoji="1" lang="ja-JP" altLang="en-US" dirty="0" smtClean="0"/>
              <a:t>実は、この</a:t>
            </a:r>
            <a:r>
              <a:rPr kumimoji="1" lang="ja-JP" altLang="en-US" dirty="0" smtClean="0"/>
              <a:t>ストレス、皆さんは、けっこう、普段の生活でいろいろと経験していることなのです</a:t>
            </a:r>
            <a:r>
              <a:rPr kumimoji="1" lang="ja-JP" altLang="en-US" dirty="0" smtClean="0"/>
              <a:t>。</a:t>
            </a:r>
            <a:endParaRPr kumimoji="1" lang="en-US" altLang="ja-JP" dirty="0" smtClean="0"/>
          </a:p>
          <a:p>
            <a:r>
              <a:rPr kumimoji="1" lang="ja-JP" altLang="en-US" dirty="0" smtClean="0"/>
              <a:t>ここ</a:t>
            </a:r>
            <a:r>
              <a:rPr kumimoji="1" lang="ja-JP" altLang="en-US" dirty="0" smtClean="0"/>
              <a:t>にストレスの声の例を挙げておきましたが、こうした心の声が</a:t>
            </a:r>
            <a:r>
              <a:rPr kumimoji="1" lang="ja-JP" altLang="en-US" dirty="0" smtClean="0"/>
              <a:t>聞こえる時と</a:t>
            </a:r>
            <a:r>
              <a:rPr kumimoji="1" lang="ja-JP" altLang="en-US" dirty="0" smtClean="0"/>
              <a:t>いうのは、まさ</a:t>
            </a:r>
            <a:r>
              <a:rPr kumimoji="1" lang="ja-JP" altLang="en-US" dirty="0" smtClean="0"/>
              <a:t>に、皆さん</a:t>
            </a:r>
            <a:r>
              <a:rPr kumimoji="1" lang="ja-JP" altLang="en-US" dirty="0" smtClean="0"/>
              <a:t>がストレスを感じて</a:t>
            </a:r>
            <a:r>
              <a:rPr kumimoji="1" lang="ja-JP" altLang="en-US" dirty="0" smtClean="0"/>
              <a:t>いる時なのです。</a:t>
            </a:r>
            <a:endParaRPr kumimoji="1" lang="en-US" altLang="ja-JP" dirty="0" smtClean="0"/>
          </a:p>
          <a:p>
            <a:r>
              <a:rPr kumimoji="1" lang="ja-JP" altLang="en-US" dirty="0" smtClean="0"/>
              <a:t>ああ</a:t>
            </a:r>
            <a:r>
              <a:rPr kumimoji="1" lang="ja-JP" altLang="en-US" dirty="0" smtClean="0"/>
              <a:t>いやだ、うんざりする、かったるい、面倒くさい、と</a:t>
            </a:r>
            <a:r>
              <a:rPr kumimoji="1" lang="ja-JP" altLang="en-US" dirty="0" smtClean="0"/>
              <a:t>いった、うんざり</a:t>
            </a:r>
            <a:r>
              <a:rPr kumimoji="1" lang="ja-JP" altLang="en-US" dirty="0" smtClean="0"/>
              <a:t>型のストレスや、もう少し頑張れる、ここでくじけたら後がない、と</a:t>
            </a:r>
            <a:r>
              <a:rPr kumimoji="1" lang="ja-JP" altLang="en-US" dirty="0" err="1" smtClean="0"/>
              <a:t>いった</a:t>
            </a:r>
            <a:r>
              <a:rPr kumimoji="1" lang="ja-JP" altLang="en-US" dirty="0" err="1" smtClean="0"/>
              <a:t>追い詰められ</a:t>
            </a:r>
            <a:r>
              <a:rPr kumimoji="1" lang="ja-JP" altLang="en-US" dirty="0" smtClean="0"/>
              <a:t>型の</a:t>
            </a:r>
            <a:r>
              <a:rPr kumimoji="1" lang="ja-JP" altLang="en-US" dirty="0" smtClean="0"/>
              <a:t>ストレスもあります。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7</a:t>
            </a:fld>
            <a:endParaRPr lang="ja-JP" altLang="en-US"/>
          </a:p>
        </p:txBody>
      </p:sp>
    </p:spTree>
    <p:extLst>
      <p:ext uri="{BB962C8B-B14F-4D97-AF65-F5344CB8AC3E}">
        <p14:creationId xmlns:p14="http://schemas.microsoft.com/office/powerpoint/2010/main" val="4239219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325" y="91232"/>
            <a:ext cx="6190069" cy="4644000"/>
          </a:xfrm>
        </p:spPr>
      </p:sp>
      <p:sp>
        <p:nvSpPr>
          <p:cNvPr id="3" name="ノート プレースホルダー 2"/>
          <p:cNvSpPr>
            <a:spLocks noGrp="1"/>
          </p:cNvSpPr>
          <p:nvPr>
            <p:ph type="body" idx="1"/>
          </p:nvPr>
        </p:nvSpPr>
        <p:spPr>
          <a:xfrm>
            <a:off x="1297261" y="4711578"/>
            <a:ext cx="7288000" cy="2107456"/>
          </a:xfrm>
        </p:spPr>
        <p:txBody>
          <a:bodyPr/>
          <a:lstStyle/>
          <a:p>
            <a:r>
              <a:rPr kumimoji="1" lang="ja-JP" altLang="en-US" dirty="0" smtClean="0"/>
              <a:t>ここで、皆さん、今のストレスの声を参考にしながら、皆さん自身がどんなストレスを感じているか振り返ってみましょう</a:t>
            </a:r>
            <a:r>
              <a:rPr kumimoji="1" lang="ja-JP" altLang="en-US" dirty="0" smtClean="0"/>
              <a:t>。</a:t>
            </a:r>
            <a:endParaRPr kumimoji="1" lang="en-US" altLang="ja-JP" dirty="0" smtClean="0"/>
          </a:p>
          <a:p>
            <a:r>
              <a:rPr kumimoji="1" lang="ja-JP" altLang="en-US" dirty="0" smtClean="0"/>
              <a:t>用意</a:t>
            </a:r>
            <a:r>
              <a:rPr kumimoji="1" lang="ja-JP" altLang="en-US" dirty="0" smtClean="0"/>
              <a:t>した「課題」と書かれたプリントを見てください。そこに、皆さん自身が</a:t>
            </a:r>
            <a:r>
              <a:rPr kumimoji="1" lang="ja-JP" altLang="en-US" dirty="0" smtClean="0"/>
              <a:t>普段、感じる</a:t>
            </a:r>
            <a:r>
              <a:rPr kumimoji="1" lang="ja-JP" altLang="en-US" dirty="0" smtClean="0"/>
              <a:t>ストレスについて、どんなストレスの声があるか、</a:t>
            </a:r>
            <a:r>
              <a:rPr kumimoji="1" lang="ja-JP" altLang="en-US" dirty="0" smtClean="0"/>
              <a:t>できるだけ、たくさん</a:t>
            </a:r>
            <a:r>
              <a:rPr kumimoji="1" lang="ja-JP" altLang="en-US" dirty="0" smtClean="0"/>
              <a:t>書き出してみてください</a:t>
            </a:r>
            <a:r>
              <a:rPr kumimoji="1" lang="ja-JP" altLang="en-US" dirty="0" smtClean="0"/>
              <a:t>。</a:t>
            </a:r>
            <a:endParaRPr kumimoji="1" lang="en-US" altLang="ja-JP" dirty="0" smtClean="0"/>
          </a:p>
          <a:p>
            <a:r>
              <a:rPr kumimoji="1" lang="ja-JP" altLang="en-US" dirty="0" smtClean="0"/>
              <a:t>続いて</a:t>
            </a:r>
            <a:r>
              <a:rPr kumimoji="1" lang="ja-JP" altLang="en-US" dirty="0" smtClean="0"/>
              <a:t>、これまでの人生を振り返って、</a:t>
            </a:r>
            <a:r>
              <a:rPr kumimoji="1" lang="ja-JP" altLang="en-US" dirty="0" smtClean="0"/>
              <a:t>一番、重かった</a:t>
            </a:r>
            <a:r>
              <a:rPr kumimoji="1" lang="ja-JP" altLang="en-US" dirty="0" smtClean="0"/>
              <a:t>ストレスを思い出して、どんなストレスだったかを書いてみましょう</a:t>
            </a:r>
            <a:r>
              <a:rPr kumimoji="1" lang="ja-JP" altLang="en-US" dirty="0" smtClean="0"/>
              <a:t>。</a:t>
            </a:r>
            <a:endParaRPr kumimoji="1" lang="en-US" altLang="ja-JP" dirty="0" smtClean="0"/>
          </a:p>
          <a:p>
            <a:r>
              <a:rPr kumimoji="1" lang="ja-JP" altLang="en-US" dirty="0" smtClean="0"/>
              <a:t>そして</a:t>
            </a:r>
            <a:r>
              <a:rPr kumimoji="1" lang="ja-JP" altLang="en-US" dirty="0" smtClean="0"/>
              <a:t>、そのストレスの程度について、こちらのように、ストレスが</a:t>
            </a:r>
            <a:r>
              <a:rPr kumimoji="1" lang="ja-JP" altLang="en-US" dirty="0" smtClean="0"/>
              <a:t>なしを「ゼロ」、</a:t>
            </a:r>
            <a:r>
              <a:rPr kumimoji="1" lang="ja-JP" altLang="en-US" dirty="0" smtClean="0"/>
              <a:t>絶望的なストレスでもう我慢の限界、というの</a:t>
            </a:r>
            <a:r>
              <a:rPr kumimoji="1" lang="ja-JP" altLang="en-US" dirty="0" smtClean="0"/>
              <a:t>を「</a:t>
            </a:r>
            <a:r>
              <a:rPr kumimoji="1" lang="en-US" altLang="ja-JP" dirty="0" smtClean="0"/>
              <a:t>5</a:t>
            </a:r>
            <a:r>
              <a:rPr kumimoji="1" lang="ja-JP" altLang="en-US" dirty="0" smtClean="0"/>
              <a:t>点」と</a:t>
            </a:r>
            <a:r>
              <a:rPr kumimoji="1" lang="ja-JP" altLang="en-US" dirty="0" smtClean="0"/>
              <a:t>して、点数を付けてみてください</a:t>
            </a:r>
            <a:r>
              <a:rPr kumimoji="1" lang="ja-JP" altLang="en-US" dirty="0" smtClean="0"/>
              <a:t>。</a:t>
            </a:r>
            <a:endParaRPr kumimoji="1" lang="en-US" altLang="ja-JP" dirty="0" smtClean="0"/>
          </a:p>
          <a:p>
            <a:r>
              <a:rPr kumimoji="1" lang="ja-JP" altLang="en-US" dirty="0" smtClean="0"/>
              <a:t>では</a:t>
            </a:r>
            <a:r>
              <a:rPr kumimoji="1" lang="en-US" altLang="ja-JP" dirty="0" smtClean="0"/>
              <a:t>2</a:t>
            </a:r>
            <a:r>
              <a:rPr kumimoji="1" lang="ja-JP" altLang="en-US" dirty="0" smtClean="0"/>
              <a:t>分間、プリントに書いてみてください</a:t>
            </a:r>
            <a:r>
              <a:rPr kumimoji="1" lang="ja-JP" altLang="en-US" dirty="0" smtClean="0"/>
              <a:t>。（２分間）</a:t>
            </a:r>
            <a:endParaRPr kumimoji="1" lang="en-US" altLang="ja-JP" dirty="0" smtClean="0"/>
          </a:p>
          <a:p>
            <a:endParaRPr kumimoji="1" lang="en-US" altLang="ja-JP" dirty="0" smtClean="0"/>
          </a:p>
          <a:p>
            <a:r>
              <a:rPr kumimoji="1" lang="ja-JP" altLang="en-US" dirty="0" smtClean="0"/>
              <a:t>さて、書き終わったようですので、その中で、一番重かったストレス</a:t>
            </a:r>
            <a:r>
              <a:rPr kumimoji="1" lang="ja-JP" altLang="en-US" dirty="0" smtClean="0"/>
              <a:t>が「</a:t>
            </a:r>
            <a:r>
              <a:rPr kumimoji="1" lang="en-US" altLang="ja-JP" dirty="0" smtClean="0"/>
              <a:t>4</a:t>
            </a:r>
            <a:r>
              <a:rPr kumimoji="1" lang="ja-JP" altLang="en-US" dirty="0" smtClean="0"/>
              <a:t>点」か「５点」だった</a:t>
            </a:r>
            <a:r>
              <a:rPr kumimoji="1" lang="ja-JP" altLang="en-US" dirty="0" smtClean="0"/>
              <a:t>人は手を挙げてみてください</a:t>
            </a:r>
            <a:r>
              <a:rPr kumimoji="1" lang="ja-JP" altLang="en-US" dirty="0" smtClean="0"/>
              <a:t>。（挙手）</a:t>
            </a:r>
            <a:endParaRPr kumimoji="1" lang="en-US" altLang="ja-JP" dirty="0" smtClean="0"/>
          </a:p>
          <a:p>
            <a:r>
              <a:rPr kumimoji="1" lang="ja-JP" altLang="en-US" dirty="0" smtClean="0"/>
              <a:t>・</a:t>
            </a:r>
            <a:r>
              <a:rPr kumimoji="1" lang="ja-JP" altLang="en-US" dirty="0" smtClean="0"/>
              <a:t>・結構な方が、大きなストレスを経験しているようですね。皆さんはそうした大きなストレスを乗り越えてきた、ということになりますね。</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8</a:t>
            </a:fld>
            <a:endParaRPr lang="ja-JP" altLang="en-US"/>
          </a:p>
        </p:txBody>
      </p:sp>
    </p:spTree>
    <p:extLst>
      <p:ext uri="{BB962C8B-B14F-4D97-AF65-F5344CB8AC3E}">
        <p14:creationId xmlns:p14="http://schemas.microsoft.com/office/powerpoint/2010/main" val="398980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1663" y="90488"/>
            <a:ext cx="6192837" cy="4645025"/>
          </a:xfrm>
        </p:spPr>
      </p:sp>
      <p:sp>
        <p:nvSpPr>
          <p:cNvPr id="3" name="ノート プレースホルダー 2"/>
          <p:cNvSpPr>
            <a:spLocks noGrp="1"/>
          </p:cNvSpPr>
          <p:nvPr>
            <p:ph type="body" idx="1"/>
          </p:nvPr>
        </p:nvSpPr>
        <p:spPr>
          <a:xfrm>
            <a:off x="1297261" y="4843760"/>
            <a:ext cx="7288000" cy="1368000"/>
          </a:xfrm>
        </p:spPr>
        <p:txBody>
          <a:bodyPr/>
          <a:lstStyle/>
          <a:p>
            <a:r>
              <a:rPr kumimoji="1" lang="ja-JP" altLang="en-US" dirty="0" smtClean="0"/>
              <a:t>ところで、ストレスがあまりにも大きくて</a:t>
            </a:r>
            <a:r>
              <a:rPr kumimoji="1" lang="ja-JP" altLang="en-US" dirty="0" smtClean="0"/>
              <a:t>乗り越えられなかった時、</a:t>
            </a:r>
            <a:r>
              <a:rPr kumimoji="1" lang="ja-JP" altLang="en-US" dirty="0" smtClean="0"/>
              <a:t>最悪の事態として、自殺、ということがあります</a:t>
            </a:r>
            <a:r>
              <a:rPr kumimoji="1" lang="ja-JP" altLang="en-US" dirty="0" smtClean="0"/>
              <a:t>。</a:t>
            </a:r>
            <a:endParaRPr kumimoji="1" lang="en-US" altLang="ja-JP" dirty="0" smtClean="0"/>
          </a:p>
          <a:p>
            <a:r>
              <a:rPr kumimoji="1" lang="ja-JP" altLang="en-US" dirty="0" smtClean="0"/>
              <a:t>ときどき</a:t>
            </a:r>
            <a:r>
              <a:rPr kumimoji="1" lang="ja-JP" altLang="en-US" dirty="0" smtClean="0"/>
              <a:t>自殺のニュースなどを聞くこともあるかと思いますが、皆さん、日本ではどのくらいの数の人が自殺しているかご存知でしょうか</a:t>
            </a:r>
            <a:r>
              <a:rPr kumimoji="1" lang="ja-JP" altLang="en-US" dirty="0" smtClean="0"/>
              <a:t>？</a:t>
            </a:r>
            <a:endParaRPr kumimoji="1" lang="en-US" altLang="ja-JP" dirty="0" smtClean="0"/>
          </a:p>
          <a:p>
            <a:r>
              <a:rPr kumimoji="1" lang="ja-JP" altLang="en-US" dirty="0" smtClean="0"/>
              <a:t>日本</a:t>
            </a:r>
            <a:r>
              <a:rPr kumimoji="1" lang="ja-JP" altLang="en-US" dirty="0" smtClean="0"/>
              <a:t>では、少し前までは毎年</a:t>
            </a:r>
            <a:r>
              <a:rPr kumimoji="1" lang="en-US" altLang="ja-JP" dirty="0" smtClean="0"/>
              <a:t>3</a:t>
            </a:r>
            <a:r>
              <a:rPr kumimoji="1" lang="ja-JP" altLang="en-US" dirty="0" smtClean="0"/>
              <a:t>万人以上、最近は少し減りました</a:t>
            </a:r>
            <a:r>
              <a:rPr kumimoji="1" lang="ja-JP" altLang="en-US" dirty="0" smtClean="0"/>
              <a:t>が、それ</a:t>
            </a:r>
            <a:r>
              <a:rPr kumimoji="1" lang="ja-JP" altLang="en-US" dirty="0" smtClean="0"/>
              <a:t>でも</a:t>
            </a:r>
            <a:r>
              <a:rPr kumimoji="1" lang="en-US" altLang="ja-JP" dirty="0" smtClean="0"/>
              <a:t>2</a:t>
            </a:r>
            <a:r>
              <a:rPr kumimoji="1" lang="ja-JP" altLang="en-US" dirty="0" smtClean="0"/>
              <a:t>万人くらいの方が自殺で亡くなっています</a:t>
            </a:r>
            <a:r>
              <a:rPr kumimoji="1" lang="ja-JP" altLang="en-US" dirty="0" smtClean="0"/>
              <a:t>。</a:t>
            </a:r>
            <a:endParaRPr kumimoji="1" lang="en-US" altLang="ja-JP" dirty="0" smtClean="0"/>
          </a:p>
          <a:p>
            <a:r>
              <a:rPr kumimoji="1" lang="ja-JP" altLang="en-US" dirty="0" smtClean="0"/>
              <a:t>これ</a:t>
            </a:r>
            <a:r>
              <a:rPr kumimoji="1" lang="ja-JP" altLang="en-US" dirty="0" smtClean="0"/>
              <a:t>は、人口当たりで言うと</a:t>
            </a:r>
            <a:r>
              <a:rPr kumimoji="1" lang="en-US" altLang="ja-JP" dirty="0" smtClean="0"/>
              <a:t>5</a:t>
            </a:r>
            <a:r>
              <a:rPr kumimoji="1" lang="ja-JP" altLang="en-US" dirty="0" err="1" smtClean="0"/>
              <a:t>，</a:t>
            </a:r>
            <a:r>
              <a:rPr kumimoji="1" lang="en-US" altLang="ja-JP" dirty="0" smtClean="0"/>
              <a:t>000</a:t>
            </a:r>
            <a:r>
              <a:rPr kumimoji="1" lang="ja-JP" altLang="en-US" dirty="0" smtClean="0"/>
              <a:t>人に</a:t>
            </a:r>
            <a:r>
              <a:rPr kumimoji="1" lang="en-US" altLang="ja-JP" dirty="0" smtClean="0"/>
              <a:t>1</a:t>
            </a:r>
            <a:r>
              <a:rPr kumimoji="1" lang="ja-JP" altLang="en-US" dirty="0" smtClean="0"/>
              <a:t>人となります。特に、男女を比べると、女性よりも男性の方が</a:t>
            </a:r>
            <a:r>
              <a:rPr kumimoji="1" lang="en-US" altLang="ja-JP" dirty="0" smtClean="0"/>
              <a:t>2</a:t>
            </a:r>
            <a:r>
              <a:rPr kumimoji="1" lang="ja-JP" altLang="en-US" dirty="0" smtClean="0"/>
              <a:t>倍くらい自殺の割合が多くなっています。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C17BBAF-ADA6-4122-8090-869A2ACDF6A7}" type="slidenum">
              <a:rPr lang="ja-JP" altLang="en-US" smtClean="0"/>
              <a:pPr>
                <a:defRPr/>
              </a:pPr>
              <a:t>9</a:t>
            </a:fld>
            <a:endParaRPr lang="ja-JP" altLang="en-US"/>
          </a:p>
        </p:txBody>
      </p:sp>
    </p:spTree>
    <p:extLst>
      <p:ext uri="{BB962C8B-B14F-4D97-AF65-F5344CB8AC3E}">
        <p14:creationId xmlns:p14="http://schemas.microsoft.com/office/powerpoint/2010/main" val="124968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smtClean="0"/>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ja-JP" alt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ja-JP" alt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2786EB4-41D8-468D-97D2-F82BE9F6D8EF}" type="slidenum">
              <a:rPr lang="ja-JP" altLang="en-US"/>
              <a:pPr>
                <a:defRPr/>
              </a:pPr>
              <a:t>‹#›</a:t>
            </a:fld>
            <a:endParaRPr lang="ja-JP" altLang="en-US"/>
          </a:p>
        </p:txBody>
      </p:sp>
    </p:spTree>
    <p:extLst>
      <p:ext uri="{BB962C8B-B14F-4D97-AF65-F5344CB8AC3E}">
        <p14:creationId xmlns:p14="http://schemas.microsoft.com/office/powerpoint/2010/main" val="19377584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3"/>
          <p:cNvSpPr>
            <a:spLocks noGrp="1" noChangeArrowheads="1"/>
          </p:cNvSpPr>
          <p:nvPr>
            <p:ph type="sldNum" sz="quarter" idx="12"/>
          </p:nvPr>
        </p:nvSpPr>
        <p:spPr>
          <a:ln/>
        </p:spPr>
        <p:txBody>
          <a:bodyPr/>
          <a:lstStyle>
            <a:lvl1pPr>
              <a:defRPr/>
            </a:lvl1pPr>
          </a:lstStyle>
          <a:p>
            <a:pPr>
              <a:defRPr/>
            </a:pPr>
            <a:fld id="{022E861C-1AF2-483B-AA89-5467C78A4E94}" type="slidenum">
              <a:rPr lang="ja-JP" altLang="en-US"/>
              <a:pPr>
                <a:defRPr/>
              </a:pPr>
              <a:t>‹#›</a:t>
            </a:fld>
            <a:endParaRPr lang="ja-JP" altLang="en-US"/>
          </a:p>
        </p:txBody>
      </p:sp>
    </p:spTree>
    <p:extLst>
      <p:ext uri="{BB962C8B-B14F-4D97-AF65-F5344CB8AC3E}">
        <p14:creationId xmlns:p14="http://schemas.microsoft.com/office/powerpoint/2010/main" val="179891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4050" y="617538"/>
            <a:ext cx="1951038" cy="55149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50938" y="617538"/>
            <a:ext cx="5700712" cy="55149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3"/>
          <p:cNvSpPr>
            <a:spLocks noGrp="1" noChangeArrowheads="1"/>
          </p:cNvSpPr>
          <p:nvPr>
            <p:ph type="sldNum" sz="quarter" idx="12"/>
          </p:nvPr>
        </p:nvSpPr>
        <p:spPr>
          <a:ln/>
        </p:spPr>
        <p:txBody>
          <a:bodyPr/>
          <a:lstStyle>
            <a:lvl1pPr>
              <a:defRPr/>
            </a:lvl1pPr>
          </a:lstStyle>
          <a:p>
            <a:pPr>
              <a:defRPr/>
            </a:pPr>
            <a:fld id="{1C31770A-A1DC-4323-83AE-185E91447D97}" type="slidenum">
              <a:rPr lang="ja-JP" altLang="en-US"/>
              <a:pPr>
                <a:defRPr/>
              </a:pPr>
              <a:t>‹#›</a:t>
            </a:fld>
            <a:endParaRPr lang="ja-JP" altLang="en-US"/>
          </a:p>
        </p:txBody>
      </p:sp>
    </p:spTree>
    <p:extLst>
      <p:ext uri="{BB962C8B-B14F-4D97-AF65-F5344CB8AC3E}">
        <p14:creationId xmlns:p14="http://schemas.microsoft.com/office/powerpoint/2010/main" val="251389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1182688" y="2017713"/>
            <a:ext cx="7772400" cy="4114800"/>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3"/>
          <p:cNvSpPr>
            <a:spLocks noGrp="1" noChangeArrowheads="1"/>
          </p:cNvSpPr>
          <p:nvPr>
            <p:ph type="sldNum" sz="quarter" idx="12"/>
          </p:nvPr>
        </p:nvSpPr>
        <p:spPr>
          <a:ln/>
        </p:spPr>
        <p:txBody>
          <a:bodyPr/>
          <a:lstStyle>
            <a:lvl1pPr>
              <a:defRPr/>
            </a:lvl1pPr>
          </a:lstStyle>
          <a:p>
            <a:pPr>
              <a:defRPr/>
            </a:pPr>
            <a:fld id="{A3D3E363-8C6B-46B2-9C0A-3AB45542F69D}" type="slidenum">
              <a:rPr lang="ja-JP" altLang="en-US"/>
              <a:pPr>
                <a:defRPr/>
              </a:pPr>
              <a:t>‹#›</a:t>
            </a:fld>
            <a:endParaRPr lang="ja-JP" altLang="en-US"/>
          </a:p>
        </p:txBody>
      </p:sp>
    </p:spTree>
    <p:extLst>
      <p:ext uri="{BB962C8B-B14F-4D97-AF65-F5344CB8AC3E}">
        <p14:creationId xmlns:p14="http://schemas.microsoft.com/office/powerpoint/2010/main" val="1769279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1182688" y="2017713"/>
            <a:ext cx="7772400" cy="4114800"/>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3"/>
          <p:cNvSpPr>
            <a:spLocks noGrp="1" noChangeArrowheads="1"/>
          </p:cNvSpPr>
          <p:nvPr>
            <p:ph type="sldNum" sz="quarter" idx="12"/>
          </p:nvPr>
        </p:nvSpPr>
        <p:spPr>
          <a:ln/>
        </p:spPr>
        <p:txBody>
          <a:bodyPr/>
          <a:lstStyle>
            <a:lvl1pPr>
              <a:defRPr/>
            </a:lvl1pPr>
          </a:lstStyle>
          <a:p>
            <a:pPr>
              <a:defRPr/>
            </a:pPr>
            <a:fld id="{BAC9343D-A357-487D-B99A-68C1DBA1B8F2}" type="slidenum">
              <a:rPr lang="ja-JP" altLang="en-US"/>
              <a:pPr>
                <a:defRPr/>
              </a:pPr>
              <a:t>‹#›</a:t>
            </a:fld>
            <a:endParaRPr lang="ja-JP" altLang="en-US"/>
          </a:p>
        </p:txBody>
      </p:sp>
    </p:spTree>
    <p:extLst>
      <p:ext uri="{BB962C8B-B14F-4D97-AF65-F5344CB8AC3E}">
        <p14:creationId xmlns:p14="http://schemas.microsoft.com/office/powerpoint/2010/main" val="142343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3"/>
          <p:cNvSpPr>
            <a:spLocks noGrp="1" noChangeArrowheads="1"/>
          </p:cNvSpPr>
          <p:nvPr>
            <p:ph type="sldNum" sz="quarter" idx="12"/>
          </p:nvPr>
        </p:nvSpPr>
        <p:spPr>
          <a:ln/>
        </p:spPr>
        <p:txBody>
          <a:bodyPr/>
          <a:lstStyle>
            <a:lvl1pPr>
              <a:defRPr/>
            </a:lvl1pPr>
          </a:lstStyle>
          <a:p>
            <a:pPr>
              <a:defRPr/>
            </a:pPr>
            <a:fld id="{7B26B9C5-95DF-4050-99B7-35EA13BFB070}" type="slidenum">
              <a:rPr lang="ja-JP" altLang="en-US"/>
              <a:pPr>
                <a:defRPr/>
              </a:pPr>
              <a:t>‹#›</a:t>
            </a:fld>
            <a:endParaRPr lang="ja-JP" altLang="en-US"/>
          </a:p>
        </p:txBody>
      </p:sp>
    </p:spTree>
    <p:extLst>
      <p:ext uri="{BB962C8B-B14F-4D97-AF65-F5344CB8AC3E}">
        <p14:creationId xmlns:p14="http://schemas.microsoft.com/office/powerpoint/2010/main" val="281665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3"/>
          <p:cNvSpPr>
            <a:spLocks noGrp="1" noChangeArrowheads="1"/>
          </p:cNvSpPr>
          <p:nvPr>
            <p:ph type="sldNum" sz="quarter" idx="12"/>
          </p:nvPr>
        </p:nvSpPr>
        <p:spPr>
          <a:ln/>
        </p:spPr>
        <p:txBody>
          <a:bodyPr/>
          <a:lstStyle>
            <a:lvl1pPr>
              <a:defRPr/>
            </a:lvl1pPr>
          </a:lstStyle>
          <a:p>
            <a:pPr>
              <a:defRPr/>
            </a:pPr>
            <a:fld id="{3690DE14-4FB2-47D3-9A52-327D1EC94D0C}" type="slidenum">
              <a:rPr lang="ja-JP" altLang="en-US"/>
              <a:pPr>
                <a:defRPr/>
              </a:pPr>
              <a:t>‹#›</a:t>
            </a:fld>
            <a:endParaRPr lang="ja-JP" altLang="en-US"/>
          </a:p>
        </p:txBody>
      </p:sp>
    </p:spTree>
    <p:extLst>
      <p:ext uri="{BB962C8B-B14F-4D97-AF65-F5344CB8AC3E}">
        <p14:creationId xmlns:p14="http://schemas.microsoft.com/office/powerpoint/2010/main" val="320909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13"/>
          <p:cNvSpPr>
            <a:spLocks noGrp="1" noChangeArrowheads="1"/>
          </p:cNvSpPr>
          <p:nvPr>
            <p:ph type="sldNum" sz="quarter" idx="12"/>
          </p:nvPr>
        </p:nvSpPr>
        <p:spPr>
          <a:ln/>
        </p:spPr>
        <p:txBody>
          <a:bodyPr/>
          <a:lstStyle>
            <a:lvl1pPr>
              <a:defRPr/>
            </a:lvl1pPr>
          </a:lstStyle>
          <a:p>
            <a:pPr>
              <a:defRPr/>
            </a:pPr>
            <a:fld id="{F73B635B-6F66-4373-8015-952E21B3858B}" type="slidenum">
              <a:rPr lang="ja-JP" altLang="en-US"/>
              <a:pPr>
                <a:defRPr/>
              </a:pPr>
              <a:t>‹#›</a:t>
            </a:fld>
            <a:endParaRPr lang="ja-JP" altLang="en-US"/>
          </a:p>
        </p:txBody>
      </p:sp>
    </p:spTree>
    <p:extLst>
      <p:ext uri="{BB962C8B-B14F-4D97-AF65-F5344CB8AC3E}">
        <p14:creationId xmlns:p14="http://schemas.microsoft.com/office/powerpoint/2010/main" val="27620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13"/>
          <p:cNvSpPr>
            <a:spLocks noGrp="1" noChangeArrowheads="1"/>
          </p:cNvSpPr>
          <p:nvPr>
            <p:ph type="sldNum" sz="quarter" idx="12"/>
          </p:nvPr>
        </p:nvSpPr>
        <p:spPr>
          <a:ln/>
        </p:spPr>
        <p:txBody>
          <a:bodyPr/>
          <a:lstStyle>
            <a:lvl1pPr>
              <a:defRPr/>
            </a:lvl1pPr>
          </a:lstStyle>
          <a:p>
            <a:pPr>
              <a:defRPr/>
            </a:pPr>
            <a:fld id="{3A1D84A6-ED6E-4A0B-9DAA-D127B465D1D7}" type="slidenum">
              <a:rPr lang="ja-JP" altLang="en-US"/>
              <a:pPr>
                <a:defRPr/>
              </a:pPr>
              <a:t>‹#›</a:t>
            </a:fld>
            <a:endParaRPr lang="ja-JP" altLang="en-US"/>
          </a:p>
        </p:txBody>
      </p:sp>
    </p:spTree>
    <p:extLst>
      <p:ext uri="{BB962C8B-B14F-4D97-AF65-F5344CB8AC3E}">
        <p14:creationId xmlns:p14="http://schemas.microsoft.com/office/powerpoint/2010/main" val="219469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13"/>
          <p:cNvSpPr>
            <a:spLocks noGrp="1" noChangeArrowheads="1"/>
          </p:cNvSpPr>
          <p:nvPr>
            <p:ph type="sldNum" sz="quarter" idx="12"/>
          </p:nvPr>
        </p:nvSpPr>
        <p:spPr>
          <a:ln/>
        </p:spPr>
        <p:txBody>
          <a:bodyPr/>
          <a:lstStyle>
            <a:lvl1pPr>
              <a:defRPr/>
            </a:lvl1pPr>
          </a:lstStyle>
          <a:p>
            <a:pPr>
              <a:defRPr/>
            </a:pPr>
            <a:fld id="{BB30D293-C2D2-44BA-B0AF-734243503B0F}" type="slidenum">
              <a:rPr lang="ja-JP" altLang="en-US"/>
              <a:pPr>
                <a:defRPr/>
              </a:pPr>
              <a:t>‹#›</a:t>
            </a:fld>
            <a:endParaRPr lang="ja-JP" altLang="en-US"/>
          </a:p>
        </p:txBody>
      </p:sp>
    </p:spTree>
    <p:extLst>
      <p:ext uri="{BB962C8B-B14F-4D97-AF65-F5344CB8AC3E}">
        <p14:creationId xmlns:p14="http://schemas.microsoft.com/office/powerpoint/2010/main" val="32046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13"/>
          <p:cNvSpPr>
            <a:spLocks noGrp="1" noChangeArrowheads="1"/>
          </p:cNvSpPr>
          <p:nvPr>
            <p:ph type="sldNum" sz="quarter" idx="12"/>
          </p:nvPr>
        </p:nvSpPr>
        <p:spPr>
          <a:ln/>
        </p:spPr>
        <p:txBody>
          <a:bodyPr/>
          <a:lstStyle>
            <a:lvl1pPr>
              <a:defRPr/>
            </a:lvl1pPr>
          </a:lstStyle>
          <a:p>
            <a:pPr>
              <a:defRPr/>
            </a:pPr>
            <a:fld id="{D30ABF76-5BD0-4D97-B2B1-77058747DCD8}" type="slidenum">
              <a:rPr lang="ja-JP" altLang="en-US"/>
              <a:pPr>
                <a:defRPr/>
              </a:pPr>
              <a:t>‹#›</a:t>
            </a:fld>
            <a:endParaRPr lang="ja-JP" altLang="en-US"/>
          </a:p>
        </p:txBody>
      </p:sp>
    </p:spTree>
    <p:extLst>
      <p:ext uri="{BB962C8B-B14F-4D97-AF65-F5344CB8AC3E}">
        <p14:creationId xmlns:p14="http://schemas.microsoft.com/office/powerpoint/2010/main" val="260455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13"/>
          <p:cNvSpPr>
            <a:spLocks noGrp="1" noChangeArrowheads="1"/>
          </p:cNvSpPr>
          <p:nvPr>
            <p:ph type="sldNum" sz="quarter" idx="12"/>
          </p:nvPr>
        </p:nvSpPr>
        <p:spPr>
          <a:ln/>
        </p:spPr>
        <p:txBody>
          <a:bodyPr/>
          <a:lstStyle>
            <a:lvl1pPr>
              <a:defRPr/>
            </a:lvl1pPr>
          </a:lstStyle>
          <a:p>
            <a:pPr>
              <a:defRPr/>
            </a:pPr>
            <a:fld id="{3A5110ED-4547-4C18-902F-1A757080BD57}" type="slidenum">
              <a:rPr lang="ja-JP" altLang="en-US"/>
              <a:pPr>
                <a:defRPr/>
              </a:pPr>
              <a:t>‹#›</a:t>
            </a:fld>
            <a:endParaRPr lang="ja-JP" altLang="en-US"/>
          </a:p>
        </p:txBody>
      </p:sp>
    </p:spTree>
    <p:extLst>
      <p:ext uri="{BB962C8B-B14F-4D97-AF65-F5344CB8AC3E}">
        <p14:creationId xmlns:p14="http://schemas.microsoft.com/office/powerpoint/2010/main" val="196657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13"/>
          <p:cNvSpPr>
            <a:spLocks noGrp="1" noChangeArrowheads="1"/>
          </p:cNvSpPr>
          <p:nvPr>
            <p:ph type="sldNum" sz="quarter" idx="12"/>
          </p:nvPr>
        </p:nvSpPr>
        <p:spPr>
          <a:ln/>
        </p:spPr>
        <p:txBody>
          <a:bodyPr/>
          <a:lstStyle>
            <a:lvl1pPr>
              <a:defRPr/>
            </a:lvl1pPr>
          </a:lstStyle>
          <a:p>
            <a:pPr>
              <a:defRPr/>
            </a:pPr>
            <a:fld id="{39B62354-C345-412C-8ABD-B79E903CD805}" type="slidenum">
              <a:rPr lang="ja-JP" altLang="en-US"/>
              <a:pPr>
                <a:defRPr/>
              </a:pPr>
              <a:t>‹#›</a:t>
            </a:fld>
            <a:endParaRPr lang="ja-JP" altLang="en-US"/>
          </a:p>
        </p:txBody>
      </p:sp>
    </p:spTree>
    <p:extLst>
      <p:ext uri="{BB962C8B-B14F-4D97-AF65-F5344CB8AC3E}">
        <p14:creationId xmlns:p14="http://schemas.microsoft.com/office/powerpoint/2010/main" val="200308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smtClean="0"/>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ea typeface="ＭＳ Ｐゴシック" pitchFamily="50" charset="-128"/>
              </a:defRPr>
            </a:lvl1pPr>
          </a:lstStyle>
          <a:p>
            <a:pPr>
              <a:defRPr/>
            </a:pPr>
            <a:endParaRPr lang="ja-JP" alt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a typeface="ＭＳ Ｐゴシック" pitchFamily="50" charset="-128"/>
              </a:defRPr>
            </a:lvl1pPr>
          </a:lstStyle>
          <a:p>
            <a:pPr>
              <a:defRPr/>
            </a:pPr>
            <a:endParaRPr lang="ja-JP" alt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a typeface="ＭＳ Ｐゴシック" pitchFamily="50" charset="-128"/>
              </a:defRPr>
            </a:lvl1pPr>
          </a:lstStyle>
          <a:p>
            <a:pPr>
              <a:defRPr/>
            </a:pPr>
            <a:fld id="{9A18F291-785F-4535-82B2-7E221CBDEE0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230"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17.gif"/><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1828800"/>
            <a:ext cx="7772400" cy="1447800"/>
          </a:xfrm>
        </p:spPr>
        <p:txBody>
          <a:bodyPr/>
          <a:lstStyle/>
          <a:p>
            <a:pPr eaLnBrk="1" hangingPunct="1"/>
            <a:r>
              <a:rPr lang="ja-JP" altLang="en-US" dirty="0">
                <a:solidFill>
                  <a:srgbClr val="008000"/>
                </a:solidFill>
              </a:rPr>
              <a:t>人生</a:t>
            </a:r>
            <a:r>
              <a:rPr lang="ja-JP" altLang="en-US" dirty="0" smtClean="0">
                <a:solidFill>
                  <a:srgbClr val="008000"/>
                </a:solidFill>
              </a:rPr>
              <a:t>のリスクに備える</a:t>
            </a:r>
            <a:endParaRPr lang="ja-JP" altLang="en-US" sz="3600" dirty="0" smtClean="0">
              <a:solidFill>
                <a:srgbClr val="008000"/>
              </a:solidFill>
            </a:endParaRPr>
          </a:p>
        </p:txBody>
      </p:sp>
      <p:sp>
        <p:nvSpPr>
          <p:cNvPr id="3075" name="Rectangle 3"/>
          <p:cNvSpPr>
            <a:spLocks noGrp="1" noChangeArrowheads="1"/>
          </p:cNvSpPr>
          <p:nvPr>
            <p:ph type="subTitle" idx="1"/>
          </p:nvPr>
        </p:nvSpPr>
        <p:spPr/>
        <p:txBody>
          <a:bodyPr/>
          <a:lstStyle/>
          <a:p>
            <a:pPr algn="l" eaLnBrk="1" hangingPunct="1"/>
            <a:r>
              <a:rPr lang="ja-JP" altLang="en-US" smtClean="0"/>
              <a:t>　　　　福島県精神保健福祉センター</a:t>
            </a:r>
            <a:br>
              <a:rPr lang="ja-JP" altLang="en-US" smtClean="0"/>
            </a:br>
            <a:r>
              <a:rPr lang="ja-JP" altLang="en-US" smtClean="0"/>
              <a:t>　　　　畑　哲信</a:t>
            </a:r>
          </a:p>
        </p:txBody>
      </p:sp>
      <p:sp>
        <p:nvSpPr>
          <p:cNvPr id="307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0"/>
              </a:spcBef>
              <a:buClrTx/>
              <a:buSzTx/>
              <a:buFontTx/>
              <a:buNone/>
            </a:pPr>
            <a:fld id="{90B2D6B8-D938-4AD4-8062-60E5E3E96BF9}" type="slidenum">
              <a:rPr kumimoji="0" lang="ja-JP" altLang="en-US" sz="1400" smtClean="0">
                <a:solidFill>
                  <a:schemeClr val="bg2"/>
                </a:solidFill>
              </a:rPr>
              <a:pPr eaLnBrk="1" hangingPunct="1">
                <a:spcBef>
                  <a:spcPct val="0"/>
                </a:spcBef>
                <a:buClrTx/>
                <a:buSzTx/>
                <a:buFontTx/>
                <a:buNone/>
              </a:pPr>
              <a:t>1</a:t>
            </a:fld>
            <a:endParaRPr kumimoji="0" lang="ja-JP" altLang="en-US" sz="1400" smtClean="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dirty="0" smtClean="0">
                <a:solidFill>
                  <a:prstClr val="black"/>
                </a:solidFill>
                <a:latin typeface="+mn-ea"/>
                <a:ea typeface="+mn-ea"/>
              </a:rPr>
              <a:t>　　自殺死亡率の国際比較</a:t>
            </a:r>
            <a:endParaRPr lang="ja-JP" altLang="en-US" dirty="0">
              <a:latin typeface="+mn-ea"/>
              <a:ea typeface="+mn-ea"/>
            </a:endParaRPr>
          </a:p>
        </p:txBody>
      </p:sp>
      <p:graphicFrame>
        <p:nvGraphicFramePr>
          <p:cNvPr id="8" name="グラフ 7"/>
          <p:cNvGraphicFramePr>
            <a:graphicFrameLocks/>
          </p:cNvGraphicFramePr>
          <p:nvPr/>
        </p:nvGraphicFramePr>
        <p:xfrm>
          <a:off x="179512" y="1628800"/>
          <a:ext cx="8712968" cy="489654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線矢印コネクタ 4"/>
          <p:cNvCxnSpPr/>
          <p:nvPr/>
        </p:nvCxnSpPr>
        <p:spPr>
          <a:xfrm flipV="1">
            <a:off x="7235825" y="2565401"/>
            <a:ext cx="0" cy="863599"/>
          </a:xfrm>
          <a:prstGeom prst="straightConnector1">
            <a:avLst/>
          </a:prstGeom>
          <a:ln w="476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49" name="テキスト ボックス 18"/>
          <p:cNvSpPr txBox="1">
            <a:spLocks noChangeArrowheads="1"/>
          </p:cNvSpPr>
          <p:nvPr/>
        </p:nvSpPr>
        <p:spPr bwMode="auto">
          <a:xfrm>
            <a:off x="6516216" y="2165350"/>
            <a:ext cx="1454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0"/>
              </a:spcBef>
              <a:buClrTx/>
              <a:buSzTx/>
              <a:buFontTx/>
              <a:buNone/>
            </a:pPr>
            <a:r>
              <a:rPr lang="en-US" altLang="ja-JP" sz="2400" b="1" dirty="0" smtClean="0">
                <a:solidFill>
                  <a:srgbClr val="FF0000"/>
                </a:solidFill>
              </a:rPr>
              <a:t>H10~28</a:t>
            </a:r>
            <a:endParaRPr lang="ja-JP" altLang="en-US" sz="2400" b="1" dirty="0">
              <a:solidFill>
                <a:srgbClr val="FF0000"/>
              </a:solidFill>
            </a:endParaRPr>
          </a:p>
        </p:txBody>
      </p:sp>
      <p:sp>
        <p:nvSpPr>
          <p:cNvPr id="6150" name="スライド番号プレースホルダー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0"/>
              </a:spcBef>
              <a:buClrTx/>
              <a:buSzTx/>
              <a:buFontTx/>
              <a:buNone/>
            </a:pPr>
            <a:fld id="{97249E5B-E3D5-4859-93C2-42BABD4B7EFF}" type="slidenum">
              <a:rPr lang="ja-JP" altLang="en-US" sz="1400" smtClean="0"/>
              <a:pPr eaLnBrk="1" hangingPunct="1">
                <a:spcBef>
                  <a:spcPct val="0"/>
                </a:spcBef>
                <a:buClrTx/>
                <a:buSzTx/>
                <a:buFontTx/>
                <a:buNone/>
              </a:pPr>
              <a:t>10</a:t>
            </a:fld>
            <a:endParaRPr lang="ja-JP" altLang="en-US" sz="1400" smtClean="0"/>
          </a:p>
        </p:txBody>
      </p:sp>
    </p:spTree>
    <p:extLst>
      <p:ext uri="{BB962C8B-B14F-4D97-AF65-F5344CB8AC3E}">
        <p14:creationId xmlns:p14="http://schemas.microsoft.com/office/powerpoint/2010/main" val="126492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755650" y="115887"/>
            <a:ext cx="8388350" cy="1368895"/>
          </a:xfrm>
        </p:spPr>
        <p:txBody>
          <a:bodyPr/>
          <a:lstStyle/>
          <a:p>
            <a:r>
              <a:rPr lang="ja-JP" altLang="en-US" sz="4000" dirty="0"/>
              <a:t>全死亡に占める自殺の割合</a:t>
            </a:r>
            <a:r>
              <a:rPr lang="en-US" altLang="ja-JP" sz="4000" dirty="0"/>
              <a:t>(H25)</a:t>
            </a:r>
            <a:br>
              <a:rPr lang="en-US" altLang="ja-JP" sz="4000" dirty="0"/>
            </a:br>
            <a:r>
              <a:rPr lang="ja-JP" altLang="en-US" sz="3600" dirty="0"/>
              <a:t>～全死亡の約</a:t>
            </a:r>
            <a:r>
              <a:rPr lang="ja-JP" altLang="en-US" sz="3600" dirty="0" smtClean="0"/>
              <a:t>２％（</a:t>
            </a:r>
            <a:r>
              <a:rPr lang="ja-JP" altLang="en-US" sz="3600" dirty="0" smtClean="0">
                <a:solidFill>
                  <a:srgbClr val="FF0000"/>
                </a:solidFill>
              </a:rPr>
              <a:t>５０人に１人</a:t>
            </a:r>
            <a:r>
              <a:rPr lang="ja-JP" altLang="en-US" sz="3600" dirty="0" smtClean="0"/>
              <a:t>）が</a:t>
            </a:r>
            <a:r>
              <a:rPr lang="ja-JP" altLang="en-US" sz="3600" dirty="0"/>
              <a:t>自殺～</a:t>
            </a:r>
            <a:endParaRPr lang="ja-JP" altLang="en-US" sz="3600" dirty="0" smtClean="0"/>
          </a:p>
        </p:txBody>
      </p:sp>
      <p:sp>
        <p:nvSpPr>
          <p:cNvPr id="8195"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0"/>
              </a:spcBef>
              <a:buClrTx/>
              <a:buSzTx/>
              <a:buFontTx/>
              <a:buNone/>
            </a:pPr>
            <a:fld id="{582929AD-6D10-48BF-96A5-E143DEFB011F}" type="slidenum">
              <a:rPr kumimoji="0" lang="ja-JP" altLang="en-US" sz="1400" smtClean="0"/>
              <a:pPr eaLnBrk="1" hangingPunct="1">
                <a:spcBef>
                  <a:spcPct val="0"/>
                </a:spcBef>
                <a:buClrTx/>
                <a:buSzTx/>
                <a:buFontTx/>
                <a:buNone/>
              </a:pPr>
              <a:t>11</a:t>
            </a:fld>
            <a:endParaRPr kumimoji="0" lang="ja-JP" altLang="en-US" sz="1400" smtClean="0"/>
          </a:p>
        </p:txBody>
      </p:sp>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84783"/>
            <a:ext cx="7392189" cy="534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7" name="角丸四角形 1"/>
          <p:cNvSpPr>
            <a:spLocks noChangeArrowheads="1"/>
          </p:cNvSpPr>
          <p:nvPr/>
        </p:nvSpPr>
        <p:spPr bwMode="auto">
          <a:xfrm>
            <a:off x="179388" y="5085184"/>
            <a:ext cx="2516187" cy="431800"/>
          </a:xfrm>
          <a:prstGeom prst="roundRect">
            <a:avLst>
              <a:gd name="adj" fmla="val 16667"/>
            </a:avLst>
          </a:prstGeom>
          <a:noFill/>
          <a:ln w="38100"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0"/>
              </a:spcBef>
              <a:buClrTx/>
              <a:buSzTx/>
              <a:buFontTx/>
              <a:buNone/>
            </a:pPr>
            <a:endParaRPr lang="ja-JP" altLang="en-US" sz="2400"/>
          </a:p>
        </p:txBody>
      </p:sp>
      <p:sp>
        <p:nvSpPr>
          <p:cNvPr id="2" name="テキスト ボックス 1"/>
          <p:cNvSpPr txBox="1"/>
          <p:nvPr/>
        </p:nvSpPr>
        <p:spPr>
          <a:xfrm>
            <a:off x="2123728" y="5733752"/>
            <a:ext cx="6684843" cy="461665"/>
          </a:xfrm>
          <a:prstGeom prst="rect">
            <a:avLst/>
          </a:prstGeom>
          <a:solidFill>
            <a:srgbClr val="FFFF00"/>
          </a:solidFill>
        </p:spPr>
        <p:txBody>
          <a:bodyPr wrap="none" rtlCol="0">
            <a:spAutoFit/>
          </a:bodyPr>
          <a:lstStyle/>
          <a:p>
            <a:r>
              <a:rPr kumimoji="1" lang="ja-JP" altLang="en-US" dirty="0" smtClean="0"/>
              <a:t>２０代では死亡者の半分（</a:t>
            </a:r>
            <a:r>
              <a:rPr kumimoji="1" lang="ja-JP" altLang="en-US" dirty="0" smtClean="0">
                <a:solidFill>
                  <a:srgbClr val="FF0000"/>
                </a:solidFill>
              </a:rPr>
              <a:t>２人に１人</a:t>
            </a:r>
            <a:r>
              <a:rPr kumimoji="1" lang="ja-JP" altLang="en-US" dirty="0" smtClean="0"/>
              <a:t>）以上が自殺</a:t>
            </a:r>
            <a:endParaRPr kumimoji="1" lang="ja-JP" altLang="en-US" dirty="0"/>
          </a:p>
        </p:txBody>
      </p:sp>
      <p:cxnSp>
        <p:nvCxnSpPr>
          <p:cNvPr id="4" name="直線矢印コネクタ 3"/>
          <p:cNvCxnSpPr/>
          <p:nvPr/>
        </p:nvCxnSpPr>
        <p:spPr bwMode="auto">
          <a:xfrm flipH="1" flipV="1">
            <a:off x="1547664" y="3933056"/>
            <a:ext cx="2543718" cy="151216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8" name="直線矢印コネクタ 7"/>
          <p:cNvCxnSpPr/>
          <p:nvPr/>
        </p:nvCxnSpPr>
        <p:spPr bwMode="auto">
          <a:xfrm flipH="1" flipV="1">
            <a:off x="1437481" y="5301084"/>
            <a:ext cx="686247" cy="663500"/>
          </a:xfrm>
          <a:prstGeom prst="straightConnector1">
            <a:avLst/>
          </a:prstGeom>
          <a:solidFill>
            <a:schemeClr val="accent1"/>
          </a:solidFill>
          <a:ln w="38100" cap="flat" cmpd="sng" algn="ctr">
            <a:solidFill>
              <a:schemeClr val="tx1"/>
            </a:solidFill>
            <a:prstDash val="solid"/>
            <a:miter lim="800000"/>
            <a:headEnd type="none" w="med" len="med"/>
            <a:tailEnd type="arrow"/>
          </a:ln>
          <a:effectLst/>
        </p:spPr>
      </p:cxnSp>
    </p:spTree>
    <p:extLst>
      <p:ext uri="{BB962C8B-B14F-4D97-AF65-F5344CB8AC3E}">
        <p14:creationId xmlns:p14="http://schemas.microsoft.com/office/powerpoint/2010/main" val="33317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wheel(1)">
                                      <p:cBhvr>
                                        <p:cTn id="18"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星 32 4"/>
          <p:cNvSpPr/>
          <p:nvPr/>
        </p:nvSpPr>
        <p:spPr bwMode="auto">
          <a:xfrm>
            <a:off x="1259632" y="4725144"/>
            <a:ext cx="2736304" cy="720080"/>
          </a:xfrm>
          <a:prstGeom prst="star32">
            <a:avLst>
              <a:gd name="adj" fmla="val 47120"/>
            </a:avLst>
          </a:prstGeom>
          <a:solidFill>
            <a:srgbClr val="FFFF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 name="タイトル 1"/>
          <p:cNvSpPr>
            <a:spLocks noGrp="1"/>
          </p:cNvSpPr>
          <p:nvPr>
            <p:ph type="title"/>
          </p:nvPr>
        </p:nvSpPr>
        <p:spPr/>
        <p:txBody>
          <a:bodyPr/>
          <a:lstStyle/>
          <a:p>
            <a:r>
              <a:rPr lang="ja-JP" altLang="en-US" dirty="0" smtClean="0"/>
              <a:t>自殺するのは自分の意志？？</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自殺するのは自分の意志？？</a:t>
            </a:r>
            <a:r>
              <a:rPr kumimoji="1" lang="en-US" altLang="ja-JP" sz="2800" dirty="0" smtClean="0"/>
              <a:t/>
            </a:r>
            <a:br>
              <a:rPr kumimoji="1" lang="en-US" altLang="ja-JP" sz="2800" dirty="0" smtClean="0"/>
            </a:br>
            <a:r>
              <a:rPr kumimoji="1" lang="ja-JP" altLang="en-US" sz="2800" dirty="0" smtClean="0">
                <a:solidFill>
                  <a:srgbClr val="00B050"/>
                </a:solidFill>
              </a:rPr>
              <a:t>自分の意志</a:t>
            </a:r>
            <a:r>
              <a:rPr lang="ja-JP" altLang="en-US" sz="2800" dirty="0">
                <a:solidFill>
                  <a:srgbClr val="00B050"/>
                </a:solidFill>
              </a:rPr>
              <a:t>だ</a:t>
            </a:r>
            <a:r>
              <a:rPr kumimoji="1" lang="ja-JP" altLang="en-US" sz="2800" dirty="0" smtClean="0">
                <a:solidFill>
                  <a:srgbClr val="00B050"/>
                </a:solidFill>
              </a:rPr>
              <a:t>が、「</a:t>
            </a:r>
            <a:r>
              <a:rPr kumimoji="1" lang="ja-JP" altLang="en-US" sz="2800" dirty="0" smtClean="0">
                <a:solidFill>
                  <a:srgbClr val="FF0000"/>
                </a:solidFill>
              </a:rPr>
              <a:t>追い詰められた心理状態で、いわば自由を奪われた意志</a:t>
            </a:r>
            <a:r>
              <a:rPr kumimoji="1" lang="ja-JP" altLang="en-US" sz="2800" dirty="0" smtClean="0">
                <a:solidFill>
                  <a:srgbClr val="00B050"/>
                </a:solidFill>
              </a:rPr>
              <a:t>」</a:t>
            </a:r>
            <a:r>
              <a:rPr lang="ja-JP" altLang="en-US" sz="2800" dirty="0" smtClean="0">
                <a:solidFill>
                  <a:srgbClr val="00B050"/>
                </a:solidFill>
              </a:rPr>
              <a:t>で</a:t>
            </a:r>
            <a:r>
              <a:rPr kumimoji="1" lang="ja-JP" altLang="en-US" sz="2800" dirty="0" smtClean="0">
                <a:solidFill>
                  <a:srgbClr val="00B050"/>
                </a:solidFill>
              </a:rPr>
              <a:t>す。</a:t>
            </a:r>
            <a:endParaRPr kumimoji="1" lang="en-US" altLang="ja-JP" sz="2800" dirty="0" smtClean="0">
              <a:solidFill>
                <a:srgbClr val="00B050"/>
              </a:solidFill>
            </a:endParaRPr>
          </a:p>
          <a:p>
            <a:endParaRPr lang="en-US" altLang="ja-JP" sz="2800" dirty="0">
              <a:solidFill>
                <a:srgbClr val="FF0000"/>
              </a:solidFill>
            </a:endParaRPr>
          </a:p>
          <a:p>
            <a:r>
              <a:rPr kumimoji="1" lang="ja-JP" altLang="en-US" sz="2800" dirty="0" smtClean="0"/>
              <a:t>自殺はどうすれば回避できる？</a:t>
            </a:r>
            <a:r>
              <a:rPr kumimoji="1" lang="en-US" altLang="ja-JP" sz="2800" dirty="0" smtClean="0"/>
              <a:t/>
            </a:r>
            <a:br>
              <a:rPr kumimoji="1" lang="en-US" altLang="ja-JP" sz="2800" dirty="0" smtClean="0"/>
            </a:br>
            <a:r>
              <a:rPr kumimoji="1" lang="ja-JP" altLang="en-US" sz="2800" dirty="0" smtClean="0">
                <a:solidFill>
                  <a:srgbClr val="00B050"/>
                </a:solidFill>
              </a:rPr>
              <a:t>自分の力では難しいこともあります。しかし、</a:t>
            </a:r>
            <a:r>
              <a:rPr kumimoji="1" lang="en-US" altLang="ja-JP" sz="2800" dirty="0" smtClean="0">
                <a:solidFill>
                  <a:srgbClr val="FF0000"/>
                </a:solidFill>
              </a:rPr>
              <a:t/>
            </a:r>
            <a:br>
              <a:rPr kumimoji="1" lang="en-US" altLang="ja-JP" sz="2800" dirty="0" smtClean="0">
                <a:solidFill>
                  <a:srgbClr val="FF0000"/>
                </a:solidFill>
              </a:rPr>
            </a:br>
            <a:r>
              <a:rPr kumimoji="1" lang="ja-JP" altLang="en-US" sz="3600" dirty="0" smtClean="0">
                <a:solidFill>
                  <a:srgbClr val="FF0000"/>
                </a:solidFill>
              </a:rPr>
              <a:t>適切な助け</a:t>
            </a:r>
            <a:r>
              <a:rPr kumimoji="1" lang="ja-JP" altLang="en-US" sz="2800" dirty="0" smtClean="0">
                <a:solidFill>
                  <a:srgbClr val="00B050"/>
                </a:solidFill>
              </a:rPr>
              <a:t>によって回避できます。</a:t>
            </a:r>
            <a:endParaRPr kumimoji="1" lang="ja-JP" altLang="en-US" sz="2800" dirty="0">
              <a:solidFill>
                <a:srgbClr val="00B050"/>
              </a:solidFill>
            </a:endParaRPr>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12</a:t>
            </a:fld>
            <a:endParaRPr lang="ja-JP" altLang="en-US"/>
          </a:p>
        </p:txBody>
      </p:sp>
      <p:sp>
        <p:nvSpPr>
          <p:cNvPr id="6" name="テキスト ボックス 5"/>
          <p:cNvSpPr txBox="1"/>
          <p:nvPr/>
        </p:nvSpPr>
        <p:spPr>
          <a:xfrm>
            <a:off x="35496" y="44624"/>
            <a:ext cx="492443" cy="461665"/>
          </a:xfrm>
          <a:prstGeom prst="rect">
            <a:avLst/>
          </a:prstGeom>
          <a:noFill/>
        </p:spPr>
        <p:txBody>
          <a:bodyPr wrap="none" rtlCol="0">
            <a:spAutoFit/>
          </a:bodyPr>
          <a:lstStyle/>
          <a:p>
            <a:r>
              <a:rPr kumimoji="1" lang="ja-JP" altLang="en-US" dirty="0" smtClean="0">
                <a:solidFill>
                  <a:srgbClr val="66FF33"/>
                </a:solidFill>
              </a:rPr>
              <a:t>★</a:t>
            </a:r>
            <a:endParaRPr kumimoji="1" lang="ja-JP" altLang="en-US" dirty="0">
              <a:solidFill>
                <a:srgbClr val="66FF33"/>
              </a:solidFill>
            </a:endParaRPr>
          </a:p>
        </p:txBody>
      </p:sp>
    </p:spTree>
    <p:extLst>
      <p:ext uri="{BB962C8B-B14F-4D97-AF65-F5344CB8AC3E}">
        <p14:creationId xmlns:p14="http://schemas.microsoft.com/office/powerpoint/2010/main" val="151966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＜２＞ストレスを乗り越える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13</a:t>
            </a:fld>
            <a:endParaRPr lang="ja-JP" altLang="en-US"/>
          </a:p>
        </p:txBody>
      </p:sp>
    </p:spTree>
    <p:extLst>
      <p:ext uri="{BB962C8B-B14F-4D97-AF65-F5344CB8AC3E}">
        <p14:creationId xmlns:p14="http://schemas.microsoft.com/office/powerpoint/2010/main" val="2656934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199219\Pictures\イラスト\頭を抱えるr無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26" y="5066803"/>
            <a:ext cx="1631938" cy="143474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ストレスへの対処が分かれ道</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14</a:t>
            </a:fld>
            <a:endParaRPr lang="ja-JP" altLang="en-US"/>
          </a:p>
        </p:txBody>
      </p:sp>
      <p:sp>
        <p:nvSpPr>
          <p:cNvPr id="5" name="角丸四角形 4"/>
          <p:cNvSpPr/>
          <p:nvPr/>
        </p:nvSpPr>
        <p:spPr bwMode="auto">
          <a:xfrm>
            <a:off x="683568" y="2420888"/>
            <a:ext cx="1512168" cy="936104"/>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生活で</a:t>
            </a:r>
            <a:r>
              <a:rPr lang="ja-JP" altLang="en-US" dirty="0" smtClean="0"/>
              <a:t>の</a:t>
            </a:r>
            <a:endParaRPr lang="en-US" altLang="ja-JP" dirty="0" smtClean="0"/>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t>出来事</a:t>
            </a:r>
            <a:endPar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endParaRPr>
          </a:p>
        </p:txBody>
      </p:sp>
      <p:sp>
        <p:nvSpPr>
          <p:cNvPr id="6" name="右矢印 5"/>
          <p:cNvSpPr/>
          <p:nvPr/>
        </p:nvSpPr>
        <p:spPr bwMode="auto">
          <a:xfrm>
            <a:off x="2267744" y="2780928"/>
            <a:ext cx="1224136" cy="468052"/>
          </a:xfrm>
          <a:prstGeom prst="rightArrow">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7" name="テキスト ボックス 6"/>
          <p:cNvSpPr txBox="1"/>
          <p:nvPr/>
        </p:nvSpPr>
        <p:spPr>
          <a:xfrm>
            <a:off x="2267744" y="2319263"/>
            <a:ext cx="1202573" cy="461665"/>
          </a:xfrm>
          <a:prstGeom prst="rect">
            <a:avLst/>
          </a:prstGeom>
          <a:noFill/>
        </p:spPr>
        <p:txBody>
          <a:bodyPr wrap="none" rtlCol="0">
            <a:spAutoFit/>
          </a:bodyPr>
          <a:lstStyle/>
          <a:p>
            <a:r>
              <a:rPr kumimoji="1" lang="ja-JP" altLang="en-US" dirty="0" smtClean="0"/>
              <a:t>ストレス</a:t>
            </a:r>
            <a:endParaRPr kumimoji="1" lang="ja-JP" altLang="en-US" dirty="0"/>
          </a:p>
        </p:txBody>
      </p:sp>
      <p:pic>
        <p:nvPicPr>
          <p:cNvPr id="9" name="Picture 3" descr="C:\Users\199219\Pictures\イラスト\試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326" y="2319263"/>
            <a:ext cx="2051577" cy="1538683"/>
          </a:xfrm>
          <a:prstGeom prst="rect">
            <a:avLst/>
          </a:prstGeom>
          <a:noFill/>
          <a:extLst>
            <a:ext uri="{909E8E84-426E-40DD-AFC4-6F175D3DCCD1}">
              <a14:hiddenFill xmlns:a14="http://schemas.microsoft.com/office/drawing/2010/main">
                <a:solidFill>
                  <a:srgbClr val="FFFFFF"/>
                </a:solidFill>
              </a14:hiddenFill>
            </a:ext>
          </a:extLst>
        </p:spPr>
      </p:pic>
      <p:sp>
        <p:nvSpPr>
          <p:cNvPr id="10" name="右矢印 9"/>
          <p:cNvSpPr/>
          <p:nvPr/>
        </p:nvSpPr>
        <p:spPr bwMode="auto">
          <a:xfrm>
            <a:off x="5634015" y="2854578"/>
            <a:ext cx="1224136" cy="468052"/>
          </a:xfrm>
          <a:prstGeom prst="rightArrow">
            <a:avLst/>
          </a:prstGeom>
          <a:solidFill>
            <a:srgbClr val="66FF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1" name="右矢印 10"/>
          <p:cNvSpPr/>
          <p:nvPr/>
        </p:nvSpPr>
        <p:spPr bwMode="auto">
          <a:xfrm rot="5400000">
            <a:off x="3705020" y="4235988"/>
            <a:ext cx="1224136" cy="468052"/>
          </a:xfrm>
          <a:prstGeom prst="rightArrow">
            <a:avLst/>
          </a:prstGeom>
          <a:solidFill>
            <a:srgbClr val="FFC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grpSp>
        <p:nvGrpSpPr>
          <p:cNvPr id="8" name="グループ化 7"/>
          <p:cNvGrpSpPr/>
          <p:nvPr/>
        </p:nvGrpSpPr>
        <p:grpSpPr>
          <a:xfrm>
            <a:off x="5724128" y="2202249"/>
            <a:ext cx="1115198" cy="695691"/>
            <a:chOff x="5724128" y="2202249"/>
            <a:chExt cx="1115198" cy="695691"/>
          </a:xfrm>
        </p:grpSpPr>
        <p:sp>
          <p:nvSpPr>
            <p:cNvPr id="3" name="円/楕円 2"/>
            <p:cNvSpPr/>
            <p:nvPr/>
          </p:nvSpPr>
          <p:spPr bwMode="auto">
            <a:xfrm>
              <a:off x="5724128" y="2202249"/>
              <a:ext cx="1115198" cy="695691"/>
            </a:xfrm>
            <a:prstGeom prst="ellipse">
              <a:avLst/>
            </a:prstGeom>
            <a:solidFill>
              <a:srgbClr val="66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2" name="テキスト ボックス 11"/>
            <p:cNvSpPr txBox="1"/>
            <p:nvPr/>
          </p:nvSpPr>
          <p:spPr>
            <a:xfrm>
              <a:off x="5796136" y="2257708"/>
              <a:ext cx="906017" cy="523220"/>
            </a:xfrm>
            <a:prstGeom prst="rect">
              <a:avLst/>
            </a:prstGeom>
            <a:noFill/>
          </p:spPr>
          <p:txBody>
            <a:bodyPr wrap="none" rtlCol="0">
              <a:spAutoFit/>
            </a:bodyPr>
            <a:lstStyle/>
            <a:p>
              <a:r>
                <a:rPr kumimoji="1" lang="ja-JP" altLang="en-US" sz="2800" b="1" dirty="0" smtClean="0">
                  <a:solidFill>
                    <a:srgbClr val="0070C0"/>
                  </a:solidFill>
                </a:rPr>
                <a:t>成長</a:t>
              </a:r>
              <a:endParaRPr kumimoji="1" lang="ja-JP" altLang="en-US" sz="2800" b="1" dirty="0">
                <a:solidFill>
                  <a:srgbClr val="0070C0"/>
                </a:solidFill>
              </a:endParaRPr>
            </a:p>
          </p:txBody>
        </p:sp>
      </p:grpSp>
      <p:pic>
        <p:nvPicPr>
          <p:cNvPr id="1027" name="Picture 3" descr="C:\Users\199219\Pictures\イラスト\新人.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6259" y="2319263"/>
            <a:ext cx="1462089" cy="148529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174939" y="4851249"/>
            <a:ext cx="800219" cy="1938992"/>
          </a:xfrm>
          <a:prstGeom prst="rect">
            <a:avLst/>
          </a:prstGeom>
          <a:noFill/>
        </p:spPr>
        <p:txBody>
          <a:bodyPr wrap="none" rtlCol="0">
            <a:spAutoFit/>
          </a:bodyPr>
          <a:lstStyle/>
          <a:p>
            <a:r>
              <a:rPr lang="ja-JP" altLang="en-US" dirty="0" smtClean="0">
                <a:solidFill>
                  <a:srgbClr val="FF0000"/>
                </a:solidFill>
              </a:rPr>
              <a:t>うつ</a:t>
            </a:r>
            <a:endParaRPr lang="en-US" altLang="ja-JP" dirty="0" smtClean="0">
              <a:solidFill>
                <a:srgbClr val="FF0000"/>
              </a:solidFill>
            </a:endParaRPr>
          </a:p>
          <a:p>
            <a:r>
              <a:rPr kumimoji="1" lang="ja-JP" altLang="en-US" dirty="0" smtClean="0">
                <a:solidFill>
                  <a:srgbClr val="FF0000"/>
                </a:solidFill>
              </a:rPr>
              <a:t>孤立</a:t>
            </a:r>
            <a:endParaRPr kumimoji="1" lang="en-US" altLang="ja-JP" dirty="0" smtClean="0">
              <a:solidFill>
                <a:srgbClr val="FF0000"/>
              </a:solidFill>
            </a:endParaRPr>
          </a:p>
          <a:p>
            <a:r>
              <a:rPr lang="ja-JP" altLang="en-US" dirty="0">
                <a:solidFill>
                  <a:srgbClr val="FF0000"/>
                </a:solidFill>
              </a:rPr>
              <a:t>　</a:t>
            </a:r>
            <a:r>
              <a:rPr lang="ja-JP" altLang="en-US" dirty="0" smtClean="0">
                <a:solidFill>
                  <a:srgbClr val="FF0000"/>
                </a:solidFill>
              </a:rPr>
              <a:t>・</a:t>
            </a:r>
            <a:endParaRPr lang="en-US" altLang="ja-JP" dirty="0" smtClean="0">
              <a:solidFill>
                <a:srgbClr val="FF0000"/>
              </a:solidFill>
            </a:endParaRPr>
          </a:p>
          <a:p>
            <a:r>
              <a:rPr kumimoji="1" lang="ja-JP" altLang="en-US" dirty="0">
                <a:solidFill>
                  <a:srgbClr val="FF0000"/>
                </a:solidFill>
              </a:rPr>
              <a:t>　</a:t>
            </a:r>
            <a:r>
              <a:rPr kumimoji="1" lang="ja-JP" altLang="en-US" dirty="0" smtClean="0">
                <a:solidFill>
                  <a:srgbClr val="FF0000"/>
                </a:solidFill>
              </a:rPr>
              <a:t>・</a:t>
            </a:r>
            <a:endParaRPr kumimoji="1" lang="en-US" altLang="ja-JP" dirty="0" smtClean="0">
              <a:solidFill>
                <a:srgbClr val="FF0000"/>
              </a:solidFill>
            </a:endParaRPr>
          </a:p>
          <a:p>
            <a:r>
              <a:rPr lang="ja-JP" altLang="en-US" dirty="0">
                <a:solidFill>
                  <a:srgbClr val="FF0000"/>
                </a:solidFill>
              </a:rPr>
              <a:t>自殺</a:t>
            </a:r>
            <a:endParaRPr kumimoji="1" lang="ja-JP" altLang="en-US" dirty="0">
              <a:solidFill>
                <a:srgbClr val="FF0000"/>
              </a:solidFill>
            </a:endParaRPr>
          </a:p>
        </p:txBody>
      </p:sp>
      <p:sp>
        <p:nvSpPr>
          <p:cNvPr id="14" name="円/楕円 13"/>
          <p:cNvSpPr/>
          <p:nvPr/>
        </p:nvSpPr>
        <p:spPr bwMode="auto">
          <a:xfrm>
            <a:off x="899592" y="3461902"/>
            <a:ext cx="1080120" cy="792088"/>
          </a:xfrm>
          <a:prstGeom prst="ellipse">
            <a:avLst/>
          </a:prstGeom>
          <a:solidFill>
            <a:srgbClr val="FFCCFF"/>
          </a:solidFill>
          <a:ln w="9525" cap="flat" cmpd="sng" algn="ctr">
            <a:solidFill>
              <a:srgbClr val="FFCCF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rgbClr val="FF0000"/>
                </a:solidFill>
                <a:effectLst/>
                <a:latin typeface="Tahoma" pitchFamily="34" charset="0"/>
                <a:ea typeface="ＭＳ Ｐゴシック" pitchFamily="50" charset="-128"/>
              </a:rPr>
              <a:t>リスク</a:t>
            </a:r>
          </a:p>
        </p:txBody>
      </p:sp>
      <p:sp>
        <p:nvSpPr>
          <p:cNvPr id="13" name="テキスト ボックス 12"/>
          <p:cNvSpPr txBox="1"/>
          <p:nvPr/>
        </p:nvSpPr>
        <p:spPr>
          <a:xfrm>
            <a:off x="5890235" y="4848511"/>
            <a:ext cx="2708113" cy="1490008"/>
          </a:xfrm>
          <a:prstGeom prst="star7">
            <a:avLst/>
          </a:prstGeom>
          <a:noFill/>
          <a:ln>
            <a:solidFill>
              <a:srgbClr val="002060"/>
            </a:solidFill>
          </a:ln>
        </p:spPr>
        <p:txBody>
          <a:bodyPr wrap="none" rtlCol="0" anchor="ctr" anchorCtr="0">
            <a:spAutoFit/>
          </a:bodyPr>
          <a:lstStyle/>
          <a:p>
            <a:pPr algn="ctr"/>
            <a:r>
              <a:rPr kumimoji="1" lang="ja-JP" altLang="en-US" b="1" dirty="0" smtClean="0"/>
              <a:t>ストレスの</a:t>
            </a:r>
            <a:endParaRPr kumimoji="1" lang="en-US" altLang="ja-JP" b="1" dirty="0" smtClean="0"/>
          </a:p>
          <a:p>
            <a:pPr algn="ctr"/>
            <a:r>
              <a:rPr lang="ja-JP" altLang="en-US" b="1" dirty="0"/>
              <a:t>２面性</a:t>
            </a:r>
            <a:endParaRPr kumimoji="1" lang="ja-JP" altLang="en-US" b="1" dirty="0"/>
          </a:p>
        </p:txBody>
      </p:sp>
      <p:sp>
        <p:nvSpPr>
          <p:cNvPr id="18" name="テキスト ボックス 17"/>
          <p:cNvSpPr txBox="1"/>
          <p:nvPr/>
        </p:nvSpPr>
        <p:spPr>
          <a:xfrm>
            <a:off x="4679566" y="3690973"/>
            <a:ext cx="2265364" cy="830997"/>
          </a:xfrm>
          <a:prstGeom prst="rect">
            <a:avLst/>
          </a:prstGeom>
          <a:noFill/>
        </p:spPr>
        <p:txBody>
          <a:bodyPr wrap="none" rtlCol="0">
            <a:spAutoFit/>
          </a:bodyPr>
          <a:lstStyle/>
          <a:p>
            <a:r>
              <a:rPr kumimoji="1" lang="ja-JP" altLang="en-US" dirty="0" smtClean="0"/>
              <a:t>リスクやストレス</a:t>
            </a:r>
            <a:endParaRPr kumimoji="1" lang="en-US" altLang="ja-JP" dirty="0" smtClean="0"/>
          </a:p>
          <a:p>
            <a:r>
              <a:rPr kumimoji="1" lang="ja-JP" altLang="en-US" dirty="0" err="1" smtClean="0"/>
              <a:t>への</a:t>
            </a:r>
            <a:r>
              <a:rPr kumimoji="1" lang="ja-JP" altLang="en-US" dirty="0" smtClean="0"/>
              <a:t>対処</a:t>
            </a:r>
            <a:endParaRPr kumimoji="1" lang="ja-JP" altLang="en-US" dirty="0"/>
          </a:p>
        </p:txBody>
      </p:sp>
      <p:sp>
        <p:nvSpPr>
          <p:cNvPr id="19" name="テキスト ボックス 18"/>
          <p:cNvSpPr txBox="1"/>
          <p:nvPr/>
        </p:nvSpPr>
        <p:spPr>
          <a:xfrm>
            <a:off x="35496" y="44624"/>
            <a:ext cx="492443" cy="461665"/>
          </a:xfrm>
          <a:prstGeom prst="rect">
            <a:avLst/>
          </a:prstGeom>
          <a:noFill/>
        </p:spPr>
        <p:txBody>
          <a:bodyPr wrap="none" rtlCol="0">
            <a:spAutoFit/>
          </a:bodyPr>
          <a:lstStyle/>
          <a:p>
            <a:r>
              <a:rPr kumimoji="1" lang="ja-JP" altLang="en-US" dirty="0" smtClean="0">
                <a:solidFill>
                  <a:srgbClr val="66FF33"/>
                </a:solidFill>
              </a:rPr>
              <a:t>★</a:t>
            </a:r>
            <a:endParaRPr kumimoji="1" lang="ja-JP" altLang="en-US" dirty="0">
              <a:solidFill>
                <a:srgbClr val="66FF33"/>
              </a:solidFill>
            </a:endParaRPr>
          </a:p>
        </p:txBody>
      </p:sp>
    </p:spTree>
    <p:extLst>
      <p:ext uri="{BB962C8B-B14F-4D97-AF65-F5344CB8AC3E}">
        <p14:creationId xmlns:p14="http://schemas.microsoft.com/office/powerpoint/2010/main" val="259779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ストレスへの対処</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dirty="0" smtClean="0"/>
              <a:t>みなさんは、</a:t>
            </a:r>
            <a:endParaRPr kumimoji="1" lang="en-US" altLang="ja-JP" sz="2800" dirty="0" smtClean="0"/>
          </a:p>
          <a:p>
            <a:r>
              <a:rPr kumimoji="1" lang="ja-JP" altLang="en-US" sz="2800" dirty="0" smtClean="0"/>
              <a:t>ストレスの声が聞こえたとき、どうしますか？</a:t>
            </a:r>
            <a:endParaRPr kumimoji="1" lang="en-US" altLang="ja-JP" sz="2800" dirty="0" smtClean="0"/>
          </a:p>
          <a:p>
            <a:endParaRPr lang="en-US" altLang="ja-JP" sz="2800" dirty="0"/>
          </a:p>
          <a:p>
            <a:r>
              <a:rPr kumimoji="1" lang="ja-JP" altLang="en-US" sz="2800" dirty="0" smtClean="0"/>
              <a:t>これまででどんな対処が役立ちましたか？</a:t>
            </a:r>
            <a:endParaRPr kumimoji="1" lang="en-US" altLang="ja-JP" sz="2800" dirty="0" smtClean="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15</a:t>
            </a:fld>
            <a:endParaRPr lang="ja-JP" altLang="en-US"/>
          </a:p>
        </p:txBody>
      </p:sp>
      <p:sp>
        <p:nvSpPr>
          <p:cNvPr id="5" name="フレーム 4"/>
          <p:cNvSpPr/>
          <p:nvPr/>
        </p:nvSpPr>
        <p:spPr bwMode="auto">
          <a:xfrm>
            <a:off x="-9648" y="0"/>
            <a:ext cx="9153648" cy="6858000"/>
          </a:xfrm>
          <a:prstGeom prst="frame">
            <a:avLst>
              <a:gd name="adj1" fmla="val 3958"/>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1554769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「就職活動がうまくいかない」</a:t>
            </a:r>
            <a:r>
              <a:rPr kumimoji="1" lang="en-US" altLang="ja-JP" dirty="0" smtClean="0"/>
              <a:t/>
            </a:r>
            <a:br>
              <a:rPr kumimoji="1" lang="en-US" altLang="ja-JP" dirty="0" smtClean="0"/>
            </a:br>
            <a:r>
              <a:rPr lang="ja-JP" altLang="en-US" dirty="0" smtClean="0"/>
              <a:t>～様々な対処法</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ひたすら辛抱強く就活を頑張る</a:t>
            </a:r>
            <a:endParaRPr kumimoji="1" lang="en-US" altLang="ja-JP" sz="2800" dirty="0" smtClean="0"/>
          </a:p>
          <a:p>
            <a:r>
              <a:rPr lang="ja-JP" altLang="en-US" sz="2800" dirty="0"/>
              <a:t>前向きに考え直す</a:t>
            </a:r>
            <a:r>
              <a:rPr lang="en-US" altLang="ja-JP" sz="2800" dirty="0"/>
              <a:t/>
            </a:r>
            <a:br>
              <a:rPr lang="en-US" altLang="ja-JP" sz="2800" dirty="0"/>
            </a:br>
            <a:r>
              <a:rPr lang="ja-JP" altLang="en-US" sz="2800" dirty="0"/>
              <a:t>（「これは自分に課せられた試練だ！」）</a:t>
            </a:r>
            <a:r>
              <a:rPr lang="en-US" altLang="ja-JP" sz="2800" dirty="0"/>
              <a:t/>
            </a:r>
            <a:br>
              <a:rPr lang="en-US" altLang="ja-JP" sz="2800" dirty="0"/>
            </a:br>
            <a:r>
              <a:rPr lang="ja-JP" altLang="en-US" sz="2800" dirty="0"/>
              <a:t>（</a:t>
            </a:r>
            <a:r>
              <a:rPr lang="ja-JP" altLang="en-US" sz="2800" dirty="0" smtClean="0"/>
              <a:t>「面接が上手になるように努力しよう」</a:t>
            </a:r>
            <a:r>
              <a:rPr lang="ja-JP" altLang="en-US" sz="2800" dirty="0"/>
              <a:t>）</a:t>
            </a:r>
            <a:endParaRPr lang="en-US" altLang="ja-JP" sz="2800" dirty="0"/>
          </a:p>
          <a:p>
            <a:r>
              <a:rPr lang="ja-JP" altLang="en-US" sz="2800" dirty="0"/>
              <a:t>リフレッシュ</a:t>
            </a:r>
            <a:r>
              <a:rPr lang="en-US" altLang="ja-JP" sz="2800" dirty="0"/>
              <a:t/>
            </a:r>
            <a:br>
              <a:rPr lang="en-US" altLang="ja-JP" sz="2800" dirty="0"/>
            </a:br>
            <a:r>
              <a:rPr lang="ja-JP" altLang="en-US" sz="2800" dirty="0" smtClean="0"/>
              <a:t>（気分転換をして気持ちを入れ替える）</a:t>
            </a:r>
            <a:endParaRPr lang="en-US" altLang="ja-JP" sz="2800" dirty="0"/>
          </a:p>
          <a:p>
            <a:r>
              <a:rPr lang="ja-JP" altLang="en-US" sz="2800" dirty="0"/>
              <a:t>相談</a:t>
            </a:r>
            <a:r>
              <a:rPr lang="en-US" altLang="ja-JP" sz="2800" dirty="0"/>
              <a:t/>
            </a:r>
            <a:br>
              <a:rPr lang="en-US" altLang="ja-JP" sz="2800" dirty="0"/>
            </a:br>
            <a:r>
              <a:rPr lang="ja-JP" altLang="en-US" sz="2800" dirty="0" smtClean="0"/>
              <a:t>（友達や先生にコツを聞いてみる）</a:t>
            </a:r>
            <a:r>
              <a:rPr lang="en-US" altLang="ja-JP" sz="2800" dirty="0"/>
              <a:t/>
            </a:r>
            <a:br>
              <a:rPr lang="en-US" altLang="ja-JP" sz="2800" dirty="0"/>
            </a:br>
            <a:r>
              <a:rPr lang="ja-JP" altLang="en-US" sz="2800" dirty="0" smtClean="0"/>
              <a:t>（親</a:t>
            </a:r>
            <a:r>
              <a:rPr lang="ja-JP" altLang="en-US" sz="2800" dirty="0"/>
              <a:t>に泣き言を言って</a:t>
            </a:r>
            <a:r>
              <a:rPr lang="ja-JP" altLang="en-US" sz="2800" dirty="0" smtClean="0"/>
              <a:t>みる）</a:t>
            </a:r>
            <a:endParaRPr lang="ja-JP" altLang="en-US" sz="2800"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16</a:t>
            </a:fld>
            <a:endParaRPr lang="ja-JP" altLang="en-US"/>
          </a:p>
        </p:txBody>
      </p:sp>
      <p:cxnSp>
        <p:nvCxnSpPr>
          <p:cNvPr id="6" name="直線コネクタ 5"/>
          <p:cNvCxnSpPr/>
          <p:nvPr/>
        </p:nvCxnSpPr>
        <p:spPr bwMode="auto">
          <a:xfrm>
            <a:off x="467544" y="4869160"/>
            <a:ext cx="8208912"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382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199219\Pictures\イラスト\頭を抱えるr無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26" y="5066803"/>
            <a:ext cx="1631938" cy="143474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ストレスへの対処</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17</a:t>
            </a:fld>
            <a:endParaRPr lang="ja-JP" altLang="en-US"/>
          </a:p>
        </p:txBody>
      </p:sp>
      <p:sp>
        <p:nvSpPr>
          <p:cNvPr id="5" name="角丸四角形 4"/>
          <p:cNvSpPr/>
          <p:nvPr/>
        </p:nvSpPr>
        <p:spPr bwMode="auto">
          <a:xfrm>
            <a:off x="683568" y="2420888"/>
            <a:ext cx="1512168" cy="936104"/>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生活で</a:t>
            </a:r>
            <a:r>
              <a:rPr lang="ja-JP" altLang="en-US" dirty="0" smtClean="0"/>
              <a:t>の</a:t>
            </a:r>
            <a:endParaRPr lang="en-US" altLang="ja-JP" dirty="0" smtClean="0"/>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t>出来事</a:t>
            </a:r>
            <a:endPar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endParaRPr>
          </a:p>
        </p:txBody>
      </p:sp>
      <p:sp>
        <p:nvSpPr>
          <p:cNvPr id="6" name="右矢印 5"/>
          <p:cNvSpPr/>
          <p:nvPr/>
        </p:nvSpPr>
        <p:spPr bwMode="auto">
          <a:xfrm>
            <a:off x="2267744" y="2780928"/>
            <a:ext cx="1224136" cy="468052"/>
          </a:xfrm>
          <a:prstGeom prst="rightArrow">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7" name="テキスト ボックス 6"/>
          <p:cNvSpPr txBox="1"/>
          <p:nvPr/>
        </p:nvSpPr>
        <p:spPr>
          <a:xfrm>
            <a:off x="2267744" y="2319263"/>
            <a:ext cx="1202573" cy="461665"/>
          </a:xfrm>
          <a:prstGeom prst="rect">
            <a:avLst/>
          </a:prstGeom>
          <a:noFill/>
        </p:spPr>
        <p:txBody>
          <a:bodyPr wrap="none" rtlCol="0">
            <a:spAutoFit/>
          </a:bodyPr>
          <a:lstStyle/>
          <a:p>
            <a:r>
              <a:rPr kumimoji="1" lang="ja-JP" altLang="en-US" dirty="0" smtClean="0"/>
              <a:t>ストレス</a:t>
            </a:r>
            <a:endParaRPr kumimoji="1" lang="ja-JP" altLang="en-US" dirty="0"/>
          </a:p>
        </p:txBody>
      </p:sp>
      <p:pic>
        <p:nvPicPr>
          <p:cNvPr id="9" name="Picture 3" descr="C:\Users\199219\Pictures\イラスト\試験.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326" y="2319263"/>
            <a:ext cx="2051577" cy="1538683"/>
          </a:xfrm>
          <a:prstGeom prst="rect">
            <a:avLst/>
          </a:prstGeom>
          <a:noFill/>
          <a:extLst>
            <a:ext uri="{909E8E84-426E-40DD-AFC4-6F175D3DCCD1}">
              <a14:hiddenFill xmlns:a14="http://schemas.microsoft.com/office/drawing/2010/main">
                <a:solidFill>
                  <a:srgbClr val="FFFFFF"/>
                </a:solidFill>
              </a14:hiddenFill>
            </a:ext>
          </a:extLst>
        </p:spPr>
      </p:pic>
      <p:sp>
        <p:nvSpPr>
          <p:cNvPr id="10" name="右矢印 9"/>
          <p:cNvSpPr/>
          <p:nvPr/>
        </p:nvSpPr>
        <p:spPr bwMode="auto">
          <a:xfrm>
            <a:off x="5634015" y="2854578"/>
            <a:ext cx="1224136" cy="468052"/>
          </a:xfrm>
          <a:prstGeom prst="rightArrow">
            <a:avLst/>
          </a:prstGeom>
          <a:solidFill>
            <a:srgbClr val="66FF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1" name="右矢印 10"/>
          <p:cNvSpPr/>
          <p:nvPr/>
        </p:nvSpPr>
        <p:spPr bwMode="auto">
          <a:xfrm rot="5400000">
            <a:off x="3705020" y="4235988"/>
            <a:ext cx="1224136" cy="468052"/>
          </a:xfrm>
          <a:prstGeom prst="rightArrow">
            <a:avLst/>
          </a:prstGeom>
          <a:solidFill>
            <a:srgbClr val="FFC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grpSp>
        <p:nvGrpSpPr>
          <p:cNvPr id="8" name="グループ化 7"/>
          <p:cNvGrpSpPr/>
          <p:nvPr/>
        </p:nvGrpSpPr>
        <p:grpSpPr>
          <a:xfrm>
            <a:off x="5724128" y="2202249"/>
            <a:ext cx="1115198" cy="695691"/>
            <a:chOff x="5724128" y="2202249"/>
            <a:chExt cx="1115198" cy="695691"/>
          </a:xfrm>
        </p:grpSpPr>
        <p:sp>
          <p:nvSpPr>
            <p:cNvPr id="3" name="円/楕円 2"/>
            <p:cNvSpPr/>
            <p:nvPr/>
          </p:nvSpPr>
          <p:spPr bwMode="auto">
            <a:xfrm>
              <a:off x="5724128" y="2202249"/>
              <a:ext cx="1115198" cy="695691"/>
            </a:xfrm>
            <a:prstGeom prst="ellipse">
              <a:avLst/>
            </a:prstGeom>
            <a:solidFill>
              <a:srgbClr val="66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2" name="テキスト ボックス 11"/>
            <p:cNvSpPr txBox="1"/>
            <p:nvPr/>
          </p:nvSpPr>
          <p:spPr>
            <a:xfrm>
              <a:off x="5796136" y="2257708"/>
              <a:ext cx="906017" cy="523220"/>
            </a:xfrm>
            <a:prstGeom prst="rect">
              <a:avLst/>
            </a:prstGeom>
            <a:noFill/>
          </p:spPr>
          <p:txBody>
            <a:bodyPr wrap="none" rtlCol="0">
              <a:spAutoFit/>
            </a:bodyPr>
            <a:lstStyle/>
            <a:p>
              <a:r>
                <a:rPr kumimoji="1" lang="ja-JP" altLang="en-US" sz="2800" b="1" dirty="0" smtClean="0">
                  <a:solidFill>
                    <a:srgbClr val="0070C0"/>
                  </a:solidFill>
                </a:rPr>
                <a:t>成長</a:t>
              </a:r>
              <a:endParaRPr kumimoji="1" lang="ja-JP" altLang="en-US" sz="2800" b="1" dirty="0">
                <a:solidFill>
                  <a:srgbClr val="0070C0"/>
                </a:solidFill>
              </a:endParaRPr>
            </a:p>
          </p:txBody>
        </p:sp>
      </p:grpSp>
      <p:pic>
        <p:nvPicPr>
          <p:cNvPr id="1027" name="Picture 3" descr="C:\Users\199219\Pictures\イラスト\新人.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6259" y="2319263"/>
            <a:ext cx="1462089" cy="148529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174939" y="4851249"/>
            <a:ext cx="800219" cy="1938992"/>
          </a:xfrm>
          <a:prstGeom prst="rect">
            <a:avLst/>
          </a:prstGeom>
          <a:noFill/>
        </p:spPr>
        <p:txBody>
          <a:bodyPr wrap="none" rtlCol="0">
            <a:spAutoFit/>
          </a:bodyPr>
          <a:lstStyle/>
          <a:p>
            <a:r>
              <a:rPr lang="ja-JP" altLang="en-US" dirty="0" smtClean="0">
                <a:solidFill>
                  <a:srgbClr val="FF0000"/>
                </a:solidFill>
              </a:rPr>
              <a:t>うつ</a:t>
            </a:r>
            <a:endParaRPr lang="en-US" altLang="ja-JP" dirty="0" smtClean="0">
              <a:solidFill>
                <a:srgbClr val="FF0000"/>
              </a:solidFill>
            </a:endParaRPr>
          </a:p>
          <a:p>
            <a:r>
              <a:rPr kumimoji="1" lang="ja-JP" altLang="en-US" dirty="0" smtClean="0">
                <a:solidFill>
                  <a:srgbClr val="FF0000"/>
                </a:solidFill>
              </a:rPr>
              <a:t>孤立</a:t>
            </a:r>
            <a:endParaRPr kumimoji="1" lang="en-US" altLang="ja-JP" dirty="0" smtClean="0">
              <a:solidFill>
                <a:srgbClr val="FF0000"/>
              </a:solidFill>
            </a:endParaRPr>
          </a:p>
          <a:p>
            <a:r>
              <a:rPr lang="ja-JP" altLang="en-US" dirty="0">
                <a:solidFill>
                  <a:srgbClr val="FF0000"/>
                </a:solidFill>
              </a:rPr>
              <a:t>　</a:t>
            </a:r>
            <a:r>
              <a:rPr lang="ja-JP" altLang="en-US" dirty="0" smtClean="0">
                <a:solidFill>
                  <a:srgbClr val="FF0000"/>
                </a:solidFill>
              </a:rPr>
              <a:t>・</a:t>
            </a:r>
            <a:endParaRPr lang="en-US" altLang="ja-JP" dirty="0" smtClean="0">
              <a:solidFill>
                <a:srgbClr val="FF0000"/>
              </a:solidFill>
            </a:endParaRPr>
          </a:p>
          <a:p>
            <a:r>
              <a:rPr kumimoji="1" lang="ja-JP" altLang="en-US" dirty="0">
                <a:solidFill>
                  <a:srgbClr val="FF0000"/>
                </a:solidFill>
              </a:rPr>
              <a:t>　</a:t>
            </a:r>
            <a:r>
              <a:rPr kumimoji="1" lang="ja-JP" altLang="en-US" dirty="0" smtClean="0">
                <a:solidFill>
                  <a:srgbClr val="FF0000"/>
                </a:solidFill>
              </a:rPr>
              <a:t>・</a:t>
            </a:r>
            <a:endParaRPr kumimoji="1" lang="en-US" altLang="ja-JP" dirty="0" smtClean="0">
              <a:solidFill>
                <a:srgbClr val="FF0000"/>
              </a:solidFill>
            </a:endParaRPr>
          </a:p>
          <a:p>
            <a:r>
              <a:rPr lang="ja-JP" altLang="en-US" dirty="0">
                <a:solidFill>
                  <a:srgbClr val="FF0000"/>
                </a:solidFill>
              </a:rPr>
              <a:t>自殺</a:t>
            </a:r>
            <a:endParaRPr kumimoji="1" lang="ja-JP" altLang="en-US" dirty="0">
              <a:solidFill>
                <a:srgbClr val="FF0000"/>
              </a:solidFill>
            </a:endParaRPr>
          </a:p>
        </p:txBody>
      </p:sp>
      <p:sp>
        <p:nvSpPr>
          <p:cNvPr id="17" name="右矢印 16"/>
          <p:cNvSpPr/>
          <p:nvPr/>
        </p:nvSpPr>
        <p:spPr bwMode="auto">
          <a:xfrm rot="16200000" flipV="1">
            <a:off x="4623811" y="4338044"/>
            <a:ext cx="1030397" cy="990007"/>
          </a:xfrm>
          <a:prstGeom prst="rightArrow">
            <a:avLst/>
          </a:prstGeom>
          <a:solidFill>
            <a:srgbClr val="66FFFF"/>
          </a:solidFill>
          <a:ln w="9525"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14" name="円/楕円 13"/>
          <p:cNvSpPr/>
          <p:nvPr/>
        </p:nvSpPr>
        <p:spPr bwMode="auto">
          <a:xfrm>
            <a:off x="899592" y="3525762"/>
            <a:ext cx="1080120" cy="792088"/>
          </a:xfrm>
          <a:prstGeom prst="ellipse">
            <a:avLst/>
          </a:prstGeom>
          <a:solidFill>
            <a:srgbClr val="FFCCFF"/>
          </a:solidFill>
          <a:ln w="9525" cap="flat" cmpd="sng" algn="ctr">
            <a:solidFill>
              <a:srgbClr val="FFCCF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rgbClr val="FF0000"/>
                </a:solidFill>
                <a:effectLst/>
                <a:latin typeface="Tahoma" pitchFamily="34" charset="0"/>
                <a:ea typeface="ＭＳ Ｐゴシック" pitchFamily="50" charset="-128"/>
              </a:rPr>
              <a:t>リスク</a:t>
            </a:r>
          </a:p>
        </p:txBody>
      </p:sp>
      <p:sp>
        <p:nvSpPr>
          <p:cNvPr id="13" name="テキスト ボックス 12"/>
          <p:cNvSpPr txBox="1"/>
          <p:nvPr/>
        </p:nvSpPr>
        <p:spPr>
          <a:xfrm>
            <a:off x="5609071" y="4500409"/>
            <a:ext cx="2173993" cy="584775"/>
          </a:xfrm>
          <a:prstGeom prst="rect">
            <a:avLst/>
          </a:prstGeom>
          <a:solidFill>
            <a:srgbClr val="66FFFF"/>
          </a:solidFill>
        </p:spPr>
        <p:txBody>
          <a:bodyPr wrap="none" rtlCol="0">
            <a:spAutoFit/>
          </a:bodyPr>
          <a:lstStyle/>
          <a:p>
            <a:r>
              <a:rPr kumimoji="1" lang="ja-JP" altLang="en-US" sz="3200" dirty="0" smtClean="0">
                <a:solidFill>
                  <a:srgbClr val="002060"/>
                </a:solidFill>
              </a:rPr>
              <a:t>適切な助け</a:t>
            </a:r>
            <a:endParaRPr kumimoji="1" lang="ja-JP" altLang="en-US" sz="3200" dirty="0">
              <a:solidFill>
                <a:srgbClr val="002060"/>
              </a:solidFill>
            </a:endParaRPr>
          </a:p>
        </p:txBody>
      </p:sp>
      <p:sp>
        <p:nvSpPr>
          <p:cNvPr id="15" name="テキスト ボックス 14"/>
          <p:cNvSpPr txBox="1"/>
          <p:nvPr/>
        </p:nvSpPr>
        <p:spPr>
          <a:xfrm>
            <a:off x="4679566" y="3690973"/>
            <a:ext cx="2265364" cy="830997"/>
          </a:xfrm>
          <a:prstGeom prst="rect">
            <a:avLst/>
          </a:prstGeom>
          <a:noFill/>
        </p:spPr>
        <p:txBody>
          <a:bodyPr wrap="none" rtlCol="0">
            <a:spAutoFit/>
          </a:bodyPr>
          <a:lstStyle/>
          <a:p>
            <a:r>
              <a:rPr kumimoji="1" lang="ja-JP" altLang="en-US" dirty="0" smtClean="0"/>
              <a:t>リスクやストレス</a:t>
            </a:r>
            <a:endParaRPr kumimoji="1" lang="en-US" altLang="ja-JP" dirty="0" smtClean="0"/>
          </a:p>
          <a:p>
            <a:r>
              <a:rPr kumimoji="1" lang="ja-JP" altLang="en-US" dirty="0" err="1" smtClean="0"/>
              <a:t>への</a:t>
            </a:r>
            <a:r>
              <a:rPr kumimoji="1" lang="ja-JP" altLang="en-US" dirty="0" smtClean="0"/>
              <a:t>対処</a:t>
            </a:r>
            <a:endParaRPr kumimoji="1" lang="ja-JP" altLang="en-US" dirty="0"/>
          </a:p>
        </p:txBody>
      </p:sp>
      <p:pic>
        <p:nvPicPr>
          <p:cNvPr id="1026" name="Picture 2" descr="C:\Users\199219\Pictures\イラスト\手助け.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61" b="99492" l="254" r="99746">
                        <a14:foregroundMark x1="38325" y1="88071" x2="21827" y2="13198"/>
                        <a14:foregroundMark x1="22843" y1="94162" x2="21827" y2="32741"/>
                        <a14:foregroundMark x1="42386" y1="95178" x2="35025" y2="82995"/>
                        <a14:foregroundMark x1="68020" y1="94162" x2="76142" y2="27665"/>
                        <a14:foregroundMark x1="91624" y1="91117" x2="70051" y2="52284"/>
                        <a14:foregroundMark x1="68020" y1="9137" x2="74112" y2="33756"/>
                        <a14:foregroundMark x1="81218" y1="14213" x2="81218" y2="17259"/>
                        <a14:foregroundMark x1="82234" y1="22589" x2="70051" y2="21320"/>
                        <a14:foregroundMark x1="51523" y1="48223" x2="68020" y2="38832"/>
                        <a14:foregroundMark x1="86548" y1="39848" x2="75127" y2="33756"/>
                      </a14:backgroundRemoval>
                    </a14:imgEffect>
                  </a14:imgLayer>
                </a14:imgProps>
              </a:ext>
              <a:ext uri="{28A0092B-C50C-407E-A947-70E740481C1C}">
                <a14:useLocalDpi xmlns:a14="http://schemas.microsoft.com/office/drawing/2010/main" val="0"/>
              </a:ext>
            </a:extLst>
          </a:blip>
          <a:srcRect/>
          <a:stretch>
            <a:fillRect/>
          </a:stretch>
        </p:blipFill>
        <p:spPr bwMode="auto">
          <a:xfrm>
            <a:off x="6369429" y="4941168"/>
            <a:ext cx="1350731" cy="135073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35496" y="44624"/>
            <a:ext cx="492443" cy="461665"/>
          </a:xfrm>
          <a:prstGeom prst="rect">
            <a:avLst/>
          </a:prstGeom>
          <a:noFill/>
        </p:spPr>
        <p:txBody>
          <a:bodyPr wrap="none" rtlCol="0">
            <a:spAutoFit/>
          </a:bodyPr>
          <a:lstStyle/>
          <a:p>
            <a:r>
              <a:rPr kumimoji="1" lang="ja-JP" altLang="en-US" dirty="0" smtClean="0">
                <a:solidFill>
                  <a:srgbClr val="66FF33"/>
                </a:solidFill>
              </a:rPr>
              <a:t>★</a:t>
            </a:r>
            <a:endParaRPr kumimoji="1" lang="ja-JP" altLang="en-US" dirty="0">
              <a:solidFill>
                <a:srgbClr val="66FF33"/>
              </a:solidFill>
            </a:endParaRPr>
          </a:p>
        </p:txBody>
      </p:sp>
    </p:spTree>
    <p:extLst>
      <p:ext uri="{BB962C8B-B14F-4D97-AF65-F5344CB8AC3E}">
        <p14:creationId xmlns:p14="http://schemas.microsoft.com/office/powerpoint/2010/main" val="24672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ストレスを乗り越える</a:t>
            </a:r>
            <a:endParaRPr kumimoji="1" lang="ja-JP" altLang="en-US" dirty="0"/>
          </a:p>
        </p:txBody>
      </p:sp>
      <p:sp>
        <p:nvSpPr>
          <p:cNvPr id="3" name="コンテンツ プレースホルダー 2"/>
          <p:cNvSpPr>
            <a:spLocks noGrp="1"/>
          </p:cNvSpPr>
          <p:nvPr>
            <p:ph idx="1"/>
          </p:nvPr>
        </p:nvSpPr>
        <p:spPr>
          <a:xfrm>
            <a:off x="1182688" y="2017713"/>
            <a:ext cx="7772400" cy="1051247"/>
          </a:xfrm>
        </p:spPr>
        <p:txBody>
          <a:bodyPr/>
          <a:lstStyle/>
          <a:p>
            <a:r>
              <a:rPr lang="ja-JP" altLang="en-US" sz="2800" dirty="0" smtClean="0"/>
              <a:t>ストレスを乗り越える上で、他の人に相談することはどんなふうに役だちますか？</a:t>
            </a:r>
            <a:r>
              <a:rPr lang="en-US" altLang="ja-JP" sz="2800" dirty="0" smtClean="0"/>
              <a:t/>
            </a:r>
            <a:br>
              <a:rPr lang="en-US" altLang="ja-JP" sz="2800" dirty="0" smtClean="0"/>
            </a:br>
            <a:endParaRPr kumimoji="1" lang="en-US" altLang="ja-JP" sz="2800" dirty="0" smtClean="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18</a:t>
            </a:fld>
            <a:endParaRPr lang="ja-JP" altLang="en-US"/>
          </a:p>
        </p:txBody>
      </p:sp>
      <p:sp>
        <p:nvSpPr>
          <p:cNvPr id="5" name="フレーム 4"/>
          <p:cNvSpPr/>
          <p:nvPr/>
        </p:nvSpPr>
        <p:spPr bwMode="auto">
          <a:xfrm>
            <a:off x="-9648" y="0"/>
            <a:ext cx="9153648" cy="6858000"/>
          </a:xfrm>
          <a:prstGeom prst="frame">
            <a:avLst>
              <a:gd name="adj1" fmla="val 3958"/>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7" name="円/楕円 6"/>
          <p:cNvSpPr/>
          <p:nvPr/>
        </p:nvSpPr>
        <p:spPr bwMode="auto">
          <a:xfrm>
            <a:off x="2010892" y="3140968"/>
            <a:ext cx="5112568" cy="792088"/>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dirty="0"/>
              <a:t>具体的な</a:t>
            </a:r>
            <a:r>
              <a:rPr lang="ja-JP" altLang="en-US" sz="2800" dirty="0" smtClean="0"/>
              <a:t>手助けをもらえる</a:t>
            </a:r>
            <a:endParaRPr kumimoji="1" lang="ja-JP" altLang="en-US" sz="2800" b="0" i="0" u="none" strike="noStrike" cap="none" normalizeH="0" baseline="0" dirty="0" smtClean="0">
              <a:ln>
                <a:noFill/>
              </a:ln>
              <a:solidFill>
                <a:schemeClr val="tx1"/>
              </a:solidFill>
              <a:effectLst/>
            </a:endParaRPr>
          </a:p>
        </p:txBody>
      </p:sp>
      <p:sp>
        <p:nvSpPr>
          <p:cNvPr id="8" name="円/楕円 7"/>
          <p:cNvSpPr/>
          <p:nvPr/>
        </p:nvSpPr>
        <p:spPr bwMode="auto">
          <a:xfrm>
            <a:off x="2051720" y="4888396"/>
            <a:ext cx="5112568" cy="792088"/>
          </a:xfrm>
          <a:prstGeom prst="ellipse">
            <a:avLst/>
          </a:prstGeom>
          <a:solidFill>
            <a:srgbClr val="CCFF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rPr>
              <a:t>つながりが得られる＝支え合い</a:t>
            </a:r>
          </a:p>
        </p:txBody>
      </p:sp>
      <p:sp>
        <p:nvSpPr>
          <p:cNvPr id="9" name="円/楕円 8"/>
          <p:cNvSpPr/>
          <p:nvPr/>
        </p:nvSpPr>
        <p:spPr bwMode="auto">
          <a:xfrm>
            <a:off x="1999060" y="4024300"/>
            <a:ext cx="5112568" cy="792088"/>
          </a:xfrm>
          <a:prstGeom prst="ellipse">
            <a:avLst/>
          </a:prstGeom>
          <a:solidFill>
            <a:srgbClr val="FFC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rPr>
              <a:t>心の支えになる</a:t>
            </a:r>
          </a:p>
        </p:txBody>
      </p:sp>
      <p:sp>
        <p:nvSpPr>
          <p:cNvPr id="10" name="テキスト ボックス 9"/>
          <p:cNvSpPr txBox="1"/>
          <p:nvPr/>
        </p:nvSpPr>
        <p:spPr>
          <a:xfrm>
            <a:off x="1311221" y="5906268"/>
            <a:ext cx="6757586" cy="695265"/>
          </a:xfrm>
          <a:prstGeom prst="horizontalScroll">
            <a:avLst/>
          </a:prstGeom>
          <a:solidFill>
            <a:srgbClr val="00FF99"/>
          </a:solidFill>
          <a:ln>
            <a:solidFill>
              <a:schemeClr val="tx1"/>
            </a:solidFill>
          </a:ln>
        </p:spPr>
        <p:txBody>
          <a:bodyPr wrap="none" rtlCol="0">
            <a:spAutoFit/>
          </a:bodyPr>
          <a:lstStyle/>
          <a:p>
            <a:r>
              <a:rPr kumimoji="1" lang="ja-JP" altLang="en-US" sz="2800" dirty="0" smtClean="0"/>
              <a:t>「支えられること」が「支えること」につながる</a:t>
            </a:r>
            <a:endParaRPr kumimoji="1" lang="ja-JP" altLang="en-US" sz="2800" dirty="0"/>
          </a:p>
        </p:txBody>
      </p:sp>
      <p:sp>
        <p:nvSpPr>
          <p:cNvPr id="11" name="テキスト ボックス 10"/>
          <p:cNvSpPr txBox="1"/>
          <p:nvPr/>
        </p:nvSpPr>
        <p:spPr>
          <a:xfrm>
            <a:off x="303352" y="193923"/>
            <a:ext cx="902811" cy="523220"/>
          </a:xfrm>
          <a:prstGeom prst="rect">
            <a:avLst/>
          </a:prstGeom>
          <a:solidFill>
            <a:srgbClr val="FFCCFF"/>
          </a:solidFill>
        </p:spPr>
        <p:txBody>
          <a:bodyPr wrap="none" rtlCol="0">
            <a:spAutoFit/>
          </a:bodyPr>
          <a:lstStyle/>
          <a:p>
            <a:r>
              <a:rPr lang="ja-JP" altLang="en-US" sz="2800" dirty="0" smtClean="0"/>
              <a:t>課題</a:t>
            </a:r>
            <a:endParaRPr kumimoji="1" lang="ja-JP" altLang="en-US" sz="2800" dirty="0"/>
          </a:p>
        </p:txBody>
      </p:sp>
    </p:spTree>
    <p:extLst>
      <p:ext uri="{BB962C8B-B14F-4D97-AF65-F5344CB8AC3E}">
        <p14:creationId xmlns:p14="http://schemas.microsoft.com/office/powerpoint/2010/main" val="261675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＜３＞助け合う</a:t>
            </a:r>
            <a:endParaRPr kumimoji="1" lang="ja-JP" altLang="en-US" dirty="0"/>
          </a:p>
        </p:txBody>
      </p:sp>
      <p:sp>
        <p:nvSpPr>
          <p:cNvPr id="2" name="サブタイトル 1"/>
          <p:cNvSpPr>
            <a:spLocks noGrp="1"/>
          </p:cNvSpPr>
          <p:nvPr>
            <p:ph type="subTitle" idx="1"/>
          </p:nvPr>
        </p:nvSpPr>
        <p:spPr/>
        <p:txBody>
          <a:bodyPr/>
          <a:lstStyle/>
          <a:p>
            <a:r>
              <a:rPr kumimoji="1" lang="ja-JP" altLang="en-US" dirty="0" smtClean="0"/>
              <a:t>～１．相談する立場になる～</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19</a:t>
            </a:fld>
            <a:endParaRPr lang="ja-JP" altLang="en-US"/>
          </a:p>
        </p:txBody>
      </p:sp>
    </p:spTree>
    <p:extLst>
      <p:ext uri="{BB962C8B-B14F-4D97-AF65-F5344CB8AC3E}">
        <p14:creationId xmlns:p14="http://schemas.microsoft.com/office/powerpoint/2010/main" val="2665177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＜１＞リスクとストレス</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2</a:t>
            </a:fld>
            <a:endParaRPr lang="ja-JP" altLang="en-US"/>
          </a:p>
        </p:txBody>
      </p:sp>
    </p:spTree>
    <p:extLst>
      <p:ext uri="{BB962C8B-B14F-4D97-AF65-F5344CB8AC3E}">
        <p14:creationId xmlns:p14="http://schemas.microsoft.com/office/powerpoint/2010/main" val="1117222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こんなテストの結果・・・</a:t>
            </a:r>
            <a:r>
              <a:rPr kumimoji="1" lang="en-US" altLang="ja-JP" dirty="0" smtClean="0"/>
              <a:t/>
            </a:r>
            <a:br>
              <a:rPr kumimoji="1" lang="en-US" altLang="ja-JP" dirty="0" smtClean="0"/>
            </a:br>
            <a:r>
              <a:rPr lang="ja-JP" altLang="en-US" dirty="0"/>
              <a:t>・・</a:t>
            </a:r>
            <a:r>
              <a:rPr lang="ja-JP" altLang="en-US" dirty="0" smtClean="0"/>
              <a:t>・どうする</a:t>
            </a:r>
            <a:r>
              <a:rPr kumimoji="1" lang="ja-JP" altLang="en-US" dirty="0" smtClean="0"/>
              <a:t>？</a:t>
            </a:r>
            <a:endParaRPr kumimoji="1" lang="ja-JP" altLang="en-US" dirty="0"/>
          </a:p>
        </p:txBody>
      </p:sp>
      <p:sp>
        <p:nvSpPr>
          <p:cNvPr id="7" name="コンテンツ プレースホルダー 6"/>
          <p:cNvSpPr>
            <a:spLocks noGrp="1"/>
          </p:cNvSpPr>
          <p:nvPr>
            <p:ph idx="1"/>
          </p:nvPr>
        </p:nvSpPr>
        <p:spPr>
          <a:xfrm>
            <a:off x="755576" y="2276871"/>
            <a:ext cx="8199512" cy="3855641"/>
          </a:xfrm>
        </p:spPr>
        <p:txBody>
          <a:bodyPr/>
          <a:lstStyle/>
          <a:p>
            <a:r>
              <a:rPr lang="ja-JP" altLang="en-US" dirty="0" smtClean="0"/>
              <a:t>ＡさんとＢくん、どちらに</a:t>
            </a:r>
            <a:r>
              <a:rPr lang="en-US" altLang="ja-JP" dirty="0" smtClean="0"/>
              <a:t/>
            </a:r>
            <a:br>
              <a:rPr lang="en-US" altLang="ja-JP" dirty="0" smtClean="0"/>
            </a:br>
            <a:r>
              <a:rPr lang="ja-JP" altLang="en-US" dirty="0" smtClean="0"/>
              <a:t>相談しようか？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20</a:t>
            </a:fld>
            <a:endParaRPr lang="ja-JP" altLang="en-US"/>
          </a:p>
        </p:txBody>
      </p:sp>
      <p:pic>
        <p:nvPicPr>
          <p:cNvPr id="5" name="Picture 2" descr="C:\Users\199219\Pictures\成績０点３.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739" y="1208923"/>
            <a:ext cx="2358008" cy="1572005"/>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199219\Pictures\成績100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184" y="4149080"/>
            <a:ext cx="2430016" cy="2430016"/>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199219\Pictures\成績０点４.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265662"/>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203848" y="5408662"/>
            <a:ext cx="936475" cy="461665"/>
          </a:xfrm>
          <a:prstGeom prst="rect">
            <a:avLst/>
          </a:prstGeom>
          <a:noFill/>
        </p:spPr>
        <p:txBody>
          <a:bodyPr wrap="none" rtlCol="0">
            <a:spAutoFit/>
          </a:bodyPr>
          <a:lstStyle/>
          <a:p>
            <a:r>
              <a:rPr kumimoji="1" lang="ja-JP" altLang="en-US" dirty="0" smtClean="0"/>
              <a:t>Ａさん</a:t>
            </a:r>
            <a:endParaRPr kumimoji="1" lang="ja-JP" altLang="en-US" dirty="0"/>
          </a:p>
        </p:txBody>
      </p:sp>
      <p:sp>
        <p:nvSpPr>
          <p:cNvPr id="9" name="テキスト ボックス 8"/>
          <p:cNvSpPr txBox="1"/>
          <p:nvPr/>
        </p:nvSpPr>
        <p:spPr>
          <a:xfrm>
            <a:off x="7488138" y="5408662"/>
            <a:ext cx="901209" cy="461665"/>
          </a:xfrm>
          <a:prstGeom prst="rect">
            <a:avLst/>
          </a:prstGeom>
          <a:noFill/>
        </p:spPr>
        <p:txBody>
          <a:bodyPr wrap="none" rtlCol="0">
            <a:spAutoFit/>
          </a:bodyPr>
          <a:lstStyle/>
          <a:p>
            <a:r>
              <a:rPr kumimoji="1" lang="ja-JP" altLang="en-US" dirty="0" smtClean="0"/>
              <a:t>Ｂくん</a:t>
            </a:r>
            <a:endParaRPr kumimoji="1" lang="ja-JP" altLang="en-US" dirty="0"/>
          </a:p>
        </p:txBody>
      </p:sp>
      <p:sp>
        <p:nvSpPr>
          <p:cNvPr id="3" name="テキスト ボックス 2"/>
          <p:cNvSpPr txBox="1"/>
          <p:nvPr/>
        </p:nvSpPr>
        <p:spPr>
          <a:xfrm>
            <a:off x="5652120" y="2824661"/>
            <a:ext cx="3570208" cy="461665"/>
          </a:xfrm>
          <a:prstGeom prst="rect">
            <a:avLst/>
          </a:prstGeom>
          <a:noFill/>
        </p:spPr>
        <p:txBody>
          <a:bodyPr wrap="none" rtlCol="0">
            <a:spAutoFit/>
          </a:bodyPr>
          <a:lstStyle/>
          <a:p>
            <a:r>
              <a:rPr kumimoji="1" lang="ja-JP" altLang="en-US" dirty="0" smtClean="0">
                <a:latin typeface="HG創英角ﾎﾟｯﾌﾟ体" panose="040B0A09000000000000" pitchFamily="49" charset="-128"/>
                <a:ea typeface="HG創英角ﾎﾟｯﾌﾟ体" panose="040B0A09000000000000" pitchFamily="49" charset="-128"/>
              </a:rPr>
              <a:t>ど、ど、どうしよう・・</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200597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199219\Pictures\成績０点４.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598" y="3068960"/>
            <a:ext cx="2574032" cy="2574032"/>
          </a:xfrm>
          <a:prstGeom prst="rect">
            <a:avLst/>
          </a:prstGeom>
          <a:noFill/>
          <a:extLst>
            <a:ext uri="{909E8E84-426E-40DD-AFC4-6F175D3DCCD1}">
              <a14:hiddenFill xmlns:a14="http://schemas.microsoft.com/office/drawing/2010/main">
                <a:solidFill>
                  <a:srgbClr val="FFFFFF"/>
                </a:solidFill>
              </a14:hiddenFill>
            </a:ext>
          </a:extLst>
        </p:spPr>
      </p:pic>
      <p:sp>
        <p:nvSpPr>
          <p:cNvPr id="5" name="雲形吹き出し 4"/>
          <p:cNvSpPr/>
          <p:nvPr/>
        </p:nvSpPr>
        <p:spPr bwMode="auto">
          <a:xfrm>
            <a:off x="5978696" y="3309084"/>
            <a:ext cx="3000944" cy="2967680"/>
          </a:xfrm>
          <a:prstGeom prst="cloudCallout">
            <a:avLst>
              <a:gd name="adj1" fmla="val -56541"/>
              <a:gd name="adj2" fmla="val -23073"/>
            </a:avLst>
          </a:prstGeom>
          <a:solidFill>
            <a:srgbClr val="CCFF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 name="タイトル 1"/>
          <p:cNvSpPr>
            <a:spLocks noGrp="1"/>
          </p:cNvSpPr>
          <p:nvPr>
            <p:ph type="title"/>
          </p:nvPr>
        </p:nvSpPr>
        <p:spPr/>
        <p:txBody>
          <a:bodyPr/>
          <a:lstStyle/>
          <a:p>
            <a:r>
              <a:rPr kumimoji="1" lang="ja-JP" altLang="en-US" dirty="0" smtClean="0"/>
              <a:t>Ａさんに話してみると・・</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21</a:t>
            </a:fld>
            <a:endParaRPr lang="ja-JP" altLang="en-US"/>
          </a:p>
        </p:txBody>
      </p:sp>
      <p:pic>
        <p:nvPicPr>
          <p:cNvPr id="19459" name="Picture 3" descr="C:\Users\199219\Pictures\成績１００点２.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209864" y="4000481"/>
            <a:ext cx="2064841" cy="206484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Users\199219\Pictures\成績０点３.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0529" y="183257"/>
            <a:ext cx="2168314" cy="144554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51519" y="2108755"/>
            <a:ext cx="3926075" cy="1200329"/>
          </a:xfrm>
          <a:prstGeom prst="rect">
            <a:avLst/>
          </a:prstGeom>
          <a:noFill/>
        </p:spPr>
        <p:txBody>
          <a:bodyPr wrap="none" rtlCol="0">
            <a:spAutoFit/>
          </a:bodyPr>
          <a:lstStyle/>
          <a:p>
            <a:r>
              <a:rPr kumimoji="1" lang="ja-JP" altLang="en-US" dirty="0" smtClean="0"/>
              <a:t>「ああ、この日はたまたま</a:t>
            </a:r>
            <a:endParaRPr kumimoji="1" lang="en-US" altLang="ja-JP" dirty="0" smtClean="0"/>
          </a:p>
          <a:p>
            <a:r>
              <a:rPr lang="ja-JP" altLang="en-US" dirty="0"/>
              <a:t>　</a:t>
            </a:r>
            <a:r>
              <a:rPr lang="ja-JP" altLang="en-US" dirty="0" smtClean="0"/>
              <a:t>熱が４０度もあったのよ。</a:t>
            </a:r>
            <a:endParaRPr lang="en-US" altLang="ja-JP" dirty="0" smtClean="0"/>
          </a:p>
          <a:p>
            <a:r>
              <a:rPr kumimoji="1" lang="ja-JP" altLang="en-US" dirty="0"/>
              <a:t>　</a:t>
            </a:r>
            <a:r>
              <a:rPr kumimoji="1" lang="ja-JP" altLang="en-US" dirty="0" smtClean="0"/>
              <a:t>あなたと一緒にしないで！」</a:t>
            </a:r>
            <a:endParaRPr kumimoji="1" lang="ja-JP" altLang="en-US" dirty="0"/>
          </a:p>
        </p:txBody>
      </p:sp>
      <p:sp>
        <p:nvSpPr>
          <p:cNvPr id="7" name="テキスト ボックス 6"/>
          <p:cNvSpPr txBox="1"/>
          <p:nvPr/>
        </p:nvSpPr>
        <p:spPr>
          <a:xfrm>
            <a:off x="6876256" y="3538816"/>
            <a:ext cx="1723549" cy="461665"/>
          </a:xfrm>
          <a:prstGeom prst="rect">
            <a:avLst/>
          </a:prstGeom>
          <a:noFill/>
        </p:spPr>
        <p:txBody>
          <a:bodyPr wrap="none" rtlCol="0">
            <a:spAutoFit/>
          </a:bodyPr>
          <a:lstStyle/>
          <a:p>
            <a:r>
              <a:rPr kumimoji="1" lang="ja-JP" altLang="en-US" dirty="0" smtClean="0"/>
              <a:t>普段の私！</a:t>
            </a:r>
            <a:endParaRPr kumimoji="1" lang="ja-JP" altLang="en-US" dirty="0"/>
          </a:p>
        </p:txBody>
      </p:sp>
    </p:spTree>
    <p:extLst>
      <p:ext uri="{BB962C8B-B14F-4D97-AF65-F5344CB8AC3E}">
        <p14:creationId xmlns:p14="http://schemas.microsoft.com/office/powerpoint/2010/main" val="3254463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199219\Pictures\成績100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680" y="3309084"/>
            <a:ext cx="2430016" cy="2430016"/>
          </a:xfrm>
          <a:prstGeom prst="rect">
            <a:avLst/>
          </a:prstGeom>
          <a:noFill/>
          <a:extLst>
            <a:ext uri="{909E8E84-426E-40DD-AFC4-6F175D3DCCD1}">
              <a14:hiddenFill xmlns:a14="http://schemas.microsoft.com/office/drawing/2010/main">
                <a:solidFill>
                  <a:srgbClr val="FFFFFF"/>
                </a:solidFill>
              </a14:hiddenFill>
            </a:ext>
          </a:extLst>
        </p:spPr>
      </p:pic>
      <p:sp>
        <p:nvSpPr>
          <p:cNvPr id="9" name="雲形吹き出し 8"/>
          <p:cNvSpPr/>
          <p:nvPr/>
        </p:nvSpPr>
        <p:spPr bwMode="auto">
          <a:xfrm>
            <a:off x="5978696" y="3309084"/>
            <a:ext cx="3000944" cy="2967680"/>
          </a:xfrm>
          <a:prstGeom prst="cloudCallout">
            <a:avLst>
              <a:gd name="adj1" fmla="val -56541"/>
              <a:gd name="adj2" fmla="val -23073"/>
            </a:avLst>
          </a:prstGeom>
          <a:solidFill>
            <a:srgbClr val="CCFF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 name="タイトル 1"/>
          <p:cNvSpPr>
            <a:spLocks noGrp="1"/>
          </p:cNvSpPr>
          <p:nvPr>
            <p:ph type="title"/>
          </p:nvPr>
        </p:nvSpPr>
        <p:spPr/>
        <p:txBody>
          <a:bodyPr/>
          <a:lstStyle/>
          <a:p>
            <a:r>
              <a:rPr kumimoji="1" lang="ja-JP" altLang="en-US" dirty="0" smtClean="0"/>
              <a:t>Ｂくんに話してみると</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22</a:t>
            </a:fld>
            <a:endParaRPr lang="ja-JP" altLang="en-US"/>
          </a:p>
        </p:txBody>
      </p:sp>
      <p:pic>
        <p:nvPicPr>
          <p:cNvPr id="5" name="Picture 4" descr="C:\Users\199219\Pictures\成績０点３.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529" y="183257"/>
            <a:ext cx="2168314" cy="144554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6876256" y="3538816"/>
            <a:ext cx="1649811" cy="461665"/>
          </a:xfrm>
          <a:prstGeom prst="rect">
            <a:avLst/>
          </a:prstGeom>
          <a:noFill/>
        </p:spPr>
        <p:txBody>
          <a:bodyPr wrap="none" rtlCol="0">
            <a:spAutoFit/>
          </a:bodyPr>
          <a:lstStyle/>
          <a:p>
            <a:r>
              <a:rPr lang="ja-JP" altLang="en-US" dirty="0"/>
              <a:t>昔</a:t>
            </a:r>
            <a:r>
              <a:rPr lang="ja-JP" altLang="en-US" dirty="0" smtClean="0"/>
              <a:t>のボク</a:t>
            </a:r>
            <a:r>
              <a:rPr kumimoji="1" lang="ja-JP" altLang="en-US" dirty="0" smtClean="0"/>
              <a:t>！</a:t>
            </a:r>
            <a:endParaRPr kumimoji="1" lang="ja-JP" altLang="en-US" dirty="0"/>
          </a:p>
        </p:txBody>
      </p:sp>
      <p:pic>
        <p:nvPicPr>
          <p:cNvPr id="20483" name="Picture 3" descr="C:\Users\199219\Pictures\成績０点２.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8542" y1="54375" x2="41042" y2="76458"/>
                        <a14:foregroundMark x1="28542" y1="85417" x2="25625" y2="58125"/>
                        <a14:foregroundMark x1="34375" y1="84583" x2="23542" y2="55208"/>
                        <a14:foregroundMark x1="40417" y1="83750" x2="45417" y2="55833"/>
                        <a14:foregroundMark x1="42500" y1="50833" x2="42500" y2="50833"/>
                        <a14:foregroundMark x1="40417" y1="59583" x2="35833" y2="79375"/>
                        <a14:foregroundMark x1="41042" y1="83125" x2="40417" y2="54375"/>
                        <a14:foregroundMark x1="22708" y1="52917" x2="24167" y2="66875"/>
                        <a14:foregroundMark x1="21250" y1="69792" x2="21250" y2="52292"/>
                        <a14:foregroundMark x1="35833" y1="56667" x2="35833" y2="56667"/>
                        <a14:foregroundMark x1="43958" y1="55833" x2="43958" y2="55833"/>
                        <a14:foregroundMark x1="38125" y1="55208" x2="38125" y2="55208"/>
                        <a14:foregroundMark x1="41042" y1="80833" x2="41042" y2="80833"/>
                        <a14:foregroundMark x1="35208" y1="81667" x2="35208" y2="81667"/>
                        <a14:foregroundMark x1="27083" y1="88333" x2="43333" y2="83125"/>
                        <a14:foregroundMark x1="25000" y1="86875" x2="21250" y2="52917"/>
                        <a14:foregroundMark x1="21875" y1="55833" x2="41875" y2="53750"/>
                        <a14:foregroundMark x1="24167" y1="55833" x2="41875" y2="52292"/>
                        <a14:foregroundMark x1="29375" y1="62500" x2="42500" y2="57500"/>
                        <a14:foregroundMark x1="45417" y1="65417" x2="45417" y2="65417"/>
                        <a14:foregroundMark x1="45417" y1="65417" x2="38125" y2="52917"/>
                      </a14:backgroundRemoval>
                    </a14:imgEffect>
                  </a14:imgLayer>
                </a14:imgProps>
              </a:ext>
              <a:ext uri="{28A0092B-C50C-407E-A947-70E740481C1C}">
                <a14:useLocalDpi xmlns:a14="http://schemas.microsoft.com/office/drawing/2010/main" val="0"/>
              </a:ext>
            </a:extLst>
          </a:blip>
          <a:srcRect/>
          <a:stretch>
            <a:fillRect/>
          </a:stretch>
        </p:blipFill>
        <p:spPr bwMode="auto">
          <a:xfrm>
            <a:off x="6300192" y="3970740"/>
            <a:ext cx="1945352" cy="194535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95536" y="2780928"/>
            <a:ext cx="3770584" cy="1569660"/>
          </a:xfrm>
          <a:prstGeom prst="rect">
            <a:avLst/>
          </a:prstGeom>
          <a:noFill/>
        </p:spPr>
        <p:txBody>
          <a:bodyPr wrap="none" rtlCol="0">
            <a:spAutoFit/>
          </a:bodyPr>
          <a:lstStyle/>
          <a:p>
            <a:r>
              <a:rPr kumimoji="1" lang="ja-JP" altLang="en-US" dirty="0" smtClean="0"/>
              <a:t>「今回はショックだったよね</a:t>
            </a:r>
            <a:endParaRPr kumimoji="1" lang="en-US" altLang="ja-JP" dirty="0" smtClean="0"/>
          </a:p>
          <a:p>
            <a:r>
              <a:rPr lang="ja-JP" altLang="en-US" dirty="0" smtClean="0"/>
              <a:t>ボクも昔は成績よくなかった</a:t>
            </a:r>
            <a:endParaRPr lang="en-US" altLang="ja-JP" dirty="0" smtClean="0"/>
          </a:p>
          <a:p>
            <a:r>
              <a:rPr kumimoji="1" lang="ja-JP" altLang="en-US" dirty="0"/>
              <a:t>時期が</a:t>
            </a:r>
            <a:r>
              <a:rPr kumimoji="1" lang="ja-JP" altLang="en-US" dirty="0" smtClean="0"/>
              <a:t>あって、ずいぶん</a:t>
            </a:r>
            <a:endParaRPr kumimoji="1" lang="en-US" altLang="ja-JP" dirty="0" smtClean="0"/>
          </a:p>
          <a:p>
            <a:r>
              <a:rPr lang="ja-JP" altLang="en-US" dirty="0"/>
              <a:t>落ち込んでたんだよ</a:t>
            </a:r>
            <a:r>
              <a:rPr lang="ja-JP" altLang="en-US" dirty="0" smtClean="0"/>
              <a:t>ね・・」。</a:t>
            </a:r>
            <a:endParaRPr kumimoji="1" lang="ja-JP" altLang="en-US" dirty="0"/>
          </a:p>
        </p:txBody>
      </p:sp>
    </p:spTree>
    <p:extLst>
      <p:ext uri="{BB962C8B-B14F-4D97-AF65-F5344CB8AC3E}">
        <p14:creationId xmlns:p14="http://schemas.microsoft.com/office/powerpoint/2010/main" val="136329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みなさんが相談してよかったと思うのは・・</a:t>
            </a:r>
            <a:r>
              <a:rPr lang="en-US" altLang="ja-JP" dirty="0" smtClean="0"/>
              <a:t>A</a:t>
            </a:r>
            <a:r>
              <a:rPr lang="ja-JP" altLang="en-US" dirty="0" smtClean="0"/>
              <a:t>さん</a:t>
            </a:r>
            <a:r>
              <a:rPr kumimoji="1" lang="ja-JP" altLang="en-US" dirty="0" smtClean="0"/>
              <a:t>？</a:t>
            </a:r>
            <a:r>
              <a:rPr kumimoji="1" lang="en-US" altLang="ja-JP" dirty="0" smtClean="0"/>
              <a:t>B</a:t>
            </a:r>
            <a:r>
              <a:rPr kumimoji="1" lang="ja-JP" altLang="en-US" dirty="0" smtClean="0"/>
              <a:t>くん？</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みなさんならどちらに相談したいですか？</a:t>
            </a:r>
            <a:endParaRPr kumimoji="1" lang="en-US" altLang="ja-JP" sz="2800" dirty="0" smtClean="0"/>
          </a:p>
          <a:p>
            <a:r>
              <a:rPr lang="en-US" altLang="ja-JP" sz="2800" dirty="0"/>
              <a:t>A</a:t>
            </a:r>
            <a:r>
              <a:rPr lang="ja-JP" altLang="en-US" sz="2800" dirty="0" err="1"/>
              <a:t>さん</a:t>
            </a:r>
            <a:r>
              <a:rPr lang="ja-JP" altLang="en-US" sz="2800" dirty="0"/>
              <a:t>と</a:t>
            </a:r>
            <a:r>
              <a:rPr lang="en-US" altLang="ja-JP" sz="2800" dirty="0"/>
              <a:t>B</a:t>
            </a:r>
            <a:r>
              <a:rPr lang="ja-JP" altLang="en-US" sz="2800" dirty="0" err="1"/>
              <a:t>くんには</a:t>
            </a:r>
            <a:r>
              <a:rPr lang="ja-JP" altLang="en-US" sz="2800" dirty="0"/>
              <a:t>どのような違いがありますか？</a:t>
            </a:r>
          </a:p>
          <a:p>
            <a:r>
              <a:rPr lang="ja-JP" altLang="en-US" sz="2800" b="1" dirty="0" smtClean="0">
                <a:solidFill>
                  <a:srgbClr val="00B050"/>
                </a:solidFill>
              </a:rPr>
              <a:t>相談してよかったと感じるのはなぜ？</a:t>
            </a:r>
            <a:r>
              <a:rPr lang="en-US" altLang="ja-JP" sz="2800" dirty="0" smtClean="0">
                <a:solidFill>
                  <a:srgbClr val="00B050"/>
                </a:solidFill>
              </a:rPr>
              <a:t/>
            </a:r>
            <a:br>
              <a:rPr lang="en-US" altLang="ja-JP" sz="2800" dirty="0" smtClean="0">
                <a:solidFill>
                  <a:srgbClr val="00B050"/>
                </a:solidFill>
              </a:rPr>
            </a:br>
            <a:r>
              <a:rPr lang="ja-JP" altLang="en-US" sz="2800" dirty="0" smtClean="0"/>
              <a:t>（相談してどんな気持ちになるでしょう？）</a:t>
            </a:r>
            <a:endParaRPr lang="en-US" altLang="ja-JP" sz="2800" dirty="0" smtClean="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23</a:t>
            </a:fld>
            <a:endParaRPr lang="ja-JP" altLang="en-US"/>
          </a:p>
        </p:txBody>
      </p:sp>
      <p:sp>
        <p:nvSpPr>
          <p:cNvPr id="5" name="フレーム 4"/>
          <p:cNvSpPr/>
          <p:nvPr/>
        </p:nvSpPr>
        <p:spPr bwMode="auto">
          <a:xfrm>
            <a:off x="-9648" y="0"/>
            <a:ext cx="9153648" cy="6858000"/>
          </a:xfrm>
          <a:prstGeom prst="frame">
            <a:avLst>
              <a:gd name="adj1" fmla="val 3958"/>
            </a:avLst>
          </a:prstGeom>
          <a:solidFill>
            <a:srgbClr val="FFFF9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2819810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どんな人なら話しやすい？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親身に話を聞いてくれる</a:t>
            </a:r>
            <a:endParaRPr kumimoji="1" lang="en-US" altLang="ja-JP" sz="2800" dirty="0" smtClean="0"/>
          </a:p>
          <a:p>
            <a:r>
              <a:rPr lang="ja-JP" altLang="en-US" sz="2800" dirty="0"/>
              <a:t>余計</a:t>
            </a:r>
            <a:r>
              <a:rPr lang="ja-JP" altLang="en-US" sz="2800" dirty="0" smtClean="0"/>
              <a:t>なお説教をされない</a:t>
            </a:r>
            <a:endParaRPr lang="en-US" altLang="ja-JP" sz="2800" dirty="0" smtClean="0"/>
          </a:p>
          <a:p>
            <a:r>
              <a:rPr kumimoji="1" lang="ja-JP" altLang="en-US" sz="2800" dirty="0"/>
              <a:t>他の人</a:t>
            </a:r>
            <a:r>
              <a:rPr kumimoji="1" lang="ja-JP" altLang="en-US" sz="2800" dirty="0" smtClean="0"/>
              <a:t>に言いふらしたりしない</a:t>
            </a:r>
            <a:endParaRPr kumimoji="1" lang="en-US" altLang="ja-JP" sz="2800" dirty="0" smtClean="0"/>
          </a:p>
          <a:p>
            <a:r>
              <a:rPr lang="ja-JP" altLang="en-US" sz="2800" dirty="0"/>
              <a:t>なんだ</a:t>
            </a:r>
            <a:r>
              <a:rPr lang="ja-JP" altLang="en-US" sz="2800" dirty="0" smtClean="0"/>
              <a:t>か話しやすい</a:t>
            </a:r>
            <a:endParaRPr lang="en-US" altLang="ja-JP" sz="2800" dirty="0" smtClean="0"/>
          </a:p>
          <a:p>
            <a:r>
              <a:rPr kumimoji="1" lang="ja-JP" altLang="en-US" sz="2800" dirty="0"/>
              <a:t>落ち着いて</a:t>
            </a:r>
            <a:r>
              <a:rPr kumimoji="1" lang="ja-JP" altLang="en-US" sz="2800" dirty="0" smtClean="0"/>
              <a:t>いて安心感がある</a:t>
            </a:r>
            <a:endParaRPr kumimoji="1" lang="en-US" altLang="ja-JP" sz="2800" dirty="0" smtClean="0"/>
          </a:p>
          <a:p>
            <a:r>
              <a:rPr lang="ja-JP" altLang="en-US" sz="2800" dirty="0"/>
              <a:t>言いたいこと</a:t>
            </a:r>
            <a:r>
              <a:rPr lang="ja-JP" altLang="en-US" sz="2800" dirty="0" smtClean="0"/>
              <a:t>をわかってくれる</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24</a:t>
            </a:fld>
            <a:endParaRPr lang="ja-JP" altLang="en-US"/>
          </a:p>
        </p:txBody>
      </p:sp>
      <p:pic>
        <p:nvPicPr>
          <p:cNvPr id="5" name="図 4" descr="C:\Users\199219\Pictures\話を聞く.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221088"/>
            <a:ext cx="2373610" cy="2195621"/>
          </a:xfrm>
          <a:prstGeom prst="rect">
            <a:avLst/>
          </a:prstGeom>
          <a:noFill/>
          <a:ln>
            <a:noFill/>
          </a:ln>
        </p:spPr>
      </p:pic>
    </p:spTree>
    <p:extLst>
      <p:ext uri="{BB962C8B-B14F-4D97-AF65-F5344CB8AC3E}">
        <p14:creationId xmlns:p14="http://schemas.microsoft.com/office/powerpoint/2010/main" val="2478165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＜３＞助け合う</a:t>
            </a:r>
            <a:endParaRPr kumimoji="1" lang="ja-JP" altLang="en-US" dirty="0"/>
          </a:p>
        </p:txBody>
      </p:sp>
      <p:sp>
        <p:nvSpPr>
          <p:cNvPr id="2" name="サブタイトル 1"/>
          <p:cNvSpPr>
            <a:spLocks noGrp="1"/>
          </p:cNvSpPr>
          <p:nvPr>
            <p:ph type="subTitle" idx="1"/>
          </p:nvPr>
        </p:nvSpPr>
        <p:spPr/>
        <p:txBody>
          <a:bodyPr/>
          <a:lstStyle/>
          <a:p>
            <a:r>
              <a:rPr kumimoji="1" lang="ja-JP" altLang="en-US" dirty="0" smtClean="0"/>
              <a:t>～２．相談を</a:t>
            </a:r>
            <a:r>
              <a:rPr lang="ja-JP" altLang="en-US" dirty="0" smtClean="0"/>
              <a:t>受ける</a:t>
            </a:r>
            <a:r>
              <a:rPr lang="ja-JP" altLang="en-US" dirty="0"/>
              <a:t>立場に</a:t>
            </a:r>
            <a:r>
              <a:rPr lang="ja-JP" altLang="en-US" dirty="0" smtClean="0"/>
              <a:t>なる～</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25</a:t>
            </a:fld>
            <a:endParaRPr lang="ja-JP" altLang="en-US"/>
          </a:p>
        </p:txBody>
      </p:sp>
    </p:spTree>
    <p:extLst>
      <p:ext uri="{BB962C8B-B14F-4D97-AF65-F5344CB8AC3E}">
        <p14:creationId xmlns:p14="http://schemas.microsoft.com/office/powerpoint/2010/main" val="1247898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「相談モード」</a:t>
            </a:r>
            <a:r>
              <a:rPr lang="en-US" altLang="ja-JP" dirty="0" smtClean="0"/>
              <a:t/>
            </a:r>
            <a:br>
              <a:rPr lang="en-US" altLang="ja-JP" dirty="0" smtClean="0"/>
            </a:br>
            <a:r>
              <a:rPr lang="ja-JP" altLang="en-US" dirty="0" smtClean="0"/>
              <a:t>～姿勢や態度なども大切</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26</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2198175972"/>
              </p:ext>
            </p:extLst>
          </p:nvPr>
        </p:nvGraphicFramePr>
        <p:xfrm>
          <a:off x="611560" y="2623139"/>
          <a:ext cx="8208912" cy="2626560"/>
        </p:xfrm>
        <a:graphic>
          <a:graphicData uri="http://schemas.openxmlformats.org/drawingml/2006/table">
            <a:tbl>
              <a:tblPr firstRow="1" firstCol="1" bandRow="1">
                <a:tableStyleId>{5C22544A-7EE6-4342-B048-85BDC9FD1C3A}</a:tableStyleId>
              </a:tblPr>
              <a:tblGrid>
                <a:gridCol w="1626294">
                  <a:extLst>
                    <a:ext uri="{9D8B030D-6E8A-4147-A177-3AD203B41FA5}">
                      <a16:colId xmlns:a16="http://schemas.microsoft.com/office/drawing/2014/main" val="20000"/>
                    </a:ext>
                  </a:extLst>
                </a:gridCol>
                <a:gridCol w="6582618">
                  <a:extLst>
                    <a:ext uri="{9D8B030D-6E8A-4147-A177-3AD203B41FA5}">
                      <a16:colId xmlns:a16="http://schemas.microsoft.com/office/drawing/2014/main" val="20001"/>
                    </a:ext>
                  </a:extLst>
                </a:gridCol>
              </a:tblGrid>
              <a:tr h="0">
                <a:tc>
                  <a:txBody>
                    <a:bodyPr/>
                    <a:lstStyle/>
                    <a:p>
                      <a:pPr algn="just">
                        <a:spcAft>
                          <a:spcPts val="0"/>
                        </a:spcAft>
                        <a:tabLst>
                          <a:tab pos="1066800" algn="l"/>
                        </a:tabLst>
                      </a:pPr>
                      <a:r>
                        <a:rPr lang="ja-JP" sz="2400" kern="100" dirty="0">
                          <a:solidFill>
                            <a:schemeClr val="tx1"/>
                          </a:solidFill>
                          <a:effectLst/>
                        </a:rPr>
                        <a:t>姿勢</a:t>
                      </a:r>
                      <a:endParaRPr lang="ja-JP" sz="2400" kern="100" dirty="0">
                        <a:solidFill>
                          <a:schemeClr val="tx1"/>
                        </a:solidFill>
                        <a:effectLst/>
                        <a:latin typeface="Century"/>
                        <a:ea typeface="ＭＳ 明朝"/>
                        <a:cs typeface="Times New Roman"/>
                      </a:endParaRPr>
                    </a:p>
                  </a:txBody>
                  <a:tcPr marL="144000" marR="144000" marT="72000" marB="72000"/>
                </a:tc>
                <a:tc>
                  <a:txBody>
                    <a:bodyPr/>
                    <a:lstStyle/>
                    <a:p>
                      <a:pPr algn="just">
                        <a:spcAft>
                          <a:spcPts val="0"/>
                        </a:spcAft>
                        <a:tabLst>
                          <a:tab pos="1066800" algn="l"/>
                        </a:tabLst>
                      </a:pPr>
                      <a:r>
                        <a:rPr lang="ja-JP" sz="2400" b="0" kern="100" dirty="0">
                          <a:solidFill>
                            <a:schemeClr val="tx1"/>
                          </a:solidFill>
                          <a:effectLst/>
                        </a:rPr>
                        <a:t>相手の方を向く</a:t>
                      </a:r>
                      <a:r>
                        <a:rPr lang="ja-JP" sz="2400" b="0" kern="100" dirty="0" smtClean="0">
                          <a:solidFill>
                            <a:schemeClr val="tx1"/>
                          </a:solidFill>
                          <a:effectLst/>
                        </a:rPr>
                        <a:t>。</a:t>
                      </a:r>
                      <a:endParaRPr lang="en-US" altLang="ja-JP" sz="2400" b="0" kern="100" dirty="0" smtClean="0">
                        <a:solidFill>
                          <a:schemeClr val="tx1"/>
                        </a:solidFill>
                        <a:effectLst/>
                      </a:endParaRPr>
                    </a:p>
                    <a:p>
                      <a:pPr algn="just">
                        <a:spcAft>
                          <a:spcPts val="0"/>
                        </a:spcAft>
                        <a:tabLst>
                          <a:tab pos="1066800" algn="l"/>
                        </a:tabLst>
                      </a:pPr>
                      <a:r>
                        <a:rPr lang="ja-JP" altLang="en-US" sz="2400" b="0" kern="100" dirty="0" smtClean="0">
                          <a:solidFill>
                            <a:schemeClr val="tx1"/>
                          </a:solidFill>
                          <a:effectLst/>
                        </a:rPr>
                        <a:t>（</a:t>
                      </a:r>
                      <a:r>
                        <a:rPr lang="ja-JP" sz="2400" b="0" kern="100" dirty="0" smtClean="0">
                          <a:solidFill>
                            <a:schemeClr val="tx1"/>
                          </a:solidFill>
                          <a:effectLst/>
                        </a:rPr>
                        <a:t>ただし</a:t>
                      </a:r>
                      <a:r>
                        <a:rPr lang="ja-JP" sz="2400" b="0" kern="100" dirty="0">
                          <a:solidFill>
                            <a:schemeClr val="tx1"/>
                          </a:solidFill>
                          <a:effectLst/>
                        </a:rPr>
                        <a:t>、真正面からの直面は避ける</a:t>
                      </a:r>
                      <a:r>
                        <a:rPr lang="ja-JP" sz="2400" b="0" kern="100" dirty="0" smtClean="0">
                          <a:solidFill>
                            <a:schemeClr val="tx1"/>
                          </a:solidFill>
                          <a:effectLst/>
                        </a:rPr>
                        <a:t>。</a:t>
                      </a:r>
                      <a:r>
                        <a:rPr lang="ja-JP" altLang="en-US" sz="2400" b="0" kern="100" dirty="0" smtClean="0">
                          <a:solidFill>
                            <a:schemeClr val="tx1"/>
                          </a:solidFill>
                          <a:effectLst/>
                        </a:rPr>
                        <a:t>）</a:t>
                      </a:r>
                      <a:endParaRPr lang="ja-JP" sz="2400" b="0" kern="100" dirty="0">
                        <a:solidFill>
                          <a:schemeClr val="tx1"/>
                        </a:solidFill>
                        <a:effectLst/>
                        <a:latin typeface="Century"/>
                        <a:ea typeface="ＭＳ 明朝"/>
                        <a:cs typeface="Times New Roman"/>
                      </a:endParaRPr>
                    </a:p>
                  </a:txBody>
                  <a:tcPr marL="144000" marR="144000" marT="72000" marB="72000">
                    <a:solidFill>
                      <a:srgbClr val="CCFFFF"/>
                    </a:solidFill>
                  </a:tcPr>
                </a:tc>
                <a:extLst>
                  <a:ext uri="{0D108BD9-81ED-4DB2-BD59-A6C34878D82A}">
                    <a16:rowId xmlns:a16="http://schemas.microsoft.com/office/drawing/2014/main" val="10000"/>
                  </a:ext>
                </a:extLst>
              </a:tr>
              <a:tr h="0">
                <a:tc>
                  <a:txBody>
                    <a:bodyPr/>
                    <a:lstStyle/>
                    <a:p>
                      <a:pPr algn="just">
                        <a:spcAft>
                          <a:spcPts val="0"/>
                        </a:spcAft>
                        <a:tabLst>
                          <a:tab pos="1066800" algn="l"/>
                        </a:tabLst>
                      </a:pPr>
                      <a:r>
                        <a:rPr lang="ja-JP" sz="2400" kern="100" dirty="0">
                          <a:solidFill>
                            <a:schemeClr val="tx1"/>
                          </a:solidFill>
                          <a:effectLst/>
                        </a:rPr>
                        <a:t>態度</a:t>
                      </a:r>
                      <a:endParaRPr lang="ja-JP" sz="2400" kern="100" dirty="0">
                        <a:solidFill>
                          <a:schemeClr val="tx1"/>
                        </a:solidFill>
                        <a:effectLst/>
                        <a:latin typeface="Century"/>
                        <a:ea typeface="ＭＳ 明朝"/>
                        <a:cs typeface="Times New Roman"/>
                      </a:endParaRPr>
                    </a:p>
                  </a:txBody>
                  <a:tcPr marL="144000" marR="144000" marT="72000" marB="72000"/>
                </a:tc>
                <a:tc>
                  <a:txBody>
                    <a:bodyPr/>
                    <a:lstStyle/>
                    <a:p>
                      <a:pPr algn="just">
                        <a:spcAft>
                          <a:spcPts val="0"/>
                        </a:spcAft>
                        <a:tabLst>
                          <a:tab pos="1066800" algn="l"/>
                        </a:tabLst>
                      </a:pPr>
                      <a:r>
                        <a:rPr lang="ja-JP" altLang="en-US" sz="2400" kern="100" dirty="0" smtClean="0">
                          <a:effectLst/>
                        </a:rPr>
                        <a:t>静かに</a:t>
                      </a:r>
                      <a:r>
                        <a:rPr lang="ja-JP" sz="2400" kern="100" dirty="0" smtClean="0">
                          <a:effectLst/>
                        </a:rPr>
                        <a:t>相手</a:t>
                      </a:r>
                      <a:r>
                        <a:rPr lang="ja-JP" sz="2400" kern="100" dirty="0">
                          <a:effectLst/>
                        </a:rPr>
                        <a:t>の言葉</a:t>
                      </a:r>
                      <a:r>
                        <a:rPr lang="ja-JP" sz="2400" kern="100" dirty="0" smtClean="0">
                          <a:effectLst/>
                        </a:rPr>
                        <a:t>に</a:t>
                      </a:r>
                      <a:r>
                        <a:rPr lang="ja-JP" altLang="en-US" sz="2400" kern="100" dirty="0" smtClean="0">
                          <a:effectLst/>
                        </a:rPr>
                        <a:t>耳を傾ける</a:t>
                      </a:r>
                      <a:r>
                        <a:rPr lang="ja-JP" sz="2400" kern="100" dirty="0" smtClean="0">
                          <a:effectLst/>
                        </a:rPr>
                        <a:t>。</a:t>
                      </a:r>
                      <a:endParaRPr lang="ja-JP" sz="2400" kern="100" dirty="0">
                        <a:effectLst/>
                      </a:endParaRPr>
                    </a:p>
                    <a:p>
                      <a:pPr algn="just">
                        <a:spcAft>
                          <a:spcPts val="0"/>
                        </a:spcAft>
                        <a:tabLst>
                          <a:tab pos="1066800" algn="l"/>
                        </a:tabLst>
                      </a:pPr>
                      <a:r>
                        <a:rPr lang="ja-JP" sz="2400" kern="100" dirty="0">
                          <a:effectLst/>
                        </a:rPr>
                        <a:t>相手</a:t>
                      </a:r>
                      <a:r>
                        <a:rPr lang="ja-JP" sz="2400" kern="100" dirty="0" smtClean="0">
                          <a:effectLst/>
                        </a:rPr>
                        <a:t>と</a:t>
                      </a:r>
                      <a:r>
                        <a:rPr lang="ja-JP" altLang="en-US" sz="2400" kern="100" dirty="0" smtClean="0">
                          <a:effectLst/>
                        </a:rPr>
                        <a:t>合わせた</a:t>
                      </a:r>
                      <a:r>
                        <a:rPr lang="ja-JP" sz="2400" kern="100" dirty="0" smtClean="0">
                          <a:effectLst/>
                        </a:rPr>
                        <a:t>身振り</a:t>
                      </a:r>
                      <a:r>
                        <a:rPr lang="ja-JP" sz="2400" kern="100" dirty="0">
                          <a:effectLst/>
                        </a:rPr>
                        <a:t>。</a:t>
                      </a:r>
                      <a:endParaRPr lang="ja-JP" sz="2400" kern="100" dirty="0">
                        <a:effectLst/>
                        <a:latin typeface="Century"/>
                        <a:ea typeface="ＭＳ 明朝"/>
                        <a:cs typeface="Times New Roman"/>
                      </a:endParaRPr>
                    </a:p>
                  </a:txBody>
                  <a:tcPr marL="144000" marR="144000" marT="72000" marB="72000"/>
                </a:tc>
                <a:extLst>
                  <a:ext uri="{0D108BD9-81ED-4DB2-BD59-A6C34878D82A}">
                    <a16:rowId xmlns:a16="http://schemas.microsoft.com/office/drawing/2014/main" val="10001"/>
                  </a:ext>
                </a:extLst>
              </a:tr>
              <a:tr h="0">
                <a:tc>
                  <a:txBody>
                    <a:bodyPr/>
                    <a:lstStyle/>
                    <a:p>
                      <a:pPr algn="just">
                        <a:spcAft>
                          <a:spcPts val="0"/>
                        </a:spcAft>
                        <a:tabLst>
                          <a:tab pos="1066800" algn="l"/>
                        </a:tabLst>
                      </a:pPr>
                      <a:r>
                        <a:rPr lang="ja-JP" altLang="en-US" sz="24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あいづち</a:t>
                      </a:r>
                      <a:endParaRPr lang="ja-JP" sz="24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144000" marR="144000" marT="72000" marB="72000"/>
                </a:tc>
                <a:tc>
                  <a:txBody>
                    <a:bodyPr/>
                    <a:lstStyle/>
                    <a:p>
                      <a:pPr algn="just">
                        <a:spcAft>
                          <a:spcPts val="0"/>
                        </a:spcAft>
                        <a:tabLst>
                          <a:tab pos="1066800" algn="l"/>
                        </a:tabLst>
                      </a:pPr>
                      <a:r>
                        <a:rPr lang="ja-JP" altLang="en-US" sz="2400" kern="100" dirty="0" smtClean="0">
                          <a:effectLst/>
                        </a:rPr>
                        <a:t>途中で割りこまずに話を聞く。</a:t>
                      </a:r>
                      <a:endParaRPr lang="en-US" altLang="ja-JP" sz="2400" kern="100" dirty="0" smtClean="0">
                        <a:effectLst/>
                      </a:endParaRPr>
                    </a:p>
                    <a:p>
                      <a:pPr algn="just">
                        <a:spcAft>
                          <a:spcPts val="0"/>
                        </a:spcAft>
                        <a:tabLst>
                          <a:tab pos="1066800" algn="l"/>
                        </a:tabLst>
                      </a:pPr>
                      <a:r>
                        <a:rPr lang="ja-JP" sz="2400" kern="100" dirty="0" smtClean="0">
                          <a:effectLst/>
                        </a:rPr>
                        <a:t>適切な</a:t>
                      </a:r>
                      <a:r>
                        <a:rPr lang="ja-JP" altLang="en-US" sz="2400" kern="100" dirty="0" smtClean="0">
                          <a:effectLst/>
                        </a:rPr>
                        <a:t>あいづち</a:t>
                      </a:r>
                      <a:r>
                        <a:rPr lang="ja-JP" sz="2400" kern="100" dirty="0" smtClean="0">
                          <a:effectLst/>
                        </a:rPr>
                        <a:t>や</a:t>
                      </a:r>
                      <a:r>
                        <a:rPr lang="ja-JP" altLang="en-US" sz="2400" kern="100" dirty="0" smtClean="0">
                          <a:effectLst/>
                        </a:rPr>
                        <a:t>、</a:t>
                      </a:r>
                      <a:r>
                        <a:rPr lang="ja-JP" sz="2400" kern="100" dirty="0" smtClean="0">
                          <a:effectLst/>
                        </a:rPr>
                        <a:t>うなずくなど</a:t>
                      </a:r>
                      <a:r>
                        <a:rPr lang="ja-JP" altLang="en-US" sz="2400" kern="100" dirty="0" smtClean="0">
                          <a:effectLst/>
                        </a:rPr>
                        <a:t>する。</a:t>
                      </a:r>
                      <a:endParaRPr lang="en-US" altLang="ja-JP" sz="2400" kern="100" dirty="0" smtClean="0">
                        <a:effectLst/>
                      </a:endParaRPr>
                    </a:p>
                  </a:txBody>
                  <a:tcPr marL="144000" marR="144000" marT="72000" marB="72000"/>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2333625" y="2635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1066800" algn="l"/>
              </a:tabLst>
              <a:defRPr kumimoji="1">
                <a:solidFill>
                  <a:schemeClr val="tx1"/>
                </a:solidFill>
                <a:latin typeface="Arial" pitchFamily="34" charset="0"/>
                <a:ea typeface="ＭＳ Ｐゴシック" pitchFamily="50" charset="-128"/>
                <a:cs typeface="ＭＳ Ｐゴシック" pitchFamily="50" charset="-128"/>
              </a:defRPr>
            </a:lvl1pPr>
            <a:lvl2pPr>
              <a:tabLst>
                <a:tab pos="1066800" algn="l"/>
              </a:tabLst>
              <a:defRPr kumimoji="1">
                <a:solidFill>
                  <a:schemeClr val="tx1"/>
                </a:solidFill>
                <a:latin typeface="Arial" pitchFamily="34" charset="0"/>
                <a:ea typeface="ＭＳ Ｐゴシック" pitchFamily="50" charset="-128"/>
                <a:cs typeface="ＭＳ Ｐゴシック" pitchFamily="50" charset="-128"/>
              </a:defRPr>
            </a:lvl2pPr>
            <a:lvl3pPr>
              <a:tabLst>
                <a:tab pos="1066800" algn="l"/>
              </a:tabLst>
              <a:defRPr kumimoji="1">
                <a:solidFill>
                  <a:schemeClr val="tx1"/>
                </a:solidFill>
                <a:latin typeface="Arial" pitchFamily="34" charset="0"/>
                <a:ea typeface="ＭＳ Ｐゴシック" pitchFamily="50" charset="-128"/>
                <a:cs typeface="ＭＳ Ｐゴシック" pitchFamily="50" charset="-128"/>
              </a:defRPr>
            </a:lvl3pPr>
            <a:lvl4pPr>
              <a:tabLst>
                <a:tab pos="1066800" algn="l"/>
              </a:tabLst>
              <a:defRPr kumimoji="1">
                <a:solidFill>
                  <a:schemeClr val="tx1"/>
                </a:solidFill>
                <a:latin typeface="Arial" pitchFamily="34" charset="0"/>
                <a:ea typeface="ＭＳ Ｐゴシック" pitchFamily="50" charset="-128"/>
                <a:cs typeface="ＭＳ Ｐゴシック" pitchFamily="50" charset="-128"/>
              </a:defRPr>
            </a:lvl4pPr>
            <a:lvl5pPr>
              <a:tabLst>
                <a:tab pos="10668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10668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10668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10668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1066800"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066800"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976097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043608" y="617538"/>
            <a:ext cx="7900367" cy="1143000"/>
          </a:xfrm>
        </p:spPr>
        <p:txBody>
          <a:bodyPr/>
          <a:lstStyle/>
          <a:p>
            <a:r>
              <a:rPr kumimoji="1" lang="ja-JP" altLang="en-US" dirty="0" smtClean="0"/>
              <a:t>こんな友達がいたら・・</a:t>
            </a:r>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F73B635B-6F66-4373-8015-952E21B3858B}" type="slidenum">
              <a:rPr lang="ja-JP" altLang="en-US" smtClean="0"/>
              <a:pPr>
                <a:defRPr/>
              </a:pPr>
              <a:t>27</a:t>
            </a:fld>
            <a:endParaRPr lang="ja-JP" altLang="en-US"/>
          </a:p>
        </p:txBody>
      </p:sp>
      <p:pic>
        <p:nvPicPr>
          <p:cNvPr id="8" name="Picture 5" descr="C:\Users\199219\Pictures\イラスト\utsu_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95923" y="3042563"/>
            <a:ext cx="1542085" cy="17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雲形吹き出し 8"/>
          <p:cNvSpPr/>
          <p:nvPr/>
        </p:nvSpPr>
        <p:spPr bwMode="auto">
          <a:xfrm>
            <a:off x="1433006" y="3367069"/>
            <a:ext cx="2088232" cy="1080120"/>
          </a:xfrm>
          <a:prstGeom prst="cloudCallout">
            <a:avLst>
              <a:gd name="adj1" fmla="val 68200"/>
              <a:gd name="adj2" fmla="val 29516"/>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rPr>
              <a:t>気持ちが</a:t>
            </a:r>
            <a:endParaRPr kumimoji="1" lang="en-US" altLang="ja-JP" sz="2400" b="0" i="0" u="none" strike="noStrike" cap="none" normalizeH="0" baseline="0" dirty="0" smtClean="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rPr>
              <a:t>落ち込む</a:t>
            </a:r>
          </a:p>
        </p:txBody>
      </p:sp>
      <p:sp>
        <p:nvSpPr>
          <p:cNvPr id="10" name="雲形吹き出し 9"/>
          <p:cNvSpPr/>
          <p:nvPr/>
        </p:nvSpPr>
        <p:spPr bwMode="auto">
          <a:xfrm>
            <a:off x="2383743" y="4850402"/>
            <a:ext cx="3024360" cy="1110140"/>
          </a:xfrm>
          <a:prstGeom prst="cloudCallout">
            <a:avLst>
              <a:gd name="adj1" fmla="val 10255"/>
              <a:gd name="adj2" fmla="val -72468"/>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rPr>
              <a:t>気力がない</a:t>
            </a:r>
            <a:endParaRPr kumimoji="1" lang="en-US" altLang="ja-JP" sz="2400" b="0" i="0" u="none" strike="noStrike" cap="none" normalizeH="0" baseline="0" dirty="0" smtClean="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疲れ切ってしまう</a:t>
            </a:r>
            <a:endPar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endParaRPr>
          </a:p>
        </p:txBody>
      </p:sp>
      <p:sp>
        <p:nvSpPr>
          <p:cNvPr id="11" name="雲形吹き出し 10"/>
          <p:cNvSpPr/>
          <p:nvPr/>
        </p:nvSpPr>
        <p:spPr bwMode="auto">
          <a:xfrm>
            <a:off x="6012160" y="4055826"/>
            <a:ext cx="2088232" cy="1080120"/>
          </a:xfrm>
          <a:prstGeom prst="cloudCallout">
            <a:avLst>
              <a:gd name="adj1" fmla="val -83095"/>
              <a:gd name="adj2" fmla="val -31417"/>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rPr>
              <a:t>考えが</a:t>
            </a:r>
            <a:endParaRPr kumimoji="1" lang="en-US" altLang="ja-JP" sz="2400" b="0" i="0" u="none" strike="noStrike" cap="none" normalizeH="0" baseline="0" dirty="0" smtClean="0">
              <a:ln>
                <a:noFill/>
              </a:ln>
              <a:solidFill>
                <a:schemeClr val="tx1"/>
              </a:solidFill>
              <a:effectLst/>
              <a:latin typeface="Tahoma" pitchFamily="34"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暗くなる</a:t>
            </a:r>
            <a:endPar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endParaRPr>
          </a:p>
        </p:txBody>
      </p:sp>
      <p:sp>
        <p:nvSpPr>
          <p:cNvPr id="2" name="テキスト ボックス 1"/>
          <p:cNvSpPr txBox="1"/>
          <p:nvPr/>
        </p:nvSpPr>
        <p:spPr>
          <a:xfrm>
            <a:off x="1395162" y="2185700"/>
            <a:ext cx="3659976" cy="523220"/>
          </a:xfrm>
          <a:prstGeom prst="rect">
            <a:avLst/>
          </a:prstGeom>
          <a:noFill/>
        </p:spPr>
        <p:txBody>
          <a:bodyPr wrap="none" rtlCol="0">
            <a:spAutoFit/>
          </a:bodyPr>
          <a:lstStyle/>
          <a:p>
            <a:r>
              <a:rPr kumimoji="1" lang="ja-JP" altLang="en-US" sz="2800" dirty="0" smtClean="0"/>
              <a:t>いつもと様子が違う・・・</a:t>
            </a:r>
            <a:endParaRPr kumimoji="1" lang="ja-JP" altLang="en-US" sz="2800" dirty="0"/>
          </a:p>
        </p:txBody>
      </p:sp>
    </p:spTree>
    <p:extLst>
      <p:ext uri="{BB962C8B-B14F-4D97-AF65-F5344CB8AC3E}">
        <p14:creationId xmlns:p14="http://schemas.microsoft.com/office/powerpoint/2010/main" val="2903596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199219\Pictures\イラスト\刷毛あと.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908720"/>
            <a:ext cx="6282580" cy="107076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907704" y="617538"/>
            <a:ext cx="7036271" cy="1143000"/>
          </a:xfrm>
        </p:spPr>
        <p:txBody>
          <a:bodyPr/>
          <a:lstStyle/>
          <a:p>
            <a:r>
              <a:rPr lang="en-US" altLang="ja-JP" dirty="0" smtClean="0"/>
              <a:t>(1) </a:t>
            </a:r>
            <a:r>
              <a:rPr kumimoji="1" lang="ja-JP" altLang="en-US" dirty="0" smtClean="0"/>
              <a:t>声をかけてみる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28</a:t>
            </a:fld>
            <a:endParaRPr lang="ja-JP" altLang="en-US"/>
          </a:p>
        </p:txBody>
      </p:sp>
      <p:pic>
        <p:nvPicPr>
          <p:cNvPr id="5" name="Picture 5" descr="C:\Users\199219\Pictures\イラスト\utsu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03648" y="4437112"/>
            <a:ext cx="1543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4135124" y="2276872"/>
            <a:ext cx="3881191" cy="1569660"/>
          </a:xfrm>
          <a:prstGeom prst="rect">
            <a:avLst/>
          </a:prstGeom>
          <a:noFill/>
        </p:spPr>
        <p:txBody>
          <a:bodyPr wrap="none" rtlCol="0">
            <a:spAutoFit/>
          </a:bodyPr>
          <a:lstStyle/>
          <a:p>
            <a:r>
              <a:rPr kumimoji="1" lang="ja-JP" altLang="en-US" dirty="0" smtClean="0"/>
              <a:t>「どうしたの？・・」</a:t>
            </a:r>
            <a:endParaRPr kumimoji="1" lang="en-US" altLang="ja-JP" dirty="0" smtClean="0"/>
          </a:p>
          <a:p>
            <a:endParaRPr kumimoji="1" lang="en-US" altLang="ja-JP" dirty="0" smtClean="0"/>
          </a:p>
          <a:p>
            <a:r>
              <a:rPr kumimoji="1" lang="ja-JP" altLang="en-US" dirty="0" smtClean="0"/>
              <a:t>「ちょっと疲れた様子だね？」</a:t>
            </a:r>
            <a:endParaRPr kumimoji="1" lang="en-US" altLang="ja-JP" dirty="0" smtClean="0"/>
          </a:p>
          <a:p>
            <a:r>
              <a:rPr lang="ja-JP" altLang="en-US" dirty="0" smtClean="0"/>
              <a:t>「就活、うまくいかないの？」</a:t>
            </a:r>
            <a:endParaRPr kumimoji="1" lang="en-US" altLang="ja-JP" dirty="0" smtClean="0"/>
          </a:p>
        </p:txBody>
      </p:sp>
      <p:pic>
        <p:nvPicPr>
          <p:cNvPr id="9" name="Picture 2" descr="C:\Users\199219\Pictures\イラスト\若者.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1728" y="4488730"/>
            <a:ext cx="1024880" cy="102488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6660232" y="3846532"/>
            <a:ext cx="2279372" cy="649188"/>
          </a:xfrm>
          <a:prstGeom prst="ellipse">
            <a:avLst/>
          </a:prstGeom>
          <a:solidFill>
            <a:srgbClr val="00B0F0"/>
          </a:solidFill>
        </p:spPr>
        <p:txBody>
          <a:bodyPr wrap="none" rtlCol="0">
            <a:spAutoFit/>
          </a:bodyPr>
          <a:lstStyle/>
          <a:p>
            <a:r>
              <a:rPr kumimoji="1" lang="ja-JP" altLang="en-US" dirty="0" smtClean="0"/>
              <a:t>声をかける</a:t>
            </a:r>
            <a:endParaRPr kumimoji="1" lang="ja-JP" altLang="en-US" dirty="0"/>
          </a:p>
        </p:txBody>
      </p:sp>
    </p:spTree>
    <p:extLst>
      <p:ext uri="{BB962C8B-B14F-4D97-AF65-F5344CB8AC3E}">
        <p14:creationId xmlns:p14="http://schemas.microsoft.com/office/powerpoint/2010/main" val="2513046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声をかけてみると・・・</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29</a:t>
            </a:fld>
            <a:endParaRPr lang="ja-JP" altLang="en-US"/>
          </a:p>
        </p:txBody>
      </p:sp>
      <p:pic>
        <p:nvPicPr>
          <p:cNvPr id="6" name="Picture 5" descr="C:\Users\199219\Pictures\イラスト\utsu_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15616" y="3303706"/>
            <a:ext cx="1542085" cy="17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439489" y="2346598"/>
            <a:ext cx="5382344" cy="830997"/>
          </a:xfrm>
          <a:prstGeom prst="rect">
            <a:avLst/>
          </a:prstGeom>
        </p:spPr>
        <p:txBody>
          <a:bodyPr wrap="square">
            <a:spAutoFit/>
          </a:bodyPr>
          <a:lstStyle/>
          <a:p>
            <a:r>
              <a:rPr lang="ja-JP" altLang="en-US" dirty="0" smtClean="0"/>
              <a:t>なんか</a:t>
            </a:r>
            <a:r>
              <a:rPr lang="ja-JP" altLang="en-US" dirty="0"/>
              <a:t>、自分ってだめな</a:t>
            </a:r>
            <a:r>
              <a:rPr lang="ja-JP" altLang="en-US" dirty="0" smtClean="0"/>
              <a:t>のかなって</a:t>
            </a:r>
            <a:endParaRPr lang="en-US" altLang="ja-JP" dirty="0" smtClean="0"/>
          </a:p>
          <a:p>
            <a:r>
              <a:rPr lang="ja-JP" altLang="en-US" dirty="0" smtClean="0"/>
              <a:t>考えてしまう</a:t>
            </a:r>
            <a:endParaRPr lang="ja-JP" altLang="en-US" dirty="0"/>
          </a:p>
        </p:txBody>
      </p:sp>
      <p:pic>
        <p:nvPicPr>
          <p:cNvPr id="10" name="Picture 2" descr="C:\Users\199219\Pictures\イラスト\若者.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833" y="4797152"/>
            <a:ext cx="1024880" cy="102488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547664" y="5822032"/>
            <a:ext cx="4278735" cy="523220"/>
          </a:xfrm>
          <a:prstGeom prst="rect">
            <a:avLst/>
          </a:prstGeom>
          <a:solidFill>
            <a:schemeClr val="bg1"/>
          </a:solidFill>
        </p:spPr>
        <p:txBody>
          <a:bodyPr wrap="none" rtlCol="0">
            <a:spAutoFit/>
          </a:bodyPr>
          <a:lstStyle/>
          <a:p>
            <a:r>
              <a:rPr kumimoji="1" lang="ja-JP" altLang="en-US" sz="2800" dirty="0" smtClean="0"/>
              <a:t>どう答えればよいでしょう？</a:t>
            </a:r>
            <a:endParaRPr kumimoji="1" lang="ja-JP" altLang="en-US" sz="2800" dirty="0"/>
          </a:p>
        </p:txBody>
      </p:sp>
    </p:spTree>
    <p:extLst>
      <p:ext uri="{BB962C8B-B14F-4D97-AF65-F5344CB8AC3E}">
        <p14:creationId xmlns:p14="http://schemas.microsoft.com/office/powerpoint/2010/main" val="1392687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「しまった・・・」</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3</a:t>
            </a:fld>
            <a:endParaRPr lang="ja-JP" altLang="en-US"/>
          </a:p>
        </p:txBody>
      </p:sp>
      <p:pic>
        <p:nvPicPr>
          <p:cNvPr id="19458" name="Picture 2" descr="C:\Users\199219\Pictures\イラスト\慌て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6163" y="4132530"/>
            <a:ext cx="2069976" cy="206997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68131" y="2348880"/>
            <a:ext cx="3882794" cy="1569660"/>
          </a:xfrm>
          <a:prstGeom prst="rect">
            <a:avLst/>
          </a:prstGeom>
          <a:noFill/>
        </p:spPr>
        <p:txBody>
          <a:bodyPr wrap="none" rtlCol="0">
            <a:spAutoFit/>
          </a:bodyPr>
          <a:lstStyle/>
          <a:p>
            <a:r>
              <a:rPr kumimoji="1" lang="ja-JP" altLang="en-US" dirty="0" smtClean="0"/>
              <a:t>レポートの提出が</a:t>
            </a:r>
            <a:endParaRPr kumimoji="1" lang="en-US" altLang="ja-JP" dirty="0" smtClean="0"/>
          </a:p>
          <a:p>
            <a:r>
              <a:rPr lang="ja-JP" altLang="en-US" dirty="0"/>
              <a:t>今日まで</a:t>
            </a:r>
            <a:r>
              <a:rPr lang="ja-JP" altLang="en-US" dirty="0" smtClean="0"/>
              <a:t>だった！</a:t>
            </a:r>
            <a:endParaRPr lang="en-US" altLang="ja-JP" dirty="0" smtClean="0"/>
          </a:p>
          <a:p>
            <a:endParaRPr kumimoji="1" lang="en-US" altLang="ja-JP" dirty="0"/>
          </a:p>
          <a:p>
            <a:r>
              <a:rPr lang="ja-JP" altLang="en-US" dirty="0" smtClean="0"/>
              <a:t>まだなにも手を付けてない！</a:t>
            </a:r>
            <a:endParaRPr kumimoji="1" lang="ja-JP" altLang="en-US" dirty="0"/>
          </a:p>
        </p:txBody>
      </p:sp>
      <p:sp>
        <p:nvSpPr>
          <p:cNvPr id="6" name="テキスト ボックス 5"/>
          <p:cNvSpPr txBox="1"/>
          <p:nvPr/>
        </p:nvSpPr>
        <p:spPr>
          <a:xfrm>
            <a:off x="5292080" y="3717032"/>
            <a:ext cx="2929007" cy="830997"/>
          </a:xfrm>
          <a:prstGeom prst="rect">
            <a:avLst/>
          </a:prstGeom>
          <a:noFill/>
        </p:spPr>
        <p:txBody>
          <a:bodyPr wrap="none" rtlCol="0">
            <a:spAutoFit/>
          </a:bodyPr>
          <a:lstStyle/>
          <a:p>
            <a:r>
              <a:rPr kumimoji="1" lang="ja-JP" altLang="en-US" dirty="0" smtClean="0"/>
              <a:t>こんな恥ずかしいこと</a:t>
            </a:r>
            <a:endParaRPr kumimoji="1" lang="en-US" altLang="ja-JP" dirty="0" smtClean="0"/>
          </a:p>
          <a:p>
            <a:r>
              <a:rPr lang="ja-JP" altLang="en-US" dirty="0"/>
              <a:t>誰にも</a:t>
            </a:r>
            <a:r>
              <a:rPr lang="ja-JP" altLang="en-US" dirty="0" smtClean="0"/>
              <a:t>言えない・・・</a:t>
            </a:r>
            <a:endParaRPr kumimoji="1" lang="ja-JP" altLang="en-US" dirty="0"/>
          </a:p>
        </p:txBody>
      </p:sp>
      <p:sp>
        <p:nvSpPr>
          <p:cNvPr id="7" name="フレーム 6"/>
          <p:cNvSpPr/>
          <p:nvPr/>
        </p:nvSpPr>
        <p:spPr bwMode="auto">
          <a:xfrm>
            <a:off x="-9648" y="0"/>
            <a:ext cx="9153648" cy="6858000"/>
          </a:xfrm>
          <a:prstGeom prst="frame">
            <a:avLst>
              <a:gd name="adj1" fmla="val 3958"/>
            </a:avLst>
          </a:prstGeom>
          <a:solidFill>
            <a:srgbClr val="FFFF9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1908629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199219\Pictures\イラスト\刷毛あと.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230" y="764704"/>
            <a:ext cx="6282580" cy="107076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en-US" altLang="ja-JP" dirty="0" smtClean="0"/>
              <a:t>(2) </a:t>
            </a:r>
            <a:r>
              <a:rPr kumimoji="1" lang="ja-JP" altLang="en-US" dirty="0" smtClean="0"/>
              <a:t>受け止める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30</a:t>
            </a:fld>
            <a:endParaRPr lang="ja-JP" altLang="en-US"/>
          </a:p>
        </p:txBody>
      </p:sp>
      <p:pic>
        <p:nvPicPr>
          <p:cNvPr id="6" name="Picture 5" descr="C:\Users\199219\Pictures\イラスト\utsu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15616" y="3303706"/>
            <a:ext cx="1542085" cy="17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439489" y="2346598"/>
            <a:ext cx="5382344" cy="830997"/>
          </a:xfrm>
          <a:prstGeom prst="rect">
            <a:avLst/>
          </a:prstGeom>
        </p:spPr>
        <p:txBody>
          <a:bodyPr wrap="square">
            <a:spAutoFit/>
          </a:bodyPr>
          <a:lstStyle/>
          <a:p>
            <a:r>
              <a:rPr lang="ja-JP" altLang="en-US" dirty="0"/>
              <a:t>なんか、自分ってだめなのかなって</a:t>
            </a:r>
            <a:endParaRPr lang="en-US" altLang="ja-JP" dirty="0"/>
          </a:p>
          <a:p>
            <a:r>
              <a:rPr lang="ja-JP" altLang="en-US" dirty="0"/>
              <a:t>考えてしまう</a:t>
            </a:r>
          </a:p>
        </p:txBody>
      </p:sp>
      <p:sp>
        <p:nvSpPr>
          <p:cNvPr id="3" name="テキスト ボックス 2"/>
          <p:cNvSpPr txBox="1"/>
          <p:nvPr/>
        </p:nvSpPr>
        <p:spPr>
          <a:xfrm>
            <a:off x="3707904" y="3933056"/>
            <a:ext cx="3809056" cy="830997"/>
          </a:xfrm>
          <a:prstGeom prst="rect">
            <a:avLst/>
          </a:prstGeom>
          <a:noFill/>
        </p:spPr>
        <p:txBody>
          <a:bodyPr wrap="none" rtlCol="0">
            <a:spAutoFit/>
          </a:bodyPr>
          <a:lstStyle/>
          <a:p>
            <a:r>
              <a:rPr kumimoji="1" lang="ja-JP" altLang="en-US" b="1" dirty="0" smtClean="0"/>
              <a:t>「自分ってだめなのかなって</a:t>
            </a:r>
            <a:endParaRPr kumimoji="1" lang="en-US" altLang="ja-JP" b="1" dirty="0" smtClean="0"/>
          </a:p>
          <a:p>
            <a:r>
              <a:rPr lang="ja-JP" altLang="en-US" b="1" dirty="0"/>
              <a:t>　</a:t>
            </a:r>
            <a:r>
              <a:rPr kumimoji="1" lang="ja-JP" altLang="en-US" b="1" dirty="0" smtClean="0"/>
              <a:t>考えてしまうんだ・・・」</a:t>
            </a:r>
            <a:endParaRPr kumimoji="1" lang="en-US" altLang="ja-JP" b="1" dirty="0" smtClean="0"/>
          </a:p>
        </p:txBody>
      </p:sp>
      <p:pic>
        <p:nvPicPr>
          <p:cNvPr id="9" name="Picture 2" descr="C:\Users\199219\Pictures\イラスト\若者.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2432" y="5007848"/>
            <a:ext cx="1024880" cy="102488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6238883" y="3167301"/>
            <a:ext cx="2333471" cy="649188"/>
          </a:xfrm>
          <a:prstGeom prst="ellipse">
            <a:avLst/>
          </a:prstGeom>
          <a:solidFill>
            <a:srgbClr val="FFFF00"/>
          </a:solidFill>
        </p:spPr>
        <p:txBody>
          <a:bodyPr wrap="none" rtlCol="0">
            <a:spAutoFit/>
          </a:bodyPr>
          <a:lstStyle/>
          <a:p>
            <a:r>
              <a:rPr kumimoji="1" lang="ja-JP" altLang="en-US" dirty="0" smtClean="0"/>
              <a:t>受け止める</a:t>
            </a:r>
            <a:endParaRPr kumimoji="1" lang="ja-JP" altLang="en-US" dirty="0"/>
          </a:p>
        </p:txBody>
      </p:sp>
      <p:sp>
        <p:nvSpPr>
          <p:cNvPr id="13" name="テキスト ボックス 12"/>
          <p:cNvSpPr txBox="1"/>
          <p:nvPr/>
        </p:nvSpPr>
        <p:spPr>
          <a:xfrm>
            <a:off x="1546793" y="6081882"/>
            <a:ext cx="4867038" cy="523220"/>
          </a:xfrm>
          <a:prstGeom prst="rect">
            <a:avLst/>
          </a:prstGeom>
          <a:solidFill>
            <a:srgbClr val="FFCCFF"/>
          </a:solidFill>
        </p:spPr>
        <p:txBody>
          <a:bodyPr wrap="none" rtlCol="0">
            <a:spAutoFit/>
          </a:bodyPr>
          <a:lstStyle/>
          <a:p>
            <a:r>
              <a:rPr kumimoji="1" lang="ja-JP" altLang="en-US" sz="2800" dirty="0" smtClean="0"/>
              <a:t>話しが続かない・・・どうしよう？</a:t>
            </a:r>
            <a:endParaRPr kumimoji="1" lang="ja-JP" altLang="en-US" sz="2800" dirty="0"/>
          </a:p>
        </p:txBody>
      </p:sp>
      <p:sp>
        <p:nvSpPr>
          <p:cNvPr id="14" name="テキスト ボックス 13"/>
          <p:cNvSpPr txBox="1"/>
          <p:nvPr/>
        </p:nvSpPr>
        <p:spPr>
          <a:xfrm>
            <a:off x="35496" y="44624"/>
            <a:ext cx="492443" cy="461665"/>
          </a:xfrm>
          <a:prstGeom prst="rect">
            <a:avLst/>
          </a:prstGeom>
          <a:noFill/>
        </p:spPr>
        <p:txBody>
          <a:bodyPr wrap="none" rtlCol="0">
            <a:spAutoFit/>
          </a:bodyPr>
          <a:lstStyle/>
          <a:p>
            <a:r>
              <a:rPr kumimoji="1" lang="ja-JP" altLang="en-US" dirty="0" smtClean="0">
                <a:solidFill>
                  <a:srgbClr val="66FF33"/>
                </a:solidFill>
              </a:rPr>
              <a:t>★</a:t>
            </a:r>
            <a:endParaRPr kumimoji="1" lang="ja-JP" altLang="en-US" dirty="0">
              <a:solidFill>
                <a:srgbClr val="66FF33"/>
              </a:solidFill>
            </a:endParaRPr>
          </a:p>
        </p:txBody>
      </p:sp>
      <p:sp>
        <p:nvSpPr>
          <p:cNvPr id="15" name="円/楕円 14"/>
          <p:cNvSpPr/>
          <p:nvPr/>
        </p:nvSpPr>
        <p:spPr bwMode="auto">
          <a:xfrm>
            <a:off x="3563888" y="3645024"/>
            <a:ext cx="3953072" cy="1224136"/>
          </a:xfrm>
          <a:prstGeom prst="ellipse">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ＭＳ Ｐゴシック" pitchFamily="50" charset="-128"/>
            </a:endParaRPr>
          </a:p>
        </p:txBody>
      </p:sp>
    </p:spTree>
    <p:extLst>
      <p:ext uri="{BB962C8B-B14F-4D97-AF65-F5344CB8AC3E}">
        <p14:creationId xmlns:p14="http://schemas.microsoft.com/office/powerpoint/2010/main" val="9429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17">
                                          <p:stCondLst>
                                            <p:cond delay="0"/>
                                          </p:stCondLst>
                                        </p:cTn>
                                        <p:tgtEl>
                                          <p:spTgt spid="13"/>
                                        </p:tgtEl>
                                      </p:cBhvr>
                                    </p:animEffect>
                                    <p:anim calcmode="lin" valueType="num">
                                      <p:cBhvr>
                                        <p:cTn id="8"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13"/>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13" dur="10">
                                          <p:stCondLst>
                                            <p:cond delay="244"/>
                                          </p:stCondLst>
                                        </p:cTn>
                                        <p:tgtEl>
                                          <p:spTgt spid="13"/>
                                        </p:tgtEl>
                                      </p:cBhvr>
                                      <p:to x="100000" y="60000"/>
                                    </p:animScale>
                                    <p:animScale>
                                      <p:cBhvr>
                                        <p:cTn id="14" dur="62" decel="50000">
                                          <p:stCondLst>
                                            <p:cond delay="254"/>
                                          </p:stCondLst>
                                        </p:cTn>
                                        <p:tgtEl>
                                          <p:spTgt spid="13"/>
                                        </p:tgtEl>
                                      </p:cBhvr>
                                      <p:to x="100000" y="100000"/>
                                    </p:animScale>
                                    <p:animScale>
                                      <p:cBhvr>
                                        <p:cTn id="15" dur="10">
                                          <p:stCondLst>
                                            <p:cond delay="492"/>
                                          </p:stCondLst>
                                        </p:cTn>
                                        <p:tgtEl>
                                          <p:spTgt spid="13"/>
                                        </p:tgtEl>
                                      </p:cBhvr>
                                      <p:to x="100000" y="80000"/>
                                    </p:animScale>
                                    <p:animScale>
                                      <p:cBhvr>
                                        <p:cTn id="16" dur="62" decel="50000">
                                          <p:stCondLst>
                                            <p:cond delay="502"/>
                                          </p:stCondLst>
                                        </p:cTn>
                                        <p:tgtEl>
                                          <p:spTgt spid="13"/>
                                        </p:tgtEl>
                                      </p:cBhvr>
                                      <p:to x="100000" y="100000"/>
                                    </p:animScale>
                                    <p:animScale>
                                      <p:cBhvr>
                                        <p:cTn id="17" dur="10">
                                          <p:stCondLst>
                                            <p:cond delay="616"/>
                                          </p:stCondLst>
                                        </p:cTn>
                                        <p:tgtEl>
                                          <p:spTgt spid="13"/>
                                        </p:tgtEl>
                                      </p:cBhvr>
                                      <p:to x="100000" y="90000"/>
                                    </p:animScale>
                                    <p:animScale>
                                      <p:cBhvr>
                                        <p:cTn id="18" dur="62" decel="50000">
                                          <p:stCondLst>
                                            <p:cond delay="625"/>
                                          </p:stCondLst>
                                        </p:cTn>
                                        <p:tgtEl>
                                          <p:spTgt spid="13"/>
                                        </p:tgtEl>
                                      </p:cBhvr>
                                      <p:to x="100000" y="100000"/>
                                    </p:animScale>
                                    <p:animScale>
                                      <p:cBhvr>
                                        <p:cTn id="19" dur="10">
                                          <p:stCondLst>
                                            <p:cond delay="678"/>
                                          </p:stCondLst>
                                        </p:cTn>
                                        <p:tgtEl>
                                          <p:spTgt spid="13"/>
                                        </p:tgtEl>
                                      </p:cBhvr>
                                      <p:to x="100000" y="95000"/>
                                    </p:animScale>
                                    <p:animScale>
                                      <p:cBhvr>
                                        <p:cTn id="20" dur="62" decel="50000">
                                          <p:stCondLst>
                                            <p:cond delay="688"/>
                                          </p:stCondLst>
                                        </p:cTn>
                                        <p:tgtEl>
                                          <p:spTgt spid="13"/>
                                        </p:tgtEl>
                                      </p:cBhvr>
                                      <p:to x="100000" y="100000"/>
                                    </p:animScale>
                                  </p:childTnLst>
                                </p:cTn>
                              </p:par>
                            </p:childTnLst>
                          </p:cTn>
                        </p:par>
                        <p:par>
                          <p:cTn id="21" fill="hold">
                            <p:stCondLst>
                              <p:cond delay="750"/>
                            </p:stCondLst>
                            <p:childTnLst>
                              <p:par>
                                <p:cTn id="22" presetID="21"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199219\Pictures\イラスト\刷毛あと.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230" y="764704"/>
            <a:ext cx="6282580" cy="107076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en-US" altLang="ja-JP" dirty="0" smtClean="0"/>
              <a:t>(3) </a:t>
            </a:r>
            <a:r>
              <a:rPr kumimoji="1" lang="ja-JP" altLang="en-US" dirty="0" smtClean="0"/>
              <a:t>話しを促す</a:t>
            </a:r>
            <a:r>
              <a:rPr kumimoji="1" lang="en-US" altLang="ja-JP" dirty="0" smtClean="0"/>
              <a:t/>
            </a:r>
            <a:br>
              <a:rPr kumimoji="1" lang="en-US" altLang="ja-JP" dirty="0" smtClean="0"/>
            </a:br>
            <a:r>
              <a:rPr kumimoji="1" lang="ja-JP" altLang="en-US" dirty="0" smtClean="0"/>
              <a:t>　</a:t>
            </a:r>
            <a:r>
              <a:rPr lang="ja-JP" altLang="en-US" dirty="0" smtClean="0"/>
              <a:t>～</a:t>
            </a:r>
            <a:r>
              <a:rPr kumimoji="1" lang="ja-JP" altLang="en-US" dirty="0" smtClean="0"/>
              <a:t>開かれた質問</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31</a:t>
            </a:fld>
            <a:endParaRPr lang="ja-JP" altLang="en-US"/>
          </a:p>
        </p:txBody>
      </p:sp>
      <p:pic>
        <p:nvPicPr>
          <p:cNvPr id="6" name="Picture 5" descr="C:\Users\199219\Pictures\イラスト\utsu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15616" y="3303706"/>
            <a:ext cx="1542085" cy="17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4427984" y="2132856"/>
            <a:ext cx="3427541" cy="461665"/>
          </a:xfrm>
          <a:prstGeom prst="rect">
            <a:avLst/>
          </a:prstGeom>
          <a:noFill/>
        </p:spPr>
        <p:txBody>
          <a:bodyPr wrap="none" rtlCol="0">
            <a:spAutoFit/>
          </a:bodyPr>
          <a:lstStyle/>
          <a:p>
            <a:r>
              <a:rPr kumimoji="1" lang="ja-JP" altLang="en-US" b="1" dirty="0" smtClean="0"/>
              <a:t>「もう少し教えてくれる？」</a:t>
            </a:r>
            <a:endParaRPr kumimoji="1" lang="en-US" altLang="ja-JP" b="1" dirty="0" smtClean="0"/>
          </a:p>
        </p:txBody>
      </p:sp>
      <p:sp>
        <p:nvSpPr>
          <p:cNvPr id="8" name="テキスト ボックス 7"/>
          <p:cNvSpPr txBox="1"/>
          <p:nvPr/>
        </p:nvSpPr>
        <p:spPr>
          <a:xfrm>
            <a:off x="2665858" y="3856881"/>
            <a:ext cx="2380780" cy="830997"/>
          </a:xfrm>
          <a:prstGeom prst="rect">
            <a:avLst/>
          </a:prstGeom>
          <a:noFill/>
        </p:spPr>
        <p:txBody>
          <a:bodyPr wrap="none" rtlCol="0">
            <a:spAutoFit/>
          </a:bodyPr>
          <a:lstStyle/>
          <a:p>
            <a:r>
              <a:rPr kumimoji="1" lang="ja-JP" altLang="en-US" dirty="0" smtClean="0"/>
              <a:t>自分はなんにも</a:t>
            </a:r>
            <a:endParaRPr kumimoji="1" lang="en-US" altLang="ja-JP" dirty="0" smtClean="0"/>
          </a:p>
          <a:p>
            <a:r>
              <a:rPr kumimoji="1" lang="ja-JP" altLang="en-US" dirty="0" smtClean="0"/>
              <a:t>取り柄がなくて・・</a:t>
            </a:r>
            <a:endParaRPr kumimoji="1" lang="en-US" altLang="ja-JP" dirty="0" smtClean="0"/>
          </a:p>
        </p:txBody>
      </p:sp>
      <p:sp>
        <p:nvSpPr>
          <p:cNvPr id="9" name="テキスト ボックス 8"/>
          <p:cNvSpPr txBox="1"/>
          <p:nvPr/>
        </p:nvSpPr>
        <p:spPr>
          <a:xfrm>
            <a:off x="4429285" y="5180999"/>
            <a:ext cx="3799438" cy="830997"/>
          </a:xfrm>
          <a:prstGeom prst="rect">
            <a:avLst/>
          </a:prstGeom>
          <a:noFill/>
        </p:spPr>
        <p:txBody>
          <a:bodyPr wrap="none" rtlCol="0">
            <a:spAutoFit/>
          </a:bodyPr>
          <a:lstStyle/>
          <a:p>
            <a:r>
              <a:rPr kumimoji="1" lang="ja-JP" altLang="en-US" b="1" dirty="0" smtClean="0"/>
              <a:t>「自分には取り柄がないって</a:t>
            </a:r>
            <a:endParaRPr kumimoji="1" lang="en-US" altLang="ja-JP" b="1" dirty="0" smtClean="0"/>
          </a:p>
          <a:p>
            <a:r>
              <a:rPr kumimoji="1" lang="ja-JP" altLang="en-US" b="1" dirty="0" smtClean="0"/>
              <a:t>　思ってしまうんだね。」</a:t>
            </a:r>
            <a:endParaRPr kumimoji="1" lang="en-US" altLang="ja-JP" b="1" dirty="0" smtClean="0"/>
          </a:p>
        </p:txBody>
      </p:sp>
      <p:sp>
        <p:nvSpPr>
          <p:cNvPr id="10" name="テキスト ボックス 9"/>
          <p:cNvSpPr txBox="1"/>
          <p:nvPr/>
        </p:nvSpPr>
        <p:spPr>
          <a:xfrm>
            <a:off x="6136440" y="1483668"/>
            <a:ext cx="2822617" cy="649188"/>
          </a:xfrm>
          <a:prstGeom prst="ellipse">
            <a:avLst/>
          </a:prstGeom>
          <a:solidFill>
            <a:srgbClr val="66FFFF"/>
          </a:solidFill>
        </p:spPr>
        <p:txBody>
          <a:bodyPr wrap="none" rtlCol="0">
            <a:spAutoFit/>
          </a:bodyPr>
          <a:lstStyle/>
          <a:p>
            <a:r>
              <a:rPr kumimoji="1" lang="ja-JP" altLang="en-US" dirty="0" smtClean="0"/>
              <a:t>開かれた質問</a:t>
            </a:r>
            <a:endParaRPr kumimoji="1" lang="ja-JP" altLang="en-US" dirty="0"/>
          </a:p>
        </p:txBody>
      </p:sp>
      <p:sp>
        <p:nvSpPr>
          <p:cNvPr id="11" name="テキスト ボックス 10"/>
          <p:cNvSpPr txBox="1"/>
          <p:nvPr/>
        </p:nvSpPr>
        <p:spPr>
          <a:xfrm>
            <a:off x="5724127" y="4531811"/>
            <a:ext cx="2333471" cy="649188"/>
          </a:xfrm>
          <a:prstGeom prst="ellipse">
            <a:avLst/>
          </a:prstGeom>
          <a:solidFill>
            <a:srgbClr val="FFFF00"/>
          </a:solidFill>
        </p:spPr>
        <p:txBody>
          <a:bodyPr wrap="none" rtlCol="0">
            <a:spAutoFit/>
          </a:bodyPr>
          <a:lstStyle/>
          <a:p>
            <a:r>
              <a:rPr kumimoji="1" lang="ja-JP" altLang="en-US" dirty="0" smtClean="0"/>
              <a:t>受け止める</a:t>
            </a:r>
            <a:endParaRPr kumimoji="1" lang="ja-JP" altLang="en-US" dirty="0"/>
          </a:p>
        </p:txBody>
      </p:sp>
      <p:pic>
        <p:nvPicPr>
          <p:cNvPr id="12" name="Picture 2" descr="C:\Users\199219\Pictures\イラスト\若者.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4000" y="2605931"/>
            <a:ext cx="1024880" cy="1024880"/>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a:off x="4299011" y="2016930"/>
            <a:ext cx="3929711" cy="691990"/>
          </a:xfrm>
          <a:prstGeom prst="ellipse">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ＭＳ Ｐゴシック" pitchFamily="50" charset="-128"/>
            </a:endParaRPr>
          </a:p>
        </p:txBody>
      </p:sp>
      <p:sp>
        <p:nvSpPr>
          <p:cNvPr id="15" name="円/楕円 14"/>
          <p:cNvSpPr/>
          <p:nvPr/>
        </p:nvSpPr>
        <p:spPr bwMode="auto">
          <a:xfrm>
            <a:off x="4147521" y="5013176"/>
            <a:ext cx="4168896" cy="1159351"/>
          </a:xfrm>
          <a:prstGeom prst="ellipse">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ＭＳ Ｐゴシック" pitchFamily="50" charset="-128"/>
            </a:endParaRPr>
          </a:p>
        </p:txBody>
      </p:sp>
    </p:spTree>
    <p:extLst>
      <p:ext uri="{BB962C8B-B14F-4D97-AF65-F5344CB8AC3E}">
        <p14:creationId xmlns:p14="http://schemas.microsoft.com/office/powerpoint/2010/main" val="422124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深刻な相談・・・</a:t>
            </a:r>
            <a:r>
              <a:rPr lang="en-US" altLang="ja-JP" sz="3600" dirty="0" smtClean="0"/>
              <a:t/>
            </a:r>
            <a:br>
              <a:rPr lang="en-US" altLang="ja-JP" sz="3600" dirty="0" smtClean="0"/>
            </a:br>
            <a:r>
              <a:rPr lang="ja-JP" altLang="en-US" sz="3600" dirty="0" smtClean="0"/>
              <a:t>もし、こんな相談</a:t>
            </a:r>
            <a:r>
              <a:rPr kumimoji="1" lang="ja-JP" altLang="en-US" sz="3600" dirty="0" smtClean="0"/>
              <a:t>をされたらどうする？</a:t>
            </a:r>
            <a:endParaRPr kumimoji="1" lang="ja-JP" altLang="en-US" sz="3600"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32</a:t>
            </a:fld>
            <a:endParaRPr lang="ja-JP" altLang="en-US"/>
          </a:p>
        </p:txBody>
      </p:sp>
      <p:pic>
        <p:nvPicPr>
          <p:cNvPr id="5" name="Picture 5" descr="C:\Users\199219\Pictures\イラスト\utsu_woman.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flipH="1">
            <a:off x="3635896" y="3572077"/>
            <a:ext cx="1542085" cy="17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1853952" y="2060848"/>
            <a:ext cx="5382344" cy="1200329"/>
          </a:xfrm>
          <a:prstGeom prst="rect">
            <a:avLst/>
          </a:prstGeom>
        </p:spPr>
        <p:txBody>
          <a:bodyPr wrap="square">
            <a:spAutoFit/>
          </a:bodyPr>
          <a:lstStyle/>
          <a:p>
            <a:r>
              <a:rPr lang="ja-JP" altLang="en-US" dirty="0"/>
              <a:t>自分は世の中に必要とされていない</a:t>
            </a:r>
            <a:r>
              <a:rPr lang="en-US" altLang="ja-JP" dirty="0"/>
              <a:t/>
            </a:r>
            <a:br>
              <a:rPr lang="en-US" altLang="ja-JP" dirty="0"/>
            </a:br>
            <a:r>
              <a:rPr lang="ja-JP" altLang="en-US" dirty="0"/>
              <a:t>何のために生きているのか</a:t>
            </a:r>
            <a:r>
              <a:rPr lang="ja-JP" altLang="en-US" dirty="0" smtClean="0"/>
              <a:t>わからない</a:t>
            </a:r>
            <a:endParaRPr lang="en-US" altLang="ja-JP" dirty="0"/>
          </a:p>
          <a:p>
            <a:r>
              <a:rPr lang="ja-JP" altLang="en-US" dirty="0" smtClean="0"/>
              <a:t>　　　・・・・・・・・・・・・</a:t>
            </a:r>
            <a:endParaRPr lang="ja-JP" altLang="en-US" dirty="0"/>
          </a:p>
        </p:txBody>
      </p:sp>
    </p:spTree>
    <p:extLst>
      <p:ext uri="{BB962C8B-B14F-4D97-AF65-F5344CB8AC3E}">
        <p14:creationId xmlns:p14="http://schemas.microsoft.com/office/powerpoint/2010/main" val="3685729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bwMode="auto">
          <a:xfrm>
            <a:off x="-9648" y="0"/>
            <a:ext cx="9153648" cy="6858000"/>
          </a:xfrm>
          <a:prstGeom prst="frame">
            <a:avLst>
              <a:gd name="adj1" fmla="val 3958"/>
            </a:avLst>
          </a:prstGeom>
          <a:solidFill>
            <a:srgbClr val="FFFF9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 name="タイトル 1"/>
          <p:cNvSpPr>
            <a:spLocks noGrp="1"/>
          </p:cNvSpPr>
          <p:nvPr>
            <p:ph type="title"/>
          </p:nvPr>
        </p:nvSpPr>
        <p:spPr/>
        <p:txBody>
          <a:bodyPr/>
          <a:lstStyle/>
          <a:p>
            <a:r>
              <a:rPr kumimoji="1" lang="ja-JP" altLang="en-US" dirty="0" smtClean="0"/>
              <a:t>こんな答え方はどうでしょう？</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33</a:t>
            </a:fld>
            <a:endParaRPr lang="ja-JP" altLang="en-US"/>
          </a:p>
        </p:txBody>
      </p:sp>
      <p:pic>
        <p:nvPicPr>
          <p:cNvPr id="6" name="Picture 5" descr="C:\Users\199219\Pictures\イラスト\utsu_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64853" y="4527847"/>
            <a:ext cx="1542085" cy="17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623565" y="2148856"/>
            <a:ext cx="7364517" cy="3416320"/>
          </a:xfrm>
          <a:prstGeom prst="rect">
            <a:avLst/>
          </a:prstGeom>
          <a:noFill/>
        </p:spPr>
        <p:txBody>
          <a:bodyPr wrap="none" rtlCol="0">
            <a:spAutoFit/>
          </a:bodyPr>
          <a:lstStyle/>
          <a:p>
            <a:r>
              <a:rPr kumimoji="1" lang="ja-JP" altLang="en-US" dirty="0" smtClean="0"/>
              <a:t>「生きる意味が</a:t>
            </a:r>
            <a:r>
              <a:rPr lang="ja-JP" altLang="en-US" dirty="0" smtClean="0"/>
              <a:t>わからなくても</a:t>
            </a:r>
            <a:r>
              <a:rPr kumimoji="1" lang="ja-JP" altLang="en-US" dirty="0" smtClean="0"/>
              <a:t>みんな生きている</a:t>
            </a:r>
            <a:r>
              <a:rPr lang="ja-JP" altLang="en-US" dirty="0" smtClean="0"/>
              <a:t>んだから</a:t>
            </a:r>
            <a:r>
              <a:rPr lang="en-US" altLang="ja-JP" dirty="0" smtClean="0"/>
              <a:t/>
            </a:r>
            <a:br>
              <a:rPr lang="en-US" altLang="ja-JP" dirty="0" smtClean="0"/>
            </a:br>
            <a:r>
              <a:rPr lang="ja-JP" altLang="en-US" dirty="0" smtClean="0"/>
              <a:t>　がんばろうよ！」</a:t>
            </a:r>
            <a:endParaRPr lang="en-US" altLang="ja-JP" dirty="0" smtClean="0"/>
          </a:p>
          <a:p>
            <a:r>
              <a:rPr kumimoji="1" lang="en-US" altLang="ja-JP" dirty="0" smtClean="0"/>
              <a:t/>
            </a:r>
            <a:br>
              <a:rPr kumimoji="1" lang="en-US" altLang="ja-JP" dirty="0" smtClean="0"/>
            </a:br>
            <a:r>
              <a:rPr kumimoji="1" lang="ja-JP" altLang="en-US" dirty="0" smtClean="0"/>
              <a:t>「弱音を言ってるとツキが逃げていくよ！」</a:t>
            </a:r>
            <a:endParaRPr kumimoji="1" lang="en-US" altLang="ja-JP" dirty="0" smtClean="0"/>
          </a:p>
          <a:p>
            <a:r>
              <a:rPr lang="en-US" altLang="ja-JP" dirty="0" smtClean="0"/>
              <a:t/>
            </a:r>
            <a:br>
              <a:rPr lang="en-US" altLang="ja-JP" dirty="0" smtClean="0"/>
            </a:br>
            <a:r>
              <a:rPr lang="ja-JP" altLang="en-US" dirty="0" smtClean="0"/>
              <a:t>「もっと前向きに考えなきゃ！」</a:t>
            </a:r>
            <a:endParaRPr lang="en-US" altLang="ja-JP" dirty="0" smtClean="0"/>
          </a:p>
          <a:p>
            <a:r>
              <a:rPr kumimoji="1" lang="en-US" altLang="ja-JP" dirty="0" smtClean="0"/>
              <a:t/>
            </a:r>
            <a:br>
              <a:rPr kumimoji="1" lang="en-US" altLang="ja-JP" dirty="0" smtClean="0"/>
            </a:br>
            <a:r>
              <a:rPr kumimoji="1" lang="ja-JP" altLang="en-US" dirty="0" smtClean="0"/>
              <a:t>　・</a:t>
            </a:r>
            <a:r>
              <a:rPr kumimoji="1" lang="ja-JP" altLang="en-US" dirty="0"/>
              <a:t>・・・・・・・</a:t>
            </a:r>
            <a:r>
              <a:rPr kumimoji="1" lang="ja-JP" altLang="en-US" dirty="0" smtClean="0"/>
              <a:t>・</a:t>
            </a:r>
            <a:endParaRPr kumimoji="1" lang="en-US" altLang="ja-JP" dirty="0" smtClean="0"/>
          </a:p>
          <a:p>
            <a:endParaRPr kumimoji="1" lang="ja-JP" altLang="en-US" dirty="0"/>
          </a:p>
        </p:txBody>
      </p:sp>
      <p:pic>
        <p:nvPicPr>
          <p:cNvPr id="18434" name="Picture 2" descr="C:\Users\199219\Pictures\イラスト\ma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203304" y="4465284"/>
            <a:ext cx="1096888" cy="109688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15616" y="6256978"/>
            <a:ext cx="7019870" cy="461665"/>
          </a:xfrm>
          <a:prstGeom prst="rect">
            <a:avLst/>
          </a:prstGeom>
          <a:solidFill>
            <a:srgbClr val="FFCCFF"/>
          </a:solidFill>
        </p:spPr>
        <p:txBody>
          <a:bodyPr wrap="none" rtlCol="0">
            <a:spAutoFit/>
          </a:bodyPr>
          <a:lstStyle/>
          <a:p>
            <a:r>
              <a:rPr kumimoji="1" lang="ja-JP" altLang="en-US" dirty="0" smtClean="0"/>
              <a:t>励ましてくれるのはうれしいけど・・・・私には無理・・・・</a:t>
            </a:r>
            <a:endParaRPr kumimoji="1" lang="ja-JP" altLang="en-US" dirty="0"/>
          </a:p>
        </p:txBody>
      </p:sp>
      <p:sp>
        <p:nvSpPr>
          <p:cNvPr id="9" name="テキスト ボックス 8"/>
          <p:cNvSpPr txBox="1"/>
          <p:nvPr/>
        </p:nvSpPr>
        <p:spPr>
          <a:xfrm>
            <a:off x="35496" y="44624"/>
            <a:ext cx="492443" cy="461665"/>
          </a:xfrm>
          <a:prstGeom prst="rect">
            <a:avLst/>
          </a:prstGeom>
          <a:noFill/>
        </p:spPr>
        <p:txBody>
          <a:bodyPr wrap="none" rtlCol="0">
            <a:spAutoFit/>
          </a:bodyPr>
          <a:lstStyle/>
          <a:p>
            <a:r>
              <a:rPr kumimoji="1" lang="ja-JP" altLang="en-US" dirty="0" smtClean="0">
                <a:solidFill>
                  <a:srgbClr val="66FF33"/>
                </a:solidFill>
              </a:rPr>
              <a:t>★</a:t>
            </a:r>
            <a:endParaRPr kumimoji="1" lang="ja-JP" altLang="en-US" dirty="0">
              <a:solidFill>
                <a:srgbClr val="66FF33"/>
              </a:solidFill>
            </a:endParaRPr>
          </a:p>
        </p:txBody>
      </p:sp>
    </p:spTree>
    <p:extLst>
      <p:ext uri="{BB962C8B-B14F-4D97-AF65-F5344CB8AC3E}">
        <p14:creationId xmlns:p14="http://schemas.microsoft.com/office/powerpoint/2010/main" val="53325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レーム 10"/>
          <p:cNvSpPr/>
          <p:nvPr/>
        </p:nvSpPr>
        <p:spPr bwMode="auto">
          <a:xfrm>
            <a:off x="-9648" y="0"/>
            <a:ext cx="9153648" cy="6858000"/>
          </a:xfrm>
          <a:prstGeom prst="frame">
            <a:avLst>
              <a:gd name="adj1" fmla="val 3958"/>
            </a:avLst>
          </a:prstGeom>
          <a:solidFill>
            <a:srgbClr val="FFFF9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 name="タイトル 1"/>
          <p:cNvSpPr>
            <a:spLocks noGrp="1"/>
          </p:cNvSpPr>
          <p:nvPr>
            <p:ph type="title"/>
          </p:nvPr>
        </p:nvSpPr>
        <p:spPr/>
        <p:txBody>
          <a:bodyPr/>
          <a:lstStyle/>
          <a:p>
            <a:r>
              <a:rPr kumimoji="1" lang="ja-JP" altLang="en-US" dirty="0" smtClean="0"/>
              <a:t>こちらの</a:t>
            </a:r>
            <a:r>
              <a:rPr lang="ja-JP" altLang="en-US" dirty="0"/>
              <a:t>答え方</a:t>
            </a:r>
            <a:r>
              <a:rPr kumimoji="1" lang="ja-JP" altLang="en-US" dirty="0" smtClean="0"/>
              <a:t>では？</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34</a:t>
            </a:fld>
            <a:endParaRPr lang="ja-JP" altLang="en-US"/>
          </a:p>
        </p:txBody>
      </p:sp>
      <p:pic>
        <p:nvPicPr>
          <p:cNvPr id="6" name="Picture 5" descr="C:\Users\199219\Pictures\イラスト\utsu_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15616" y="3303706"/>
            <a:ext cx="1542085" cy="17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439489" y="2346598"/>
            <a:ext cx="5382344" cy="830997"/>
          </a:xfrm>
          <a:prstGeom prst="rect">
            <a:avLst/>
          </a:prstGeom>
        </p:spPr>
        <p:txBody>
          <a:bodyPr wrap="square">
            <a:spAutoFit/>
          </a:bodyPr>
          <a:lstStyle/>
          <a:p>
            <a:r>
              <a:rPr lang="ja-JP" altLang="en-US" dirty="0"/>
              <a:t>自分は世の中に必要とされていない</a:t>
            </a:r>
            <a:r>
              <a:rPr lang="en-US" altLang="ja-JP" dirty="0"/>
              <a:t/>
            </a:r>
            <a:br>
              <a:rPr lang="en-US" altLang="ja-JP" dirty="0"/>
            </a:br>
            <a:r>
              <a:rPr lang="ja-JP" altLang="en-US" dirty="0"/>
              <a:t>何のために生きているのかわからない</a:t>
            </a:r>
          </a:p>
        </p:txBody>
      </p:sp>
      <p:sp>
        <p:nvSpPr>
          <p:cNvPr id="3" name="テキスト ボックス 2"/>
          <p:cNvSpPr txBox="1"/>
          <p:nvPr/>
        </p:nvSpPr>
        <p:spPr>
          <a:xfrm>
            <a:off x="3707904" y="4017794"/>
            <a:ext cx="5381601" cy="461665"/>
          </a:xfrm>
          <a:prstGeom prst="rect">
            <a:avLst/>
          </a:prstGeom>
          <a:noFill/>
        </p:spPr>
        <p:txBody>
          <a:bodyPr wrap="none" rtlCol="0">
            <a:spAutoFit/>
          </a:bodyPr>
          <a:lstStyle/>
          <a:p>
            <a:r>
              <a:rPr kumimoji="1" lang="ja-JP" altLang="en-US" b="1" dirty="0" smtClean="0"/>
              <a:t>「いま、そういうつらい気持ちなんだね。」</a:t>
            </a:r>
            <a:endParaRPr kumimoji="1" lang="en-US" altLang="ja-JP" b="1" dirty="0" smtClean="0"/>
          </a:p>
        </p:txBody>
      </p:sp>
      <p:pic>
        <p:nvPicPr>
          <p:cNvPr id="9" name="Picture 2" descr="C:\Users\199219\Pictures\イラスト\若者.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1319" y="4836406"/>
            <a:ext cx="1024880" cy="102488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746501" y="3356992"/>
            <a:ext cx="2333471" cy="649188"/>
          </a:xfrm>
          <a:prstGeom prst="ellipse">
            <a:avLst/>
          </a:prstGeom>
          <a:solidFill>
            <a:srgbClr val="FFFF00"/>
          </a:solidFill>
        </p:spPr>
        <p:txBody>
          <a:bodyPr wrap="none" rtlCol="0">
            <a:spAutoFit/>
          </a:bodyPr>
          <a:lstStyle/>
          <a:p>
            <a:r>
              <a:rPr kumimoji="1" lang="ja-JP" altLang="en-US" dirty="0" smtClean="0"/>
              <a:t>受け止める</a:t>
            </a:r>
            <a:endParaRPr kumimoji="1" lang="ja-JP" altLang="en-US" dirty="0"/>
          </a:p>
        </p:txBody>
      </p:sp>
      <p:sp>
        <p:nvSpPr>
          <p:cNvPr id="5" name="テキスト ボックス 4"/>
          <p:cNvSpPr txBox="1"/>
          <p:nvPr/>
        </p:nvSpPr>
        <p:spPr>
          <a:xfrm>
            <a:off x="439489" y="5949280"/>
            <a:ext cx="5724644" cy="461665"/>
          </a:xfrm>
          <a:prstGeom prst="rect">
            <a:avLst/>
          </a:prstGeom>
          <a:solidFill>
            <a:srgbClr val="FFCCFF"/>
          </a:solidFill>
        </p:spPr>
        <p:txBody>
          <a:bodyPr wrap="none" rtlCol="0">
            <a:spAutoFit/>
          </a:bodyPr>
          <a:lstStyle/>
          <a:p>
            <a:r>
              <a:rPr kumimoji="1" lang="ja-JP" altLang="en-US" dirty="0" smtClean="0"/>
              <a:t>わかってもらえた！　もう少し話してみよう。</a:t>
            </a:r>
            <a:endParaRPr kumimoji="1" lang="ja-JP" altLang="en-US" dirty="0"/>
          </a:p>
        </p:txBody>
      </p:sp>
      <p:sp>
        <p:nvSpPr>
          <p:cNvPr id="13" name="テキスト ボックス 12"/>
          <p:cNvSpPr txBox="1"/>
          <p:nvPr/>
        </p:nvSpPr>
        <p:spPr>
          <a:xfrm>
            <a:off x="35496" y="44624"/>
            <a:ext cx="492443" cy="461665"/>
          </a:xfrm>
          <a:prstGeom prst="rect">
            <a:avLst/>
          </a:prstGeom>
          <a:noFill/>
        </p:spPr>
        <p:txBody>
          <a:bodyPr wrap="none" rtlCol="0">
            <a:spAutoFit/>
          </a:bodyPr>
          <a:lstStyle/>
          <a:p>
            <a:r>
              <a:rPr kumimoji="1" lang="ja-JP" altLang="en-US" dirty="0" smtClean="0">
                <a:solidFill>
                  <a:srgbClr val="66FF33"/>
                </a:solidFill>
              </a:rPr>
              <a:t>★</a:t>
            </a:r>
            <a:endParaRPr kumimoji="1" lang="ja-JP" altLang="en-US" dirty="0">
              <a:solidFill>
                <a:srgbClr val="66FF33"/>
              </a:solidFill>
            </a:endParaRPr>
          </a:p>
        </p:txBody>
      </p:sp>
      <p:sp>
        <p:nvSpPr>
          <p:cNvPr id="14" name="円/楕円 13"/>
          <p:cNvSpPr/>
          <p:nvPr/>
        </p:nvSpPr>
        <p:spPr bwMode="auto">
          <a:xfrm>
            <a:off x="3419872" y="3900302"/>
            <a:ext cx="5700863" cy="692753"/>
          </a:xfrm>
          <a:prstGeom prst="ellipse">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ＭＳ Ｐゴシック" pitchFamily="50" charset="-128"/>
            </a:endParaRPr>
          </a:p>
        </p:txBody>
      </p:sp>
    </p:spTree>
    <p:extLst>
      <p:ext uri="{BB962C8B-B14F-4D97-AF65-F5344CB8AC3E}">
        <p14:creationId xmlns:p14="http://schemas.microsoft.com/office/powerpoint/2010/main" val="24141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比較してみよう</a:t>
            </a:r>
            <a:endParaRPr kumimoji="1" lang="ja-JP" altLang="en-US" dirty="0"/>
          </a:p>
        </p:txBody>
      </p:sp>
      <p:sp>
        <p:nvSpPr>
          <p:cNvPr id="6" name="テキスト プレースホルダー 5"/>
          <p:cNvSpPr>
            <a:spLocks noGrp="1"/>
          </p:cNvSpPr>
          <p:nvPr>
            <p:ph type="body" idx="1"/>
          </p:nvPr>
        </p:nvSpPr>
        <p:spPr/>
        <p:txBody>
          <a:bodyPr/>
          <a:lstStyle/>
          <a:p>
            <a:r>
              <a:rPr kumimoji="1" lang="ja-JP" altLang="en-US" dirty="0" smtClean="0"/>
              <a:t>説得する</a:t>
            </a:r>
            <a:endParaRPr kumimoji="1" lang="ja-JP" altLang="en-US" dirty="0"/>
          </a:p>
        </p:txBody>
      </p:sp>
      <p:sp>
        <p:nvSpPr>
          <p:cNvPr id="7" name="コンテンツ プレースホルダー 6"/>
          <p:cNvSpPr>
            <a:spLocks noGrp="1"/>
          </p:cNvSpPr>
          <p:nvPr>
            <p:ph sz="half" idx="2"/>
          </p:nvPr>
        </p:nvSpPr>
        <p:spPr>
          <a:ln>
            <a:solidFill>
              <a:schemeClr val="accent1"/>
            </a:solidFill>
          </a:ln>
        </p:spPr>
        <p:txBody>
          <a:bodyPr/>
          <a:lstStyle/>
          <a:p>
            <a:pPr marL="0" indent="0">
              <a:buNone/>
            </a:pPr>
            <a:r>
              <a:rPr lang="ja-JP" altLang="en-US" dirty="0" smtClean="0"/>
              <a:t>＜解決を考えて提案＞</a:t>
            </a:r>
            <a:endParaRPr lang="en-US" altLang="ja-JP" dirty="0" smtClean="0"/>
          </a:p>
          <a:p>
            <a:r>
              <a:rPr lang="ja-JP" altLang="en-US" dirty="0" smtClean="0"/>
              <a:t>すぐに結論</a:t>
            </a:r>
            <a:endParaRPr lang="en-US" altLang="ja-JP" dirty="0" smtClean="0"/>
          </a:p>
          <a:p>
            <a:r>
              <a:rPr lang="ja-JP" altLang="en-US" dirty="0" smtClean="0"/>
              <a:t>考えを与える</a:t>
            </a:r>
            <a:endParaRPr kumimoji="1" lang="en-US" altLang="ja-JP" dirty="0" smtClean="0"/>
          </a:p>
          <a:p>
            <a:r>
              <a:rPr kumimoji="1" lang="ja-JP" altLang="en-US" dirty="0" smtClean="0"/>
              <a:t>指導する立場</a:t>
            </a:r>
            <a:endParaRPr kumimoji="1" lang="en-US" altLang="ja-JP" dirty="0" smtClean="0"/>
          </a:p>
          <a:p>
            <a:r>
              <a:rPr lang="ja-JP" altLang="en-US" dirty="0"/>
              <a:t>本人</a:t>
            </a:r>
            <a:r>
              <a:rPr lang="ja-JP" altLang="en-US" dirty="0" smtClean="0"/>
              <a:t>は</a:t>
            </a:r>
            <a:r>
              <a:rPr lang="ja-JP" altLang="en-US" dirty="0"/>
              <a:t>受け身の立場</a:t>
            </a:r>
            <a:endParaRPr kumimoji="1" lang="en-US" altLang="ja-JP" dirty="0" smtClean="0"/>
          </a:p>
          <a:p>
            <a:r>
              <a:rPr kumimoji="1" lang="ja-JP" altLang="en-US" dirty="0" smtClean="0"/>
              <a:t>本人が話しを続けにくくなることもある</a:t>
            </a:r>
            <a:endParaRPr kumimoji="1" lang="ja-JP" altLang="en-US" dirty="0"/>
          </a:p>
        </p:txBody>
      </p:sp>
      <p:sp>
        <p:nvSpPr>
          <p:cNvPr id="8" name="テキスト プレースホルダー 7"/>
          <p:cNvSpPr>
            <a:spLocks noGrp="1"/>
          </p:cNvSpPr>
          <p:nvPr>
            <p:ph type="body" sz="quarter" idx="3"/>
          </p:nvPr>
        </p:nvSpPr>
        <p:spPr/>
        <p:txBody>
          <a:bodyPr/>
          <a:lstStyle/>
          <a:p>
            <a:r>
              <a:rPr kumimoji="1" lang="ja-JP" altLang="en-US" dirty="0" smtClean="0"/>
              <a:t>受け止める</a:t>
            </a:r>
            <a:endParaRPr kumimoji="1" lang="ja-JP" altLang="en-US" dirty="0"/>
          </a:p>
        </p:txBody>
      </p:sp>
      <p:sp>
        <p:nvSpPr>
          <p:cNvPr id="9" name="コンテンツ プレースホルダー 8"/>
          <p:cNvSpPr>
            <a:spLocks noGrp="1"/>
          </p:cNvSpPr>
          <p:nvPr>
            <p:ph sz="quarter" idx="4"/>
          </p:nvPr>
        </p:nvSpPr>
        <p:spPr>
          <a:ln>
            <a:solidFill>
              <a:schemeClr val="accent1"/>
            </a:solidFill>
          </a:ln>
        </p:spPr>
        <p:txBody>
          <a:bodyPr/>
          <a:lstStyle/>
          <a:p>
            <a:pPr marL="0" indent="0">
              <a:buNone/>
            </a:pPr>
            <a:r>
              <a:rPr lang="ja-JP" altLang="en-US" dirty="0" smtClean="0"/>
              <a:t>＜相手の気持ちをなぞる＞</a:t>
            </a:r>
            <a:endParaRPr lang="en-US" altLang="ja-JP" dirty="0" smtClean="0"/>
          </a:p>
          <a:p>
            <a:r>
              <a:rPr lang="ja-JP" altLang="en-US" dirty="0" smtClean="0"/>
              <a:t>一旦</a:t>
            </a:r>
            <a:r>
              <a:rPr lang="ja-JP" altLang="en-US" dirty="0"/>
              <a:t>、</a:t>
            </a:r>
            <a:r>
              <a:rPr kumimoji="1" lang="ja-JP" altLang="en-US" dirty="0" smtClean="0"/>
              <a:t>立ち止まって考える</a:t>
            </a:r>
            <a:endParaRPr kumimoji="1" lang="en-US" altLang="ja-JP" dirty="0" smtClean="0"/>
          </a:p>
          <a:p>
            <a:r>
              <a:rPr kumimoji="1" lang="ja-JP" altLang="en-US" dirty="0" smtClean="0"/>
              <a:t>気持ちを</a:t>
            </a:r>
            <a:r>
              <a:rPr lang="ja-JP" altLang="en-US" dirty="0" smtClean="0"/>
              <a:t>引き出す</a:t>
            </a:r>
            <a:endParaRPr lang="en-US" altLang="ja-JP" dirty="0" smtClean="0"/>
          </a:p>
          <a:p>
            <a:r>
              <a:rPr kumimoji="1" lang="ja-JP" altLang="en-US" dirty="0" smtClean="0"/>
              <a:t>寄り添う立場</a:t>
            </a:r>
            <a:endParaRPr kumimoji="1" lang="en-US" altLang="ja-JP" dirty="0" smtClean="0"/>
          </a:p>
          <a:p>
            <a:r>
              <a:rPr lang="ja-JP" altLang="en-US" dirty="0"/>
              <a:t>本人</a:t>
            </a:r>
            <a:r>
              <a:rPr lang="ja-JP" altLang="en-US" dirty="0" smtClean="0"/>
              <a:t>は話し手の立場</a:t>
            </a:r>
            <a:endParaRPr kumimoji="1" lang="en-US" altLang="ja-JP" dirty="0" smtClean="0"/>
          </a:p>
          <a:p>
            <a:r>
              <a:rPr kumimoji="1" lang="ja-JP" altLang="en-US" dirty="0" smtClean="0"/>
              <a:t>本人がさらに話しを続けやすい</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35</a:t>
            </a:fld>
            <a:endParaRPr lang="ja-JP" altLang="en-US"/>
          </a:p>
        </p:txBody>
      </p:sp>
      <p:sp>
        <p:nvSpPr>
          <p:cNvPr id="11" name="テキスト ボックス 10"/>
          <p:cNvSpPr txBox="1"/>
          <p:nvPr/>
        </p:nvSpPr>
        <p:spPr>
          <a:xfrm>
            <a:off x="5165179" y="5013176"/>
            <a:ext cx="2448272" cy="1687890"/>
          </a:xfrm>
          <a:prstGeom prst="ellipse">
            <a:avLst/>
          </a:prstGeom>
          <a:solidFill>
            <a:srgbClr val="FFFF00"/>
          </a:solidFill>
        </p:spPr>
        <p:txBody>
          <a:bodyPr wrap="square" rtlCol="0">
            <a:spAutoFit/>
          </a:bodyPr>
          <a:lstStyle/>
          <a:p>
            <a:r>
              <a:rPr kumimoji="1" lang="ja-JP" altLang="en-US" b="1" dirty="0" smtClean="0">
                <a:solidFill>
                  <a:srgbClr val="FF0000"/>
                </a:solidFill>
              </a:rPr>
              <a:t>受け止めることが相談の基本！</a:t>
            </a:r>
            <a:endParaRPr kumimoji="1" lang="ja-JP" altLang="en-US" b="1" dirty="0">
              <a:solidFill>
                <a:srgbClr val="FF0000"/>
              </a:solidFill>
            </a:endParaRPr>
          </a:p>
        </p:txBody>
      </p:sp>
      <p:sp>
        <p:nvSpPr>
          <p:cNvPr id="10" name="テキスト ボックス 9"/>
          <p:cNvSpPr txBox="1"/>
          <p:nvPr/>
        </p:nvSpPr>
        <p:spPr>
          <a:xfrm>
            <a:off x="971600" y="5085184"/>
            <a:ext cx="2448272" cy="1687890"/>
          </a:xfrm>
          <a:prstGeom prst="ellipse">
            <a:avLst/>
          </a:prstGeom>
          <a:solidFill>
            <a:srgbClr val="FFFFCC"/>
          </a:solidFill>
        </p:spPr>
        <p:txBody>
          <a:bodyPr wrap="square" rtlCol="0">
            <a:spAutoFit/>
          </a:bodyPr>
          <a:lstStyle/>
          <a:p>
            <a:r>
              <a:rPr kumimoji="1" lang="ja-JP" altLang="en-US" b="1" dirty="0" smtClean="0">
                <a:solidFill>
                  <a:srgbClr val="00B050"/>
                </a:solidFill>
              </a:rPr>
              <a:t>結論を出せばよいわけではない</a:t>
            </a:r>
            <a:endParaRPr kumimoji="1" lang="ja-JP" altLang="en-US" b="1" dirty="0">
              <a:solidFill>
                <a:srgbClr val="00B050"/>
              </a:solidFill>
            </a:endParaRPr>
          </a:p>
        </p:txBody>
      </p:sp>
    </p:spTree>
    <p:extLst>
      <p:ext uri="{BB962C8B-B14F-4D97-AF65-F5344CB8AC3E}">
        <p14:creationId xmlns:p14="http://schemas.microsoft.com/office/powerpoint/2010/main" val="1255993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885558" cy="1143000"/>
          </a:xfrm>
        </p:spPr>
        <p:txBody>
          <a:bodyPr/>
          <a:lstStyle/>
          <a:p>
            <a:r>
              <a:rPr lang="en-US" altLang="ja-JP" sz="4000" dirty="0" smtClean="0"/>
              <a:t>(4) </a:t>
            </a:r>
            <a:r>
              <a:rPr kumimoji="1" lang="ja-JP" altLang="en-US" sz="4000" dirty="0" smtClean="0"/>
              <a:t>一歩先の答え方</a:t>
            </a:r>
            <a:r>
              <a:rPr kumimoji="1" lang="en-US" altLang="ja-JP" sz="4000" dirty="0" smtClean="0"/>
              <a:t/>
            </a:r>
            <a:br>
              <a:rPr kumimoji="1" lang="en-US" altLang="ja-JP" sz="4000" dirty="0" smtClean="0"/>
            </a:br>
            <a:r>
              <a:rPr lang="ja-JP" altLang="en-US" sz="4000" dirty="0" smtClean="0"/>
              <a:t>～あなたの気持ちを伝える</a:t>
            </a:r>
            <a:endParaRPr kumimoji="1" lang="ja-JP" altLang="en-US" sz="4000"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36</a:t>
            </a:fld>
            <a:endParaRPr lang="ja-JP" altLang="en-US"/>
          </a:p>
        </p:txBody>
      </p:sp>
      <p:pic>
        <p:nvPicPr>
          <p:cNvPr id="6" name="Picture 5" descr="C:\Users\199219\Pictures\イラスト\utsu_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64853" y="4527847"/>
            <a:ext cx="1542085" cy="17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683568" y="2371421"/>
            <a:ext cx="2674130" cy="1569660"/>
          </a:xfrm>
          <a:prstGeom prst="rect">
            <a:avLst/>
          </a:prstGeom>
          <a:noFill/>
        </p:spPr>
        <p:txBody>
          <a:bodyPr wrap="none" rtlCol="0">
            <a:spAutoFit/>
          </a:bodyPr>
          <a:lstStyle/>
          <a:p>
            <a:r>
              <a:rPr kumimoji="1" lang="ja-JP" altLang="en-US" dirty="0" smtClean="0"/>
              <a:t>「生きる意味が</a:t>
            </a:r>
            <a:endParaRPr kumimoji="1" lang="en-US" altLang="ja-JP" dirty="0" smtClean="0"/>
          </a:p>
          <a:p>
            <a:r>
              <a:rPr lang="ja-JP" altLang="en-US" dirty="0"/>
              <a:t>　</a:t>
            </a:r>
            <a:r>
              <a:rPr lang="ja-JP" altLang="en-US" dirty="0" smtClean="0"/>
              <a:t>わからなくても</a:t>
            </a:r>
            <a:endParaRPr lang="en-US" altLang="ja-JP" dirty="0" smtClean="0"/>
          </a:p>
          <a:p>
            <a:r>
              <a:rPr kumimoji="1" lang="ja-JP" altLang="en-US" dirty="0"/>
              <a:t>　</a:t>
            </a:r>
            <a:r>
              <a:rPr kumimoji="1" lang="ja-JP" altLang="en-US" dirty="0" smtClean="0"/>
              <a:t>みんな生きている</a:t>
            </a:r>
            <a:endParaRPr kumimoji="1" lang="en-US" altLang="ja-JP" dirty="0" smtClean="0"/>
          </a:p>
          <a:p>
            <a:r>
              <a:rPr lang="ja-JP" altLang="en-US" dirty="0"/>
              <a:t>　</a:t>
            </a:r>
            <a:r>
              <a:rPr lang="ja-JP" altLang="en-US" dirty="0" smtClean="0"/>
              <a:t>んだから」</a:t>
            </a:r>
            <a:endParaRPr kumimoji="1" lang="ja-JP" altLang="en-US" dirty="0"/>
          </a:p>
        </p:txBody>
      </p:sp>
      <p:sp>
        <p:nvSpPr>
          <p:cNvPr id="11" name="テキスト ボックス 10"/>
          <p:cNvSpPr txBox="1"/>
          <p:nvPr/>
        </p:nvSpPr>
        <p:spPr>
          <a:xfrm>
            <a:off x="5735742" y="2348881"/>
            <a:ext cx="3049233" cy="1569660"/>
          </a:xfrm>
          <a:prstGeom prst="rect">
            <a:avLst/>
          </a:prstGeom>
          <a:noFill/>
        </p:spPr>
        <p:txBody>
          <a:bodyPr wrap="none" rtlCol="0">
            <a:spAutoFit/>
          </a:bodyPr>
          <a:lstStyle/>
          <a:p>
            <a:r>
              <a:rPr kumimoji="1" lang="ja-JP" altLang="en-US" dirty="0" smtClean="0"/>
              <a:t>「君はボクにとって</a:t>
            </a:r>
            <a:endParaRPr kumimoji="1" lang="en-US" altLang="ja-JP" dirty="0" smtClean="0"/>
          </a:p>
          <a:p>
            <a:r>
              <a:rPr lang="ja-JP" altLang="en-US" dirty="0"/>
              <a:t>　</a:t>
            </a:r>
            <a:r>
              <a:rPr lang="ja-JP" altLang="en-US" dirty="0" smtClean="0"/>
              <a:t>大切な友達だよ。</a:t>
            </a:r>
            <a:endParaRPr lang="en-US" altLang="ja-JP" dirty="0" smtClean="0"/>
          </a:p>
          <a:p>
            <a:r>
              <a:rPr kumimoji="1" lang="ja-JP" altLang="en-US" dirty="0"/>
              <a:t>　</a:t>
            </a:r>
            <a:r>
              <a:rPr kumimoji="1" lang="ja-JP" altLang="en-US" dirty="0" smtClean="0"/>
              <a:t>もし君がいなくなった</a:t>
            </a:r>
            <a:endParaRPr kumimoji="1" lang="en-US" altLang="ja-JP" dirty="0" smtClean="0"/>
          </a:p>
          <a:p>
            <a:r>
              <a:rPr lang="ja-JP" altLang="en-US" dirty="0"/>
              <a:t>　</a:t>
            </a:r>
            <a:r>
              <a:rPr lang="ja-JP" altLang="en-US" dirty="0" smtClean="0"/>
              <a:t>らとても悲しい</a:t>
            </a:r>
            <a:r>
              <a:rPr kumimoji="1" lang="ja-JP" altLang="en-US" dirty="0" smtClean="0"/>
              <a:t>」</a:t>
            </a:r>
            <a:endParaRPr kumimoji="1" lang="ja-JP" altLang="en-US" dirty="0"/>
          </a:p>
        </p:txBody>
      </p:sp>
      <p:pic>
        <p:nvPicPr>
          <p:cNvPr id="12" name="Picture 2" descr="C:\Users\199219\Pictures\イラスト\若者.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312" y="4204320"/>
            <a:ext cx="1024880" cy="102488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349350" y="1875602"/>
            <a:ext cx="2170787" cy="461665"/>
          </a:xfrm>
          <a:prstGeom prst="rect">
            <a:avLst/>
          </a:prstGeom>
          <a:solidFill>
            <a:srgbClr val="FF99FF"/>
          </a:solidFill>
        </p:spPr>
        <p:txBody>
          <a:bodyPr wrap="none" rtlCol="0">
            <a:spAutoFit/>
          </a:bodyPr>
          <a:lstStyle/>
          <a:p>
            <a:r>
              <a:rPr kumimoji="1" lang="ja-JP" altLang="en-US" dirty="0" smtClean="0"/>
              <a:t>どっちがいい？</a:t>
            </a:r>
            <a:endParaRPr kumimoji="1" lang="ja-JP" altLang="en-US" dirty="0"/>
          </a:p>
        </p:txBody>
      </p:sp>
      <p:cxnSp>
        <p:nvCxnSpPr>
          <p:cNvPr id="7" name="直線矢印コネクタ 6"/>
          <p:cNvCxnSpPr/>
          <p:nvPr/>
        </p:nvCxnSpPr>
        <p:spPr bwMode="auto">
          <a:xfrm flipH="1">
            <a:off x="2864853" y="2106434"/>
            <a:ext cx="266987" cy="230833"/>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3" name="直線矢印コネクタ 12"/>
          <p:cNvCxnSpPr>
            <a:stCxn id="3" idx="3"/>
          </p:cNvCxnSpPr>
          <p:nvPr/>
        </p:nvCxnSpPr>
        <p:spPr bwMode="auto">
          <a:xfrm>
            <a:off x="5520137" y="2106435"/>
            <a:ext cx="267615" cy="230832"/>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4" name="円/楕円 13"/>
          <p:cNvSpPr/>
          <p:nvPr/>
        </p:nvSpPr>
        <p:spPr bwMode="auto">
          <a:xfrm>
            <a:off x="31087" y="1831161"/>
            <a:ext cx="1660593" cy="662881"/>
          </a:xfrm>
          <a:prstGeom prst="ellipse">
            <a:avLst/>
          </a:prstGeom>
          <a:solidFill>
            <a:srgbClr val="CCCC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Tahoma" pitchFamily="34" charset="0"/>
                <a:ea typeface="ＭＳ Ｐゴシック" pitchFamily="50" charset="-128"/>
              </a:rPr>
              <a:t>頭（説得）</a:t>
            </a:r>
          </a:p>
        </p:txBody>
      </p:sp>
      <p:sp>
        <p:nvSpPr>
          <p:cNvPr id="15" name="テキスト ボックス 14"/>
          <p:cNvSpPr txBox="1"/>
          <p:nvPr/>
        </p:nvSpPr>
        <p:spPr>
          <a:xfrm>
            <a:off x="2267744" y="6302374"/>
            <a:ext cx="4976042" cy="461665"/>
          </a:xfrm>
          <a:prstGeom prst="rect">
            <a:avLst/>
          </a:prstGeom>
          <a:solidFill>
            <a:srgbClr val="FFFF00"/>
          </a:solidFill>
        </p:spPr>
        <p:txBody>
          <a:bodyPr wrap="none" rtlCol="0">
            <a:spAutoFit/>
          </a:bodyPr>
          <a:lstStyle/>
          <a:p>
            <a:r>
              <a:rPr kumimoji="1" lang="ja-JP" altLang="en-US" b="1" dirty="0" smtClean="0">
                <a:solidFill>
                  <a:srgbClr val="FF0000"/>
                </a:solidFill>
              </a:rPr>
              <a:t>気持ちを伝えることが心の支えとなる</a:t>
            </a:r>
            <a:endParaRPr kumimoji="1" lang="ja-JP" altLang="en-US" b="1" dirty="0">
              <a:solidFill>
                <a:srgbClr val="FF0000"/>
              </a:solidFill>
            </a:endParaRPr>
          </a:p>
        </p:txBody>
      </p:sp>
      <p:sp>
        <p:nvSpPr>
          <p:cNvPr id="16" name="テキスト ボックス 15"/>
          <p:cNvSpPr txBox="1"/>
          <p:nvPr/>
        </p:nvSpPr>
        <p:spPr>
          <a:xfrm>
            <a:off x="7212905" y="1291332"/>
            <a:ext cx="1869121" cy="1168539"/>
          </a:xfrm>
          <a:prstGeom prst="ellipse">
            <a:avLst/>
          </a:prstGeom>
          <a:solidFill>
            <a:srgbClr val="99FF66"/>
          </a:solidFill>
        </p:spPr>
        <p:txBody>
          <a:bodyPr wrap="none" rtlCol="0">
            <a:spAutoFit/>
          </a:bodyPr>
          <a:lstStyle/>
          <a:p>
            <a:r>
              <a:rPr lang="ja-JP" altLang="en-US" dirty="0" smtClean="0"/>
              <a:t>気持ちを</a:t>
            </a:r>
            <a:endParaRPr lang="en-US" altLang="ja-JP" dirty="0" smtClean="0"/>
          </a:p>
          <a:p>
            <a:r>
              <a:rPr lang="ja-JP" altLang="en-US" dirty="0"/>
              <a:t>　</a:t>
            </a:r>
            <a:r>
              <a:rPr lang="ja-JP" altLang="en-US" dirty="0" smtClean="0"/>
              <a:t>伝える</a:t>
            </a:r>
            <a:endParaRPr kumimoji="1" lang="ja-JP" altLang="en-US" dirty="0"/>
          </a:p>
        </p:txBody>
      </p:sp>
      <p:sp>
        <p:nvSpPr>
          <p:cNvPr id="17" name="円/楕円 16"/>
          <p:cNvSpPr/>
          <p:nvPr/>
        </p:nvSpPr>
        <p:spPr bwMode="auto">
          <a:xfrm>
            <a:off x="5608853" y="2136349"/>
            <a:ext cx="3007826" cy="2067971"/>
          </a:xfrm>
          <a:prstGeom prst="ellipse">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ＭＳ Ｐゴシック" pitchFamily="50" charset="-128"/>
            </a:endParaRPr>
          </a:p>
        </p:txBody>
      </p:sp>
      <p:sp>
        <p:nvSpPr>
          <p:cNvPr id="18" name="テキスト ボックス 17"/>
          <p:cNvSpPr txBox="1"/>
          <p:nvPr/>
        </p:nvSpPr>
        <p:spPr>
          <a:xfrm>
            <a:off x="35496" y="44624"/>
            <a:ext cx="492443" cy="461665"/>
          </a:xfrm>
          <a:prstGeom prst="rect">
            <a:avLst/>
          </a:prstGeom>
          <a:noFill/>
        </p:spPr>
        <p:txBody>
          <a:bodyPr wrap="none" rtlCol="0">
            <a:spAutoFit/>
          </a:bodyPr>
          <a:lstStyle/>
          <a:p>
            <a:r>
              <a:rPr kumimoji="1" lang="ja-JP" altLang="en-US" dirty="0" smtClean="0">
                <a:solidFill>
                  <a:srgbClr val="66FF33"/>
                </a:solidFill>
              </a:rPr>
              <a:t>★</a:t>
            </a:r>
            <a:endParaRPr kumimoji="1" lang="ja-JP" altLang="en-US" dirty="0">
              <a:solidFill>
                <a:srgbClr val="66FF33"/>
              </a:solidFill>
            </a:endParaRPr>
          </a:p>
        </p:txBody>
      </p:sp>
    </p:spTree>
    <p:extLst>
      <p:ext uri="{BB962C8B-B14F-4D97-AF65-F5344CB8AC3E}">
        <p14:creationId xmlns:p14="http://schemas.microsoft.com/office/powerpoint/2010/main" val="9553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5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199219\Pictures\イラスト\刷毛あと.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908720"/>
            <a:ext cx="6282580" cy="107076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noFill/>
        </p:spPr>
        <p:txBody>
          <a:bodyPr/>
          <a:lstStyle/>
          <a:p>
            <a:r>
              <a:rPr lang="en-US" altLang="ja-JP" dirty="0" smtClean="0"/>
              <a:t>(5) </a:t>
            </a:r>
            <a:r>
              <a:rPr kumimoji="1" lang="ja-JP" altLang="en-US" dirty="0" smtClean="0"/>
              <a:t>他人の力を借りる勇気</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37</a:t>
            </a:fld>
            <a:endParaRPr lang="ja-JP" altLang="en-US"/>
          </a:p>
        </p:txBody>
      </p:sp>
      <p:sp>
        <p:nvSpPr>
          <p:cNvPr id="7" name="テキスト ボックス 6"/>
          <p:cNvSpPr txBox="1"/>
          <p:nvPr/>
        </p:nvSpPr>
        <p:spPr>
          <a:xfrm>
            <a:off x="3995936" y="2977242"/>
            <a:ext cx="4615389" cy="1938992"/>
          </a:xfrm>
          <a:prstGeom prst="rect">
            <a:avLst/>
          </a:prstGeom>
          <a:noFill/>
        </p:spPr>
        <p:txBody>
          <a:bodyPr wrap="square" rtlCol="0">
            <a:spAutoFit/>
          </a:bodyPr>
          <a:lstStyle/>
          <a:p>
            <a:r>
              <a:rPr lang="ja-JP" altLang="en-US" dirty="0" smtClean="0"/>
              <a:t>「なんだかずいぶん疲れ切って</a:t>
            </a:r>
            <a:endParaRPr lang="en-US" altLang="ja-JP" dirty="0" smtClean="0"/>
          </a:p>
          <a:p>
            <a:r>
              <a:rPr lang="ja-JP" altLang="en-US" dirty="0" smtClean="0"/>
              <a:t>　しまっているみたいだし心配</a:t>
            </a:r>
            <a:r>
              <a:rPr lang="ja-JP" altLang="en-US" dirty="0"/>
              <a:t>だ</a:t>
            </a:r>
            <a:r>
              <a:rPr lang="ja-JP" altLang="en-US" dirty="0" smtClean="0"/>
              <a:t>な</a:t>
            </a:r>
            <a:r>
              <a:rPr lang="ja-JP" altLang="en-US" dirty="0"/>
              <a:t>。</a:t>
            </a:r>
            <a:endParaRPr lang="en-US" altLang="ja-JP" dirty="0" smtClean="0"/>
          </a:p>
          <a:p>
            <a:r>
              <a:rPr kumimoji="1" lang="ja-JP" altLang="en-US" dirty="0"/>
              <a:t>　</a:t>
            </a:r>
            <a:r>
              <a:rPr kumimoji="1" lang="ja-JP" altLang="en-US" dirty="0" smtClean="0"/>
              <a:t>保健室の先生は、結構相談に</a:t>
            </a:r>
            <a:endParaRPr kumimoji="1" lang="en-US" altLang="ja-JP" dirty="0" smtClean="0"/>
          </a:p>
          <a:p>
            <a:r>
              <a:rPr lang="ja-JP" altLang="en-US" dirty="0"/>
              <a:t>　</a:t>
            </a:r>
            <a:r>
              <a:rPr kumimoji="1" lang="ja-JP" altLang="en-US" dirty="0" smtClean="0"/>
              <a:t>乗ってくれるよ。</a:t>
            </a:r>
            <a:endParaRPr kumimoji="1" lang="en-US" altLang="ja-JP" dirty="0" smtClean="0"/>
          </a:p>
          <a:p>
            <a:r>
              <a:rPr lang="ja-JP" altLang="en-US" dirty="0"/>
              <a:t>　</a:t>
            </a:r>
            <a:r>
              <a:rPr kumimoji="1" lang="ja-JP" altLang="en-US" dirty="0" smtClean="0"/>
              <a:t>一度、相談に行ってみたら？」</a:t>
            </a:r>
            <a:endParaRPr kumimoji="1" lang="ja-JP" altLang="en-US" dirty="0"/>
          </a:p>
        </p:txBody>
      </p:sp>
      <p:pic>
        <p:nvPicPr>
          <p:cNvPr id="5" name="Picture 5" descr="C:\Users\199219\Pictures\イラスト\utsu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91576" y="3185700"/>
            <a:ext cx="1543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199219\Pictures\イラスト\若者.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744" y="4852392"/>
            <a:ext cx="1024880" cy="102488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4499992" y="2204864"/>
            <a:ext cx="4377964" cy="649188"/>
          </a:xfrm>
          <a:prstGeom prst="ellipse">
            <a:avLst/>
          </a:prstGeom>
          <a:solidFill>
            <a:srgbClr val="FF99FF"/>
          </a:solidFill>
        </p:spPr>
        <p:txBody>
          <a:bodyPr wrap="none" rtlCol="0">
            <a:spAutoFit/>
          </a:bodyPr>
          <a:lstStyle/>
          <a:p>
            <a:r>
              <a:rPr lang="ja-JP" altLang="en-US" dirty="0"/>
              <a:t>適切</a:t>
            </a:r>
            <a:r>
              <a:rPr lang="ja-JP" altLang="en-US" dirty="0" smtClean="0"/>
              <a:t>な支援者につなぐ</a:t>
            </a:r>
            <a:endParaRPr kumimoji="1" lang="ja-JP" altLang="en-US" dirty="0"/>
          </a:p>
        </p:txBody>
      </p:sp>
    </p:spTree>
    <p:extLst>
      <p:ext uri="{BB962C8B-B14F-4D97-AF65-F5344CB8AC3E}">
        <p14:creationId xmlns:p14="http://schemas.microsoft.com/office/powerpoint/2010/main" val="606216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適切な支援者につなぐ</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深刻な問題は自分だけで対応するのではなく適切な支援者につなぐことが必要です。</a:t>
            </a:r>
            <a:r>
              <a:rPr kumimoji="1" lang="en-US" altLang="ja-JP" sz="2800" dirty="0" smtClean="0"/>
              <a:t/>
            </a:r>
            <a:br>
              <a:rPr kumimoji="1" lang="en-US" altLang="ja-JP" sz="2800" dirty="0" smtClean="0"/>
            </a:br>
            <a:r>
              <a:rPr kumimoji="1" lang="en-US" altLang="ja-JP" sz="2800" dirty="0" smtClean="0">
                <a:solidFill>
                  <a:srgbClr val="0070C0"/>
                </a:solidFill>
              </a:rPr>
              <a:t>※</a:t>
            </a:r>
            <a:r>
              <a:rPr kumimoji="1" lang="ja-JP" altLang="en-US" sz="2800" dirty="0" smtClean="0">
                <a:solidFill>
                  <a:srgbClr val="0070C0"/>
                </a:solidFill>
              </a:rPr>
              <a:t>他人の力を頼むことは決して無責任なことではなく、むしろ</a:t>
            </a:r>
            <a:r>
              <a:rPr kumimoji="1" lang="ja-JP" altLang="en-US" sz="2800" dirty="0" smtClean="0">
                <a:solidFill>
                  <a:srgbClr val="FF0000"/>
                </a:solidFill>
              </a:rPr>
              <a:t>責任ある行動</a:t>
            </a:r>
            <a:r>
              <a:rPr kumimoji="1" lang="ja-JP" altLang="en-US" sz="2800" dirty="0" smtClean="0">
                <a:solidFill>
                  <a:srgbClr val="0070C0"/>
                </a:solidFill>
              </a:rPr>
              <a:t>です。</a:t>
            </a:r>
            <a:endParaRPr kumimoji="1" lang="en-US" altLang="ja-JP" sz="2800" dirty="0" smtClean="0">
              <a:solidFill>
                <a:srgbClr val="0070C0"/>
              </a:solidFill>
            </a:endParaRPr>
          </a:p>
          <a:p>
            <a:r>
              <a:rPr kumimoji="1" lang="ja-JP" altLang="en-US" sz="2800" dirty="0" smtClean="0"/>
              <a:t>相手に相談を勧めるとともに、</a:t>
            </a:r>
            <a:r>
              <a:rPr kumimoji="1" lang="ja-JP" altLang="en-US" sz="2800" dirty="0" smtClean="0">
                <a:solidFill>
                  <a:srgbClr val="FF0000"/>
                </a:solidFill>
              </a:rPr>
              <a:t>皆さん自身も相談</a:t>
            </a:r>
            <a:r>
              <a:rPr kumimoji="1" lang="ja-JP" altLang="en-US" sz="2800" dirty="0" smtClean="0"/>
              <a:t>することが大事です。</a:t>
            </a:r>
            <a:r>
              <a:rPr kumimoji="1" lang="en-US" altLang="ja-JP" sz="2800" dirty="0" smtClean="0"/>
              <a:t/>
            </a:r>
            <a:br>
              <a:rPr kumimoji="1" lang="en-US" altLang="ja-JP" sz="2800" dirty="0" smtClean="0"/>
            </a:br>
            <a:endParaRPr kumimoji="1" lang="ja-JP" altLang="en-US" sz="2800" dirty="0">
              <a:solidFill>
                <a:srgbClr val="0070C0"/>
              </a:solidFill>
            </a:endParaRPr>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38</a:t>
            </a:fld>
            <a:endParaRPr lang="ja-JP" altLang="en-US"/>
          </a:p>
        </p:txBody>
      </p:sp>
    </p:spTree>
    <p:extLst>
      <p:ext uri="{BB962C8B-B14F-4D97-AF65-F5344CB8AC3E}">
        <p14:creationId xmlns:p14="http://schemas.microsoft.com/office/powerpoint/2010/main" val="3899142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誰につなげばよいか？</a:t>
            </a:r>
            <a:endParaRPr kumimoji="1" lang="ja-JP" altLang="en-US" dirty="0"/>
          </a:p>
        </p:txBody>
      </p:sp>
      <p:sp>
        <p:nvSpPr>
          <p:cNvPr id="5" name="コンテンツ プレースホルダー 4"/>
          <p:cNvSpPr>
            <a:spLocks noGrp="1"/>
          </p:cNvSpPr>
          <p:nvPr>
            <p:ph idx="1"/>
          </p:nvPr>
        </p:nvSpPr>
        <p:spPr/>
        <p:txBody>
          <a:bodyPr/>
          <a:lstStyle/>
          <a:p>
            <a:r>
              <a:rPr kumimoji="1" lang="ja-JP" altLang="en-US" sz="2800" dirty="0" smtClean="0"/>
              <a:t>担任の先生</a:t>
            </a:r>
            <a:endParaRPr kumimoji="1" lang="en-US" altLang="ja-JP" sz="2800" dirty="0" smtClean="0"/>
          </a:p>
          <a:p>
            <a:r>
              <a:rPr lang="ja-JP" altLang="en-US" sz="2800" dirty="0"/>
              <a:t>担任でない他の先生</a:t>
            </a:r>
            <a:endParaRPr kumimoji="1" lang="en-US" altLang="ja-JP" sz="2800" dirty="0" smtClean="0"/>
          </a:p>
          <a:p>
            <a:r>
              <a:rPr lang="ja-JP" altLang="en-US" sz="2800" dirty="0"/>
              <a:t>養護の</a:t>
            </a:r>
            <a:r>
              <a:rPr lang="ja-JP" altLang="en-US" sz="2800" dirty="0" smtClean="0"/>
              <a:t>先生</a:t>
            </a:r>
            <a:endParaRPr lang="en-US" altLang="ja-JP" sz="2800" dirty="0" smtClean="0"/>
          </a:p>
          <a:p>
            <a:r>
              <a:rPr kumimoji="1" lang="ja-JP" altLang="en-US" sz="2800" dirty="0" smtClean="0"/>
              <a:t>スクールカウンセラー</a:t>
            </a:r>
            <a:endParaRPr kumimoji="1" lang="en-US" altLang="ja-JP" sz="2800" dirty="0" smtClean="0"/>
          </a:p>
          <a:p>
            <a:endParaRPr lang="en-US" altLang="ja-JP" sz="2800" dirty="0"/>
          </a:p>
          <a:p>
            <a:r>
              <a:rPr kumimoji="1" lang="ja-JP" altLang="en-US" sz="2800" dirty="0" smtClean="0"/>
              <a:t>友人</a:t>
            </a:r>
            <a:endParaRPr kumimoji="1" lang="en-US" altLang="ja-JP" sz="2800" dirty="0" smtClean="0"/>
          </a:p>
          <a:p>
            <a:r>
              <a:rPr lang="ja-JP" altLang="en-US" sz="2800" dirty="0" smtClean="0"/>
              <a:t>親</a:t>
            </a:r>
            <a:endParaRPr lang="en-US" altLang="ja-JP" sz="2800" dirty="0" smtClean="0"/>
          </a:p>
          <a:p>
            <a:r>
              <a:rPr kumimoji="1" lang="ja-JP" altLang="en-US" sz="2800" dirty="0" smtClean="0"/>
              <a:t>親戚</a:t>
            </a:r>
            <a:endParaRPr lang="en-US" altLang="ja-JP" sz="2800" dirty="0"/>
          </a:p>
        </p:txBody>
      </p:sp>
      <p:sp>
        <p:nvSpPr>
          <p:cNvPr id="3" name="スライド番号プレースホルダー 2"/>
          <p:cNvSpPr>
            <a:spLocks noGrp="1"/>
          </p:cNvSpPr>
          <p:nvPr>
            <p:ph type="sldNum" sz="quarter" idx="12"/>
          </p:nvPr>
        </p:nvSpPr>
        <p:spPr/>
        <p:txBody>
          <a:bodyPr/>
          <a:lstStyle/>
          <a:p>
            <a:pPr>
              <a:defRPr/>
            </a:pPr>
            <a:fld id="{BB30D293-C2D2-44BA-B0AF-734243503B0F}" type="slidenum">
              <a:rPr lang="ja-JP" altLang="en-US" smtClean="0"/>
              <a:pPr>
                <a:defRPr/>
              </a:pPr>
              <a:t>39</a:t>
            </a:fld>
            <a:endParaRPr lang="ja-JP" altLang="en-US"/>
          </a:p>
        </p:txBody>
      </p:sp>
    </p:spTree>
    <p:extLst>
      <p:ext uri="{BB962C8B-B14F-4D97-AF65-F5344CB8AC3E}">
        <p14:creationId xmlns:p14="http://schemas.microsoft.com/office/powerpoint/2010/main" val="266714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sz="4000" dirty="0" smtClean="0"/>
              <a:t>「人生のリスク」</a:t>
            </a:r>
            <a:r>
              <a:rPr lang="en-US" altLang="ja-JP" sz="4000" dirty="0" smtClean="0"/>
              <a:t/>
            </a:r>
            <a:br>
              <a:rPr lang="en-US" altLang="ja-JP" sz="4000" dirty="0" smtClean="0"/>
            </a:br>
            <a:r>
              <a:rPr lang="ja-JP" altLang="en-US" sz="4000" dirty="0" smtClean="0"/>
              <a:t>～うまくいっても、いかなくても・・・</a:t>
            </a:r>
            <a:endParaRPr kumimoji="1" lang="ja-JP" altLang="en-US" sz="4000" dirty="0"/>
          </a:p>
        </p:txBody>
      </p:sp>
      <p:sp>
        <p:nvSpPr>
          <p:cNvPr id="2" name="コンテンツ プレースホルダー 1"/>
          <p:cNvSpPr>
            <a:spLocks noGrp="1"/>
          </p:cNvSpPr>
          <p:nvPr>
            <p:ph idx="1"/>
          </p:nvPr>
        </p:nvSpPr>
        <p:spPr/>
        <p:txBody>
          <a:bodyPr/>
          <a:lstStyle/>
          <a:p>
            <a:r>
              <a:rPr kumimoji="1" lang="ja-JP" altLang="en-US" sz="2800" dirty="0" smtClean="0"/>
              <a:t>財産</a:t>
            </a:r>
            <a:endParaRPr kumimoji="1" lang="en-US" altLang="ja-JP" sz="2800" dirty="0" smtClean="0"/>
          </a:p>
          <a:p>
            <a:r>
              <a:rPr lang="ja-JP" altLang="en-US" sz="2800" dirty="0" smtClean="0"/>
              <a:t>勉強・仕事</a:t>
            </a:r>
            <a:endParaRPr lang="en-US" altLang="ja-JP" sz="2800" dirty="0" smtClean="0"/>
          </a:p>
          <a:p>
            <a:r>
              <a:rPr lang="ja-JP" altLang="en-US" sz="2800" dirty="0" smtClean="0"/>
              <a:t>結婚・異性関係</a:t>
            </a:r>
            <a:endParaRPr lang="en-US" altLang="ja-JP" sz="2800" dirty="0" smtClean="0"/>
          </a:p>
          <a:p>
            <a:r>
              <a:rPr lang="ja-JP" altLang="en-US" sz="2800" dirty="0" smtClean="0"/>
              <a:t>人付き合い</a:t>
            </a:r>
            <a:endParaRPr lang="en-US" altLang="ja-JP" sz="2800" dirty="0" smtClean="0"/>
          </a:p>
          <a:p>
            <a:r>
              <a:rPr lang="ja-JP" altLang="en-US" sz="2800" dirty="0" smtClean="0"/>
              <a:t>犯罪</a:t>
            </a:r>
            <a:endParaRPr lang="en-US" altLang="ja-JP" sz="2800" dirty="0" smtClean="0"/>
          </a:p>
          <a:p>
            <a:r>
              <a:rPr lang="ja-JP" altLang="en-US" sz="2800" dirty="0" smtClean="0"/>
              <a:t>災害</a:t>
            </a:r>
            <a:endParaRPr lang="en-US" altLang="ja-JP" sz="2800" dirty="0" smtClean="0"/>
          </a:p>
          <a:p>
            <a:r>
              <a:rPr lang="ja-JP" altLang="en-US" sz="2800" dirty="0" smtClean="0"/>
              <a:t>健康・病気</a:t>
            </a:r>
            <a:endParaRPr lang="en-US" altLang="ja-JP" sz="2800" dirty="0" smtClean="0"/>
          </a:p>
          <a:p>
            <a:r>
              <a:rPr lang="ja-JP" altLang="en-US" sz="2800" dirty="0"/>
              <a:t>家族</a:t>
            </a:r>
            <a:r>
              <a:rPr lang="ja-JP" altLang="en-US" sz="2800" dirty="0" smtClean="0"/>
              <a:t>の問題</a:t>
            </a:r>
            <a:r>
              <a:rPr lang="en-US" altLang="ja-JP" sz="2800" dirty="0" smtClean="0"/>
              <a:t/>
            </a:r>
            <a:br>
              <a:rPr lang="en-US" altLang="ja-JP" sz="2800" dirty="0" smtClean="0"/>
            </a:br>
            <a:r>
              <a:rPr lang="ja-JP" altLang="en-US" sz="2800" dirty="0" smtClean="0"/>
              <a:t>（病気・家族関係など）</a:t>
            </a:r>
            <a:endParaRPr lang="en-US" altLang="ja-JP" sz="2800" dirty="0" smtClean="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4</a:t>
            </a:fld>
            <a:endParaRPr lang="ja-JP" altLang="en-US"/>
          </a:p>
        </p:txBody>
      </p:sp>
    </p:spTree>
    <p:extLst>
      <p:ext uri="{BB962C8B-B14F-4D97-AF65-F5344CB8AC3E}">
        <p14:creationId xmlns:p14="http://schemas.microsoft.com/office/powerpoint/2010/main" val="2945881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専門的</a:t>
            </a:r>
            <a:r>
              <a:rPr lang="ja-JP" altLang="en-US" dirty="0" smtClean="0"/>
              <a:t>な相談</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市町村の保健師</a:t>
            </a:r>
            <a:endParaRPr lang="en-US" altLang="ja-JP" sz="2800" dirty="0" smtClean="0"/>
          </a:p>
          <a:p>
            <a:r>
              <a:rPr kumimoji="1" lang="ja-JP" altLang="en-US" sz="2800" dirty="0" smtClean="0"/>
              <a:t>保健所や精神保健福祉センターの保健師</a:t>
            </a:r>
            <a:endParaRPr kumimoji="1" lang="en-US" altLang="ja-JP" sz="2800" dirty="0" smtClean="0"/>
          </a:p>
          <a:p>
            <a:r>
              <a:rPr lang="ja-JP" altLang="en-US" sz="2800" dirty="0"/>
              <a:t>電話</a:t>
            </a:r>
            <a:r>
              <a:rPr lang="ja-JP" altLang="en-US" sz="2800" dirty="0" smtClean="0"/>
              <a:t>相談</a:t>
            </a:r>
            <a:r>
              <a:rPr lang="en-US" altLang="ja-JP" sz="2800" dirty="0" smtClean="0"/>
              <a:t/>
            </a:r>
            <a:br>
              <a:rPr lang="en-US" altLang="ja-JP" sz="2800" dirty="0" smtClean="0"/>
            </a:br>
            <a:r>
              <a:rPr lang="ja-JP" altLang="en-US" sz="2800" dirty="0" smtClean="0"/>
              <a:t>・ふくしま</a:t>
            </a:r>
            <a:r>
              <a:rPr lang="en-US" altLang="ja-JP" sz="2800" dirty="0" smtClean="0"/>
              <a:t>24</a:t>
            </a:r>
            <a:r>
              <a:rPr lang="ja-JP" altLang="en-US" sz="2800" dirty="0" smtClean="0"/>
              <a:t>時間子ども</a:t>
            </a:r>
            <a:r>
              <a:rPr lang="en-US" altLang="ja-JP" sz="2800" dirty="0" smtClean="0"/>
              <a:t>SOS</a:t>
            </a:r>
            <a:r>
              <a:rPr lang="en-US" altLang="ja-JP" sz="2800" dirty="0"/>
              <a:t/>
            </a:r>
            <a:br>
              <a:rPr lang="en-US" altLang="ja-JP" sz="2800" dirty="0"/>
            </a:br>
            <a:r>
              <a:rPr lang="ja-JP" altLang="en-US" sz="2800" dirty="0" smtClean="0"/>
              <a:t>・心の健康相談</a:t>
            </a:r>
            <a:r>
              <a:rPr lang="en-US" altLang="ja-JP" sz="2800" dirty="0" smtClean="0"/>
              <a:t/>
            </a:r>
            <a:br>
              <a:rPr lang="en-US" altLang="ja-JP" sz="2800" dirty="0" smtClean="0"/>
            </a:br>
            <a:r>
              <a:rPr lang="ja-JP" altLang="en-US" sz="2800" dirty="0" smtClean="0"/>
              <a:t>・いのちの電話</a:t>
            </a:r>
            <a:endParaRPr lang="en-US" altLang="ja-JP" sz="2800" dirty="0" smtClean="0"/>
          </a:p>
          <a:p>
            <a:r>
              <a:rPr lang="ja-JP" altLang="en-US" sz="2800" dirty="0" smtClean="0"/>
              <a:t>医療機関（小児科、心療内科、精神科）</a:t>
            </a:r>
            <a:endParaRPr lang="en-US" altLang="ja-JP" sz="2800" dirty="0" smtClean="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40</a:t>
            </a:fld>
            <a:endParaRPr lang="ja-JP" altLang="en-US"/>
          </a:p>
        </p:txBody>
      </p:sp>
    </p:spTree>
    <p:extLst>
      <p:ext uri="{BB962C8B-B14F-4D97-AF65-F5344CB8AC3E}">
        <p14:creationId xmlns:p14="http://schemas.microsoft.com/office/powerpoint/2010/main" val="3457241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bwMode="auto">
          <a:xfrm>
            <a:off x="735583" y="2708920"/>
            <a:ext cx="4896544" cy="504056"/>
          </a:xfrm>
          <a:prstGeom prst="ellipse">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7" name="円/楕円 6"/>
          <p:cNvSpPr/>
          <p:nvPr/>
        </p:nvSpPr>
        <p:spPr bwMode="auto">
          <a:xfrm>
            <a:off x="735583" y="3284984"/>
            <a:ext cx="4896544" cy="504056"/>
          </a:xfrm>
          <a:prstGeom prst="ellipse">
            <a:avLst/>
          </a:prstGeom>
          <a:solidFill>
            <a:srgbClr val="66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8" name="円/楕円 7"/>
          <p:cNvSpPr/>
          <p:nvPr/>
        </p:nvSpPr>
        <p:spPr bwMode="auto">
          <a:xfrm>
            <a:off x="735583" y="3861048"/>
            <a:ext cx="4896544" cy="504056"/>
          </a:xfrm>
          <a:prstGeom prst="ellipse">
            <a:avLst/>
          </a:prstGeom>
          <a:solidFill>
            <a:srgbClr val="99FF6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9" name="円/楕円 8"/>
          <p:cNvSpPr/>
          <p:nvPr/>
        </p:nvSpPr>
        <p:spPr bwMode="auto">
          <a:xfrm>
            <a:off x="755576" y="4437112"/>
            <a:ext cx="4896544" cy="504056"/>
          </a:xfrm>
          <a:prstGeom prst="ellipse">
            <a:avLst/>
          </a:prstGeom>
          <a:solidFill>
            <a:srgbClr val="FF99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5" name="円/楕円 4"/>
          <p:cNvSpPr/>
          <p:nvPr/>
        </p:nvSpPr>
        <p:spPr bwMode="auto">
          <a:xfrm>
            <a:off x="755576" y="2132856"/>
            <a:ext cx="4896544" cy="504056"/>
          </a:xfrm>
          <a:prstGeom prst="ellipse">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 name="タイトル 1"/>
          <p:cNvSpPr>
            <a:spLocks noGrp="1"/>
          </p:cNvSpPr>
          <p:nvPr>
            <p:ph type="title"/>
          </p:nvPr>
        </p:nvSpPr>
        <p:spPr/>
        <p:txBody>
          <a:bodyPr/>
          <a:lstStyle/>
          <a:p>
            <a:r>
              <a:rPr lang="ja-JP" altLang="en-US" dirty="0" smtClean="0"/>
              <a:t>まとめ</a:t>
            </a:r>
            <a:r>
              <a:rPr lang="en-US" altLang="ja-JP" dirty="0" smtClean="0"/>
              <a:t/>
            </a:r>
            <a:br>
              <a:rPr lang="en-US" altLang="ja-JP" dirty="0" smtClean="0"/>
            </a:br>
            <a:r>
              <a:rPr lang="ja-JP" altLang="en-US" dirty="0"/>
              <a:t>～</a:t>
            </a:r>
            <a:r>
              <a:rPr lang="ja-JP" altLang="en-US" dirty="0" smtClean="0"/>
              <a:t>相談に乗る</a:t>
            </a:r>
            <a:r>
              <a:rPr lang="ja-JP" altLang="en-US" dirty="0"/>
              <a:t>テクニック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声をかける</a:t>
            </a:r>
            <a:endParaRPr kumimoji="1" lang="en-US" altLang="ja-JP" dirty="0" smtClean="0"/>
          </a:p>
          <a:p>
            <a:r>
              <a:rPr lang="ja-JP" altLang="en-US" dirty="0" smtClean="0"/>
              <a:t>受け止める</a:t>
            </a:r>
            <a:endParaRPr lang="en-US" altLang="ja-JP" dirty="0" smtClean="0"/>
          </a:p>
          <a:p>
            <a:r>
              <a:rPr kumimoji="1" lang="ja-JP" altLang="en-US" dirty="0"/>
              <a:t>開かれた</a:t>
            </a:r>
            <a:r>
              <a:rPr kumimoji="1" lang="ja-JP" altLang="en-US" dirty="0" smtClean="0"/>
              <a:t>質問</a:t>
            </a:r>
            <a:endParaRPr kumimoji="1" lang="en-US" altLang="ja-JP" dirty="0" smtClean="0"/>
          </a:p>
          <a:p>
            <a:r>
              <a:rPr kumimoji="1" lang="ja-JP" altLang="en-US" dirty="0" smtClean="0"/>
              <a:t>気持ちを伝える</a:t>
            </a:r>
            <a:endParaRPr kumimoji="1" lang="en-US" altLang="ja-JP" dirty="0" smtClean="0"/>
          </a:p>
          <a:p>
            <a:r>
              <a:rPr lang="ja-JP" altLang="en-US" dirty="0"/>
              <a:t>適切</a:t>
            </a:r>
            <a:r>
              <a:rPr lang="ja-JP" altLang="en-US" dirty="0" smtClean="0"/>
              <a:t>な支援者につなぐ</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41</a:t>
            </a:fld>
            <a:endParaRPr lang="ja-JP" altLang="en-US"/>
          </a:p>
        </p:txBody>
      </p:sp>
      <p:sp>
        <p:nvSpPr>
          <p:cNvPr id="10" name="テキスト ボックス 9"/>
          <p:cNvSpPr txBox="1"/>
          <p:nvPr/>
        </p:nvSpPr>
        <p:spPr>
          <a:xfrm>
            <a:off x="35496" y="44624"/>
            <a:ext cx="492443" cy="461665"/>
          </a:xfrm>
          <a:prstGeom prst="rect">
            <a:avLst/>
          </a:prstGeom>
          <a:noFill/>
        </p:spPr>
        <p:txBody>
          <a:bodyPr wrap="none" rtlCol="0">
            <a:spAutoFit/>
          </a:bodyPr>
          <a:lstStyle/>
          <a:p>
            <a:r>
              <a:rPr kumimoji="1" lang="ja-JP" altLang="en-US" dirty="0" smtClean="0">
                <a:solidFill>
                  <a:srgbClr val="66FF33"/>
                </a:solidFill>
              </a:rPr>
              <a:t>★</a:t>
            </a:r>
            <a:endParaRPr kumimoji="1" lang="ja-JP" altLang="en-US" dirty="0">
              <a:solidFill>
                <a:srgbClr val="66FF33"/>
              </a:solidFill>
            </a:endParaRPr>
          </a:p>
        </p:txBody>
      </p:sp>
    </p:spTree>
    <p:extLst>
      <p:ext uri="{BB962C8B-B14F-4D97-AF65-F5344CB8AC3E}">
        <p14:creationId xmlns:p14="http://schemas.microsoft.com/office/powerpoint/2010/main" val="18174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3">
                                            <p:txEl>
                                              <p:pRg st="1" end="1"/>
                                            </p:txEl>
                                          </p:spTgt>
                                        </p:tgtEl>
                                      </p:cBhvr>
                                      <p:by x="150000" y="150000"/>
                                    </p:animScale>
                                  </p:childTnLst>
                                </p:cTn>
                              </p:par>
                              <p:par>
                                <p:cTn id="7" presetID="6" presetClass="emph" presetSubtype="0" fill="hold" nodeType="withEffect">
                                  <p:stCondLst>
                                    <p:cond delay="0"/>
                                  </p:stCondLst>
                                  <p:childTnLst>
                                    <p:animScale>
                                      <p:cBhvr>
                                        <p:cTn id="8" dur="5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今日</a:t>
            </a:r>
            <a:r>
              <a:rPr lang="ja-JP" altLang="en-US" dirty="0" smtClean="0"/>
              <a:t>から取り組めることは？</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自分のストレスの声に気づく</a:t>
            </a:r>
            <a:endParaRPr lang="en-US" altLang="ja-JP" sz="2800" dirty="0" smtClean="0"/>
          </a:p>
          <a:p>
            <a:r>
              <a:rPr kumimoji="1" lang="ja-JP" altLang="en-US" sz="2800" dirty="0"/>
              <a:t>ストレス</a:t>
            </a:r>
            <a:r>
              <a:rPr kumimoji="1" lang="ja-JP" altLang="en-US" sz="2800" dirty="0" smtClean="0"/>
              <a:t>に対処する（リラックスなど）</a:t>
            </a:r>
            <a:endParaRPr kumimoji="1" lang="en-US" altLang="ja-JP" sz="2800" dirty="0" smtClean="0"/>
          </a:p>
          <a:p>
            <a:r>
              <a:rPr kumimoji="1" lang="ja-JP" altLang="en-US" sz="2800" dirty="0" smtClean="0"/>
              <a:t>悩み事を相談する</a:t>
            </a:r>
            <a:endParaRPr kumimoji="1" lang="en-US" altLang="ja-JP" sz="2800" dirty="0" smtClean="0"/>
          </a:p>
          <a:p>
            <a:r>
              <a:rPr lang="ja-JP" altLang="en-US" sz="2800" dirty="0"/>
              <a:t>友人</a:t>
            </a:r>
            <a:r>
              <a:rPr lang="ja-JP" altLang="en-US" sz="2800" dirty="0" smtClean="0"/>
              <a:t>に声をかけて相談に乗る</a:t>
            </a:r>
            <a:endParaRPr lang="en-US" altLang="ja-JP" sz="2800" dirty="0" smtClean="0"/>
          </a:p>
          <a:p>
            <a:pPr marL="0" indent="0">
              <a:buNone/>
            </a:pPr>
            <a:r>
              <a:rPr kumimoji="1" lang="ja-JP" altLang="en-US" sz="2800" dirty="0" smtClean="0">
                <a:solidFill>
                  <a:srgbClr val="0070C0"/>
                </a:solidFill>
              </a:rPr>
              <a:t>　　　　　　　　　　　　　　　　　　　　　　　　　　</a:t>
            </a:r>
            <a:r>
              <a:rPr kumimoji="1" lang="en-US" altLang="ja-JP" sz="2800" dirty="0" smtClean="0"/>
              <a:t/>
            </a:r>
            <a:br>
              <a:rPr kumimoji="1" lang="en-US" altLang="ja-JP" sz="2800" dirty="0" smtClean="0"/>
            </a:br>
            <a:r>
              <a:rPr kumimoji="1" lang="ja-JP" altLang="en-US" sz="2800" dirty="0" smtClean="0"/>
              <a:t>　　　</a:t>
            </a:r>
            <a:r>
              <a:rPr kumimoji="1" lang="ja-JP" altLang="en-US" sz="2800" dirty="0" smtClean="0">
                <a:solidFill>
                  <a:srgbClr val="FF0000"/>
                </a:solidFill>
              </a:rPr>
              <a:t>・・・今の自分</a:t>
            </a:r>
            <a:r>
              <a:rPr lang="ja-JP" altLang="en-US" sz="2800" dirty="0">
                <a:solidFill>
                  <a:srgbClr val="FF0000"/>
                </a:solidFill>
              </a:rPr>
              <a:t>に</a:t>
            </a:r>
            <a:r>
              <a:rPr kumimoji="1" lang="ja-JP" altLang="en-US" sz="2800" dirty="0" smtClean="0">
                <a:solidFill>
                  <a:srgbClr val="FF0000"/>
                </a:solidFill>
              </a:rPr>
              <a:t>何ができるかを考え、</a:t>
            </a:r>
            <a:endParaRPr kumimoji="1" lang="en-US" altLang="ja-JP" sz="2800" dirty="0" smtClean="0">
              <a:solidFill>
                <a:srgbClr val="FF0000"/>
              </a:solidFill>
            </a:endParaRPr>
          </a:p>
          <a:p>
            <a:pPr marL="0" indent="0">
              <a:buNone/>
            </a:pPr>
            <a:r>
              <a:rPr lang="ja-JP" altLang="en-US" sz="2800" dirty="0">
                <a:solidFill>
                  <a:srgbClr val="FF0000"/>
                </a:solidFill>
              </a:rPr>
              <a:t>　</a:t>
            </a:r>
            <a:r>
              <a:rPr lang="ja-JP" altLang="en-US" sz="2800" dirty="0" smtClean="0">
                <a:solidFill>
                  <a:srgbClr val="FF0000"/>
                </a:solidFill>
              </a:rPr>
              <a:t>　　　　</a:t>
            </a:r>
            <a:r>
              <a:rPr kumimoji="1" lang="ja-JP" altLang="en-US" sz="2800" dirty="0" smtClean="0">
                <a:solidFill>
                  <a:srgbClr val="FF0000"/>
                </a:solidFill>
              </a:rPr>
              <a:t>一歩、行動すること</a:t>
            </a:r>
            <a:endParaRPr kumimoji="1" lang="ja-JP" altLang="en-US" sz="2800" dirty="0">
              <a:solidFill>
                <a:srgbClr val="FF0000"/>
              </a:solidFill>
            </a:endParaRPr>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42</a:t>
            </a:fld>
            <a:endParaRPr lang="ja-JP" altLang="en-US"/>
          </a:p>
        </p:txBody>
      </p:sp>
      <p:pic>
        <p:nvPicPr>
          <p:cNvPr id="1026" name="Picture 2" descr="C:\Users\199219\Pictures\イラスト\野原に寝そべる女性.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258" y="2132856"/>
            <a:ext cx="144398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99219\Pictures\イラスト\八重たん\0706_yae-color-rgb-0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251" y1="17352" x2="84251" y2="17352"/>
                        <a14:foregroundMark x1="33616" y1="69770" x2="33616" y2="69770"/>
                        <a14:foregroundMark x1="26503" y1="74849" x2="26503" y2="74849"/>
                        <a14:foregroundMark x1="16511" y1="69770" x2="16511" y2="69770"/>
                        <a14:foregroundMark x1="35732" y1="64692" x2="35732" y2="64692"/>
                        <a14:foregroundMark x1="26503" y1="63180" x2="26503" y2="63180"/>
                        <a14:foregroundMark x1="17951" y1="64692" x2="17951" y2="64692"/>
                        <a14:foregroundMark x1="12278" y1="76360" x2="12278" y2="76360"/>
                        <a14:foregroundMark x1="84928" y1="32104" x2="84928" y2="32104"/>
                        <a14:foregroundMark x1="83489" y1="25514" x2="83489" y2="25514"/>
                      </a14:backgroundRemoval>
                    </a14:imgEffect>
                  </a14:imgLayer>
                </a14:imgProps>
              </a:ext>
              <a:ext uri="{28A0092B-C50C-407E-A947-70E740481C1C}">
                <a14:useLocalDpi xmlns:a14="http://schemas.microsoft.com/office/drawing/2010/main" val="0"/>
              </a:ext>
            </a:extLst>
          </a:blip>
          <a:srcRect/>
          <a:stretch>
            <a:fillRect/>
          </a:stretch>
        </p:blipFill>
        <p:spPr bwMode="auto">
          <a:xfrm>
            <a:off x="395535" y="4127381"/>
            <a:ext cx="1944241" cy="272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0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1027"/>
                                        </p:tgtEl>
                                        <p:attrNameLst>
                                          <p:attrName>style.visibility</p:attrName>
                                        </p:attrNameLst>
                                      </p:cBhvr>
                                      <p:to>
                                        <p:strVal val="visible"/>
                                      </p:to>
                                    </p:set>
                                    <p:anim calcmode="lin" valueType="num">
                                      <p:cBhvr>
                                        <p:cTn id="42" dur="1000" fill="hold"/>
                                        <p:tgtEl>
                                          <p:spTgt spid="1027"/>
                                        </p:tgtEl>
                                        <p:attrNameLst>
                                          <p:attrName>ppt_w</p:attrName>
                                        </p:attrNameLst>
                                      </p:cBhvr>
                                      <p:tavLst>
                                        <p:tav tm="0">
                                          <p:val>
                                            <p:fltVal val="0"/>
                                          </p:val>
                                        </p:tav>
                                        <p:tav tm="100000">
                                          <p:val>
                                            <p:strVal val="#ppt_w"/>
                                          </p:val>
                                        </p:tav>
                                      </p:tavLst>
                                    </p:anim>
                                    <p:anim calcmode="lin" valueType="num">
                                      <p:cBhvr>
                                        <p:cTn id="43" dur="1000" fill="hold"/>
                                        <p:tgtEl>
                                          <p:spTgt spid="1027"/>
                                        </p:tgtEl>
                                        <p:attrNameLst>
                                          <p:attrName>ppt_h</p:attrName>
                                        </p:attrNameLst>
                                      </p:cBhvr>
                                      <p:tavLst>
                                        <p:tav tm="0">
                                          <p:val>
                                            <p:fltVal val="0"/>
                                          </p:val>
                                        </p:tav>
                                        <p:tav tm="100000">
                                          <p:val>
                                            <p:strVal val="#ppt_h"/>
                                          </p:val>
                                        </p:tav>
                                      </p:tavLst>
                                    </p:anim>
                                    <p:anim calcmode="lin" valueType="num">
                                      <p:cBhvr>
                                        <p:cTn id="44" dur="1000" fill="hold"/>
                                        <p:tgtEl>
                                          <p:spTgt spid="1027"/>
                                        </p:tgtEl>
                                        <p:attrNameLst>
                                          <p:attrName>style.rotation</p:attrName>
                                        </p:attrNameLst>
                                      </p:cBhvr>
                                      <p:tavLst>
                                        <p:tav tm="0">
                                          <p:val>
                                            <p:fltVal val="90"/>
                                          </p:val>
                                        </p:tav>
                                        <p:tav tm="100000">
                                          <p:val>
                                            <p:fltVal val="0"/>
                                          </p:val>
                                        </p:tav>
                                      </p:tavLst>
                                    </p:anim>
                                    <p:animEffect transition="in" filter="fade">
                                      <p:cBhvr>
                                        <p:cTn id="45"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ja-JP" altLang="en-US" sz="4000" dirty="0" smtClean="0"/>
              <a:t>一人暮らし大学生／就活の苦労</a:t>
            </a:r>
          </a:p>
        </p:txBody>
      </p:sp>
      <p:sp>
        <p:nvSpPr>
          <p:cNvPr id="1638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0"/>
              </a:spcBef>
              <a:buClrTx/>
              <a:buSzTx/>
              <a:buFontTx/>
              <a:buNone/>
            </a:pPr>
            <a:fld id="{51FEE3C1-1167-4045-B385-64A8698BB2F5}" type="slidenum">
              <a:rPr kumimoji="0" lang="ja-JP" altLang="en-US" sz="1400" smtClean="0"/>
              <a:pPr eaLnBrk="1" hangingPunct="1">
                <a:spcBef>
                  <a:spcPct val="0"/>
                </a:spcBef>
                <a:buClrTx/>
                <a:buSzTx/>
                <a:buFontTx/>
                <a:buNone/>
              </a:pPr>
              <a:t>5</a:t>
            </a:fld>
            <a:endParaRPr kumimoji="0" lang="ja-JP" altLang="en-US" sz="1400" smtClean="0"/>
          </a:p>
        </p:txBody>
      </p:sp>
      <p:pic>
        <p:nvPicPr>
          <p:cNvPr id="16389" name="Picture 5" descr="C:\Users\199219\Pictures\イラスト\utsu_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707" y="4653136"/>
            <a:ext cx="1543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971600" y="1916832"/>
            <a:ext cx="7488832" cy="4524315"/>
          </a:xfrm>
          <a:prstGeom prst="rect">
            <a:avLst/>
          </a:prstGeom>
          <a:noFill/>
        </p:spPr>
        <p:txBody>
          <a:bodyPr wrap="square" rtlCol="0">
            <a:spAutoFit/>
          </a:bodyPr>
          <a:lstStyle/>
          <a:p>
            <a:r>
              <a:rPr lang="ja-JP" altLang="en-US" dirty="0" smtClean="0"/>
              <a:t>就職が決まらない・・・</a:t>
            </a:r>
            <a:endParaRPr lang="en-US" altLang="ja-JP" dirty="0" smtClean="0"/>
          </a:p>
          <a:p>
            <a:r>
              <a:rPr lang="ja-JP" altLang="en-US" dirty="0" smtClean="0"/>
              <a:t>交通費もままならないし、もう貯金も尽きてしまった・・・</a:t>
            </a:r>
            <a:endParaRPr lang="en-US" altLang="ja-JP" dirty="0" smtClean="0"/>
          </a:p>
          <a:p>
            <a:endParaRPr lang="en-US" altLang="ja-JP" dirty="0"/>
          </a:p>
          <a:p>
            <a:r>
              <a:rPr lang="ja-JP" altLang="en-US" dirty="0" smtClean="0"/>
              <a:t>この</a:t>
            </a:r>
            <a:r>
              <a:rPr lang="ja-JP" altLang="en-US" dirty="0"/>
              <a:t>まま就職できなかったらどうなるん</a:t>
            </a:r>
            <a:r>
              <a:rPr lang="ja-JP" altLang="en-US" dirty="0" smtClean="0"/>
              <a:t>だろう</a:t>
            </a:r>
            <a:endParaRPr lang="en-US" altLang="ja-JP" dirty="0" smtClean="0"/>
          </a:p>
          <a:p>
            <a:endParaRPr lang="en-US" altLang="ja-JP" dirty="0"/>
          </a:p>
          <a:p>
            <a:r>
              <a:rPr lang="ja-JP" altLang="en-US" dirty="0" smtClean="0"/>
              <a:t>自分</a:t>
            </a:r>
            <a:r>
              <a:rPr lang="ja-JP" altLang="en-US" dirty="0"/>
              <a:t>は誰にも必要とされて</a:t>
            </a:r>
            <a:r>
              <a:rPr lang="ja-JP" altLang="en-US" dirty="0" smtClean="0"/>
              <a:t>いないのかもしれない</a:t>
            </a:r>
            <a:endParaRPr lang="en-US" altLang="ja-JP" dirty="0" smtClean="0"/>
          </a:p>
          <a:p>
            <a:endParaRPr lang="en-US" altLang="ja-JP" dirty="0"/>
          </a:p>
          <a:p>
            <a:r>
              <a:rPr lang="ja-JP" altLang="en-US" dirty="0" smtClean="0"/>
              <a:t>友達はみんな就職が決まったみたいだし</a:t>
            </a:r>
            <a:endParaRPr lang="en-US" altLang="ja-JP" dirty="0" smtClean="0"/>
          </a:p>
          <a:p>
            <a:r>
              <a:rPr lang="ja-JP" altLang="en-US" dirty="0" smtClean="0"/>
              <a:t>自分だけ取り残されたみたいで、</a:t>
            </a:r>
            <a:endParaRPr lang="en-US" altLang="ja-JP" dirty="0" smtClean="0"/>
          </a:p>
          <a:p>
            <a:r>
              <a:rPr lang="ja-JP" altLang="en-US" dirty="0"/>
              <a:t>・・</a:t>
            </a:r>
            <a:r>
              <a:rPr lang="ja-JP" altLang="en-US" dirty="0" smtClean="0"/>
              <a:t>・友達と会ったらよけいに落ち込みそうで</a:t>
            </a:r>
            <a:endParaRPr lang="en-US" altLang="ja-JP" dirty="0" smtClean="0"/>
          </a:p>
          <a:p>
            <a:r>
              <a:rPr lang="ja-JP" altLang="en-US" dirty="0"/>
              <a:t>　</a:t>
            </a:r>
            <a:r>
              <a:rPr lang="ja-JP" altLang="en-US" dirty="0" smtClean="0"/>
              <a:t>　　会いたくない・・・</a:t>
            </a:r>
            <a:endParaRPr lang="ja-JP" altLang="en-US" dirty="0"/>
          </a:p>
          <a:p>
            <a:endParaRPr kumimoji="1" lang="ja-JP" altLang="en-US" dirty="0"/>
          </a:p>
        </p:txBody>
      </p:sp>
      <p:sp>
        <p:nvSpPr>
          <p:cNvPr id="6" name="フレーム 5"/>
          <p:cNvSpPr/>
          <p:nvPr/>
        </p:nvSpPr>
        <p:spPr bwMode="auto">
          <a:xfrm>
            <a:off x="-9648" y="0"/>
            <a:ext cx="9153648" cy="6858000"/>
          </a:xfrm>
          <a:prstGeom prst="frame">
            <a:avLst>
              <a:gd name="adj1" fmla="val 3958"/>
            </a:avLst>
          </a:prstGeom>
          <a:solidFill>
            <a:srgbClr val="FFFF9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3" name="円/楕円 2"/>
          <p:cNvSpPr/>
          <p:nvPr/>
        </p:nvSpPr>
        <p:spPr bwMode="auto">
          <a:xfrm>
            <a:off x="6300192" y="4159027"/>
            <a:ext cx="1152128" cy="792088"/>
          </a:xfrm>
          <a:prstGeom prst="ellipse">
            <a:avLst/>
          </a:prstGeom>
          <a:solidFill>
            <a:srgbClr val="FF99FF"/>
          </a:solidFill>
          <a:ln w="9525" cap="flat" cmpd="sng" algn="ctr">
            <a:solidFill>
              <a:srgbClr val="FF99F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rPr>
              <a:t>うつ</a:t>
            </a:r>
          </a:p>
        </p:txBody>
      </p:sp>
      <p:sp>
        <p:nvSpPr>
          <p:cNvPr id="8" name="円/楕円 7"/>
          <p:cNvSpPr/>
          <p:nvPr/>
        </p:nvSpPr>
        <p:spPr bwMode="auto">
          <a:xfrm>
            <a:off x="7870122" y="2996952"/>
            <a:ext cx="1152128" cy="792088"/>
          </a:xfrm>
          <a:prstGeom prst="ellipse">
            <a:avLst/>
          </a:prstGeom>
          <a:solidFill>
            <a:srgbClr val="FFCCFF"/>
          </a:solidFill>
          <a:ln w="9525" cap="flat" cmpd="sng" algn="ctr">
            <a:solidFill>
              <a:srgbClr val="FF99F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rPr>
              <a:t>孤立</a:t>
            </a:r>
          </a:p>
        </p:txBody>
      </p:sp>
      <p:sp>
        <p:nvSpPr>
          <p:cNvPr id="9" name="円/楕円 8"/>
          <p:cNvSpPr/>
          <p:nvPr/>
        </p:nvSpPr>
        <p:spPr bwMode="auto">
          <a:xfrm>
            <a:off x="6660232" y="2852936"/>
            <a:ext cx="1152128" cy="792088"/>
          </a:xfrm>
          <a:prstGeom prst="ellipse">
            <a:avLst/>
          </a:prstGeom>
          <a:solidFill>
            <a:srgbClr val="FFCCFF"/>
          </a:solidFill>
          <a:ln w="9525" cap="flat" cmpd="sng" algn="ctr">
            <a:solidFill>
              <a:srgbClr val="FF99F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仕事</a:t>
            </a:r>
            <a:endPar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endParaRPr>
          </a:p>
        </p:txBody>
      </p:sp>
      <p:sp>
        <p:nvSpPr>
          <p:cNvPr id="10" name="円/楕円 9"/>
          <p:cNvSpPr/>
          <p:nvPr/>
        </p:nvSpPr>
        <p:spPr bwMode="auto">
          <a:xfrm>
            <a:off x="7668344" y="3869432"/>
            <a:ext cx="1152128" cy="792088"/>
          </a:xfrm>
          <a:prstGeom prst="ellipse">
            <a:avLst/>
          </a:prstGeom>
          <a:solidFill>
            <a:srgbClr val="FFCCFF"/>
          </a:solidFill>
          <a:ln w="9525" cap="flat" cmpd="sng" algn="ctr">
            <a:solidFill>
              <a:srgbClr val="FF99F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rPr>
              <a:t>お金</a:t>
            </a:r>
          </a:p>
        </p:txBody>
      </p:sp>
      <p:sp>
        <p:nvSpPr>
          <p:cNvPr id="4" name="テキスト ボックス 3"/>
          <p:cNvSpPr txBox="1"/>
          <p:nvPr/>
        </p:nvSpPr>
        <p:spPr>
          <a:xfrm>
            <a:off x="35496" y="44624"/>
            <a:ext cx="492443" cy="461665"/>
          </a:xfrm>
          <a:prstGeom prst="rect">
            <a:avLst/>
          </a:prstGeom>
          <a:noFill/>
        </p:spPr>
        <p:txBody>
          <a:bodyPr wrap="none" rtlCol="0">
            <a:spAutoFit/>
          </a:bodyPr>
          <a:lstStyle/>
          <a:p>
            <a:r>
              <a:rPr kumimoji="1" lang="ja-JP" altLang="en-US" dirty="0" smtClean="0">
                <a:solidFill>
                  <a:srgbClr val="66FF33"/>
                </a:solidFill>
              </a:rPr>
              <a:t>★</a:t>
            </a:r>
            <a:endParaRPr kumimoji="1" lang="ja-JP" altLang="en-US" dirty="0">
              <a:solidFill>
                <a:srgbClr val="66FF33"/>
              </a:solidFill>
            </a:endParaRPr>
          </a:p>
        </p:txBody>
      </p:sp>
    </p:spTree>
    <p:extLst>
      <p:ext uri="{BB962C8B-B14F-4D97-AF65-F5344CB8AC3E}">
        <p14:creationId xmlns:p14="http://schemas.microsoft.com/office/powerpoint/2010/main" val="320191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ストレス　</a:t>
            </a:r>
            <a:r>
              <a:rPr kumimoji="1" lang="en-US" altLang="ja-JP" dirty="0" smtClean="0"/>
              <a:t>stress</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心身に力が加わって何らかの反応を生じた状態</a:t>
            </a:r>
            <a:endParaRPr kumimoji="1" lang="en-US" altLang="ja-JP" sz="2800" dirty="0" smtClean="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6</a:t>
            </a:fld>
            <a:endParaRPr lang="ja-JP" altLang="en-US"/>
          </a:p>
        </p:txBody>
      </p:sp>
      <p:pic>
        <p:nvPicPr>
          <p:cNvPr id="10" name="Picture 2" descr="C:\Users\Public\Documents\Documents\H30事業\スポーツ故障野球.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485" y="3383235"/>
            <a:ext cx="1793037" cy="247637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446536" y="5859611"/>
            <a:ext cx="4642618" cy="830997"/>
          </a:xfrm>
          <a:prstGeom prst="rect">
            <a:avLst/>
          </a:prstGeom>
          <a:noFill/>
        </p:spPr>
        <p:txBody>
          <a:bodyPr wrap="none" rtlCol="0">
            <a:spAutoFit/>
          </a:bodyPr>
          <a:lstStyle/>
          <a:p>
            <a:r>
              <a:rPr kumimoji="1" lang="ja-JP" altLang="en-US" u="sng" dirty="0" smtClean="0">
                <a:solidFill>
                  <a:srgbClr val="FF0000"/>
                </a:solidFill>
              </a:rPr>
              <a:t>無理をすると（ストレスが多すぎる）</a:t>
            </a:r>
            <a:endParaRPr kumimoji="1" lang="en-US" altLang="ja-JP" u="sng" dirty="0" smtClean="0">
              <a:solidFill>
                <a:srgbClr val="FF0000"/>
              </a:solidFill>
            </a:endParaRPr>
          </a:p>
          <a:p>
            <a:r>
              <a:rPr kumimoji="1" lang="ja-JP" altLang="en-US" dirty="0" smtClean="0">
                <a:solidFill>
                  <a:srgbClr val="FF0000"/>
                </a:solidFill>
              </a:rPr>
              <a:t>心身の故障が起きる</a:t>
            </a:r>
            <a:endParaRPr kumimoji="1" lang="ja-JP" altLang="en-US" dirty="0">
              <a:solidFill>
                <a:srgbClr val="FF0000"/>
              </a:solidFill>
            </a:endParaRPr>
          </a:p>
        </p:txBody>
      </p:sp>
      <p:pic>
        <p:nvPicPr>
          <p:cNvPr id="12" name="図 11" descr="C:\Users\199219\Pictures\イラスト\うんざり.png"/>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76639" y="3698726"/>
            <a:ext cx="1880790" cy="1808783"/>
          </a:xfrm>
          <a:prstGeom prst="rect">
            <a:avLst/>
          </a:prstGeom>
          <a:noFill/>
          <a:ln>
            <a:noFill/>
          </a:ln>
        </p:spPr>
      </p:pic>
      <p:sp>
        <p:nvSpPr>
          <p:cNvPr id="9" name="下矢印吹き出し 8"/>
          <p:cNvSpPr/>
          <p:nvPr/>
        </p:nvSpPr>
        <p:spPr bwMode="auto">
          <a:xfrm>
            <a:off x="1547664" y="2809032"/>
            <a:ext cx="1512168" cy="763984"/>
          </a:xfrm>
          <a:prstGeom prst="downArrowCallout">
            <a:avLst/>
          </a:prstGeom>
          <a:solidFill>
            <a:srgbClr val="CCCC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rgbClr val="002060"/>
                </a:solidFill>
                <a:effectLst/>
                <a:latin typeface="Tahoma" pitchFamily="34" charset="0"/>
                <a:ea typeface="ＭＳ Ｐゴシック" pitchFamily="50" charset="-128"/>
              </a:rPr>
              <a:t>頑張りすぎ</a:t>
            </a:r>
          </a:p>
        </p:txBody>
      </p:sp>
      <p:sp>
        <p:nvSpPr>
          <p:cNvPr id="14" name="下矢印吹き出し 13"/>
          <p:cNvSpPr/>
          <p:nvPr/>
        </p:nvSpPr>
        <p:spPr bwMode="auto">
          <a:xfrm>
            <a:off x="3851920" y="2809032"/>
            <a:ext cx="1512168" cy="763984"/>
          </a:xfrm>
          <a:prstGeom prst="downArrowCallout">
            <a:avLst/>
          </a:prstGeom>
          <a:solidFill>
            <a:srgbClr val="C0C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Tahoma" pitchFamily="34" charset="0"/>
                <a:ea typeface="ＭＳ Ｐゴシック" pitchFamily="50" charset="-128"/>
              </a:rPr>
              <a:t>我慢</a:t>
            </a:r>
          </a:p>
        </p:txBody>
      </p:sp>
      <p:sp>
        <p:nvSpPr>
          <p:cNvPr id="15" name="下矢印吹き出し 14"/>
          <p:cNvSpPr/>
          <p:nvPr/>
        </p:nvSpPr>
        <p:spPr bwMode="auto">
          <a:xfrm>
            <a:off x="6201345" y="2780928"/>
            <a:ext cx="1512168" cy="763984"/>
          </a:xfrm>
          <a:prstGeom prst="downArrowCallout">
            <a:avLst/>
          </a:prstGeom>
          <a:solidFill>
            <a:srgbClr val="9999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Tahoma" pitchFamily="34" charset="0"/>
                <a:ea typeface="ＭＳ Ｐゴシック" pitchFamily="50" charset="-128"/>
              </a:rPr>
              <a:t>プレッシャー</a:t>
            </a:r>
          </a:p>
        </p:txBody>
      </p:sp>
      <p:sp>
        <p:nvSpPr>
          <p:cNvPr id="5" name="円/楕円 4"/>
          <p:cNvSpPr/>
          <p:nvPr/>
        </p:nvSpPr>
        <p:spPr bwMode="auto">
          <a:xfrm>
            <a:off x="899592" y="4365104"/>
            <a:ext cx="792088" cy="792088"/>
          </a:xfrm>
          <a:prstGeom prst="ellipse">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rPr>
              <a:t>体</a:t>
            </a:r>
          </a:p>
        </p:txBody>
      </p:sp>
      <p:sp>
        <p:nvSpPr>
          <p:cNvPr id="13" name="円/楕円 12"/>
          <p:cNvSpPr/>
          <p:nvPr/>
        </p:nvSpPr>
        <p:spPr bwMode="auto">
          <a:xfrm>
            <a:off x="7812360" y="4365104"/>
            <a:ext cx="792088" cy="792088"/>
          </a:xfrm>
          <a:prstGeom prst="ellipse">
            <a:avLst/>
          </a:prstGeom>
          <a:solidFill>
            <a:schemeClr val="accent2"/>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心</a:t>
            </a:r>
            <a:endParaRPr kumimoji="1" lang="ja-JP" altLang="en-US" sz="2400" b="0" i="0" u="none" strike="noStrike" cap="none" normalizeH="0" baseline="0" dirty="0" smtClean="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2728377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ストレスの声</a:t>
            </a:r>
            <a:endParaRPr kumimoji="1" lang="ja-JP" altLang="en-US" dirty="0"/>
          </a:p>
        </p:txBody>
      </p:sp>
      <p:sp>
        <p:nvSpPr>
          <p:cNvPr id="3" name="コンテンツ プレースホルダー 2"/>
          <p:cNvSpPr>
            <a:spLocks noGrp="1"/>
          </p:cNvSpPr>
          <p:nvPr>
            <p:ph sz="half" idx="1"/>
          </p:nvPr>
        </p:nvSpPr>
        <p:spPr>
          <a:xfrm>
            <a:off x="611560" y="2017713"/>
            <a:ext cx="4381128" cy="4114800"/>
          </a:xfrm>
        </p:spPr>
        <p:txBody>
          <a:bodyPr/>
          <a:lstStyle/>
          <a:p>
            <a:pPr marL="0" indent="0">
              <a:buNone/>
            </a:pPr>
            <a:r>
              <a:rPr lang="ja-JP" altLang="en-US" sz="2400" dirty="0" smtClean="0"/>
              <a:t>＜うんざり型のストレス＞</a:t>
            </a:r>
            <a:endParaRPr lang="en-US" altLang="ja-JP" sz="2400" dirty="0" smtClean="0"/>
          </a:p>
          <a:p>
            <a:r>
              <a:rPr lang="ja-JP" altLang="ja-JP" sz="2400" dirty="0" smtClean="0"/>
              <a:t>「</a:t>
            </a:r>
            <a:r>
              <a:rPr lang="ja-JP" altLang="ja-JP" sz="2400" dirty="0"/>
              <a:t>ああいやだ」</a:t>
            </a:r>
          </a:p>
          <a:p>
            <a:r>
              <a:rPr lang="ja-JP" altLang="ja-JP" sz="2400" dirty="0" smtClean="0"/>
              <a:t>「</a:t>
            </a:r>
            <a:r>
              <a:rPr lang="ja-JP" altLang="ja-JP" sz="2400" dirty="0"/>
              <a:t>うんざり」</a:t>
            </a:r>
          </a:p>
          <a:p>
            <a:r>
              <a:rPr lang="ja-JP" altLang="ja-JP" sz="2400" dirty="0"/>
              <a:t>「かったるい」</a:t>
            </a:r>
          </a:p>
          <a:p>
            <a:r>
              <a:rPr lang="ja-JP" altLang="ja-JP" sz="2400" dirty="0"/>
              <a:t>「面倒くさい」</a:t>
            </a:r>
          </a:p>
          <a:p>
            <a:r>
              <a:rPr lang="ja-JP" altLang="ja-JP" sz="2400" dirty="0" smtClean="0"/>
              <a:t>「</a:t>
            </a:r>
            <a:r>
              <a:rPr lang="ja-JP" altLang="ja-JP" sz="2400" dirty="0"/>
              <a:t>心配で頭から離れない」</a:t>
            </a:r>
          </a:p>
          <a:p>
            <a:r>
              <a:rPr lang="ja-JP" altLang="ja-JP" sz="2400" dirty="0"/>
              <a:t>「またか・・」</a:t>
            </a:r>
          </a:p>
          <a:p>
            <a:r>
              <a:rPr lang="ja-JP" altLang="ja-JP" sz="2400" dirty="0"/>
              <a:t>「いったいいつになったら・・」</a:t>
            </a:r>
          </a:p>
          <a:p>
            <a:r>
              <a:rPr lang="ja-JP" altLang="ja-JP" sz="2400" dirty="0"/>
              <a:t>「ああ、どうしよう」</a:t>
            </a:r>
          </a:p>
          <a:p>
            <a:r>
              <a:rPr lang="ja-JP" altLang="ja-JP" sz="2400" dirty="0"/>
              <a:t>「え？これでいいと思ってたのに・・」</a:t>
            </a:r>
          </a:p>
          <a:p>
            <a:endParaRPr kumimoji="1" lang="ja-JP" altLang="en-US" sz="2400" dirty="0"/>
          </a:p>
        </p:txBody>
      </p:sp>
      <p:sp>
        <p:nvSpPr>
          <p:cNvPr id="6" name="コンテンツ プレースホルダー 5"/>
          <p:cNvSpPr>
            <a:spLocks noGrp="1"/>
          </p:cNvSpPr>
          <p:nvPr>
            <p:ph sz="half" idx="2"/>
          </p:nvPr>
        </p:nvSpPr>
        <p:spPr>
          <a:xfrm>
            <a:off x="4932040" y="2017713"/>
            <a:ext cx="4211960" cy="4114800"/>
          </a:xfrm>
        </p:spPr>
        <p:txBody>
          <a:bodyPr/>
          <a:lstStyle/>
          <a:p>
            <a:pPr marL="0" indent="0">
              <a:buNone/>
            </a:pPr>
            <a:r>
              <a:rPr kumimoji="1" lang="ja-JP" altLang="en-US" sz="2400" dirty="0" smtClean="0"/>
              <a:t>＜追い詰められ型のストレス＞</a:t>
            </a:r>
            <a:endParaRPr kumimoji="1" lang="en-US" altLang="ja-JP" sz="2400" dirty="0" smtClean="0"/>
          </a:p>
          <a:p>
            <a:r>
              <a:rPr kumimoji="1" lang="ja-JP" altLang="en-US" sz="2400" dirty="0" smtClean="0"/>
              <a:t>「もう少し頑張れる」</a:t>
            </a:r>
            <a:endParaRPr kumimoji="1" lang="en-US" altLang="ja-JP" sz="2400" dirty="0" smtClean="0"/>
          </a:p>
          <a:p>
            <a:r>
              <a:rPr lang="ja-JP" altLang="en-US" sz="2400" dirty="0" smtClean="0"/>
              <a:t>「限界まで頑張らねば」</a:t>
            </a:r>
            <a:endParaRPr lang="en-US" altLang="ja-JP" sz="2400" dirty="0" smtClean="0"/>
          </a:p>
          <a:p>
            <a:r>
              <a:rPr kumimoji="1" lang="ja-JP" altLang="en-US" sz="2400" dirty="0" smtClean="0"/>
              <a:t>「ここでくじけたら後がない」</a:t>
            </a:r>
            <a:endParaRPr kumimoji="1" lang="en-US" altLang="ja-JP" sz="2400" dirty="0" smtClean="0"/>
          </a:p>
          <a:p>
            <a:endParaRPr lang="en-US" altLang="ja-JP" sz="2400"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7</a:t>
            </a:fld>
            <a:endParaRPr lang="ja-JP" altLang="en-US"/>
          </a:p>
        </p:txBody>
      </p:sp>
      <p:pic>
        <p:nvPicPr>
          <p:cNvPr id="5" name="図 4" descr="C:\Users\199219\Pictures\イラスト\うんざり.png"/>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88224" y="25747"/>
            <a:ext cx="1880790" cy="1808783"/>
          </a:xfrm>
          <a:prstGeom prst="rect">
            <a:avLst/>
          </a:prstGeom>
          <a:noFill/>
          <a:ln>
            <a:noFill/>
          </a:ln>
        </p:spPr>
      </p:pic>
      <p:sp>
        <p:nvSpPr>
          <p:cNvPr id="7" name="円/楕円 6"/>
          <p:cNvSpPr/>
          <p:nvPr/>
        </p:nvSpPr>
        <p:spPr bwMode="auto">
          <a:xfrm>
            <a:off x="2771800" y="332656"/>
            <a:ext cx="792088" cy="792088"/>
          </a:xfrm>
          <a:prstGeom prst="ellipse">
            <a:avLst/>
          </a:prstGeom>
          <a:solidFill>
            <a:schemeClr val="accent2"/>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3600" dirty="0"/>
              <a:t>心</a:t>
            </a:r>
            <a:endParaRPr kumimoji="1" lang="ja-JP" altLang="en-US" sz="3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685123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みなさんのストレスは？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みなさんのストレスの声はどんな声？</a:t>
            </a:r>
            <a:endParaRPr kumimoji="1" lang="en-US" altLang="ja-JP" sz="2800" dirty="0" smtClean="0"/>
          </a:p>
          <a:p>
            <a:r>
              <a:rPr lang="ja-JP" altLang="en-US" sz="2800" dirty="0" smtClean="0"/>
              <a:t>今までで一番重かったストレスは？</a:t>
            </a:r>
            <a:endParaRPr lang="en-US" altLang="ja-JP" sz="2800" dirty="0" smtClean="0"/>
          </a:p>
          <a:p>
            <a:r>
              <a:rPr lang="ja-JP" altLang="en-US" sz="2800" dirty="0" smtClean="0"/>
              <a:t>そのときのストレスの度合いに点数をつけてみましょう</a:t>
            </a:r>
            <a:r>
              <a:rPr lang="en-US" altLang="ja-JP" sz="2800" dirty="0" smtClean="0"/>
              <a:t/>
            </a:r>
            <a:br>
              <a:rPr lang="en-US" altLang="ja-JP" sz="2800" dirty="0" smtClean="0"/>
            </a:br>
            <a:r>
              <a:rPr lang="ja-JP" altLang="en-US" sz="2800" dirty="0" smtClean="0"/>
              <a:t>　　　</a:t>
            </a:r>
            <a:r>
              <a:rPr lang="ja-JP" altLang="en-US" sz="2800" dirty="0"/>
              <a:t>０</a:t>
            </a:r>
            <a:r>
              <a:rPr lang="ja-JP" altLang="en-US" sz="2800" dirty="0" smtClean="0"/>
              <a:t>＝ストレスなし</a:t>
            </a:r>
            <a:r>
              <a:rPr lang="en-US" altLang="ja-JP" sz="2800" dirty="0" smtClean="0"/>
              <a:t/>
            </a:r>
            <a:br>
              <a:rPr lang="en-US" altLang="ja-JP" sz="2800" dirty="0" smtClean="0"/>
            </a:br>
            <a:r>
              <a:rPr lang="ja-JP" altLang="en-US" sz="2800" dirty="0" smtClean="0"/>
              <a:t>　　　１＝適度なストレス</a:t>
            </a:r>
            <a:r>
              <a:rPr lang="en-US" altLang="ja-JP" sz="2800" dirty="0"/>
              <a:t/>
            </a:r>
            <a:br>
              <a:rPr lang="en-US" altLang="ja-JP" sz="2800" dirty="0"/>
            </a:br>
            <a:r>
              <a:rPr lang="ja-JP" altLang="en-US" sz="2800" dirty="0" smtClean="0"/>
              <a:t>　　　２＝なるべく避けたいストレス</a:t>
            </a:r>
            <a:r>
              <a:rPr lang="en-US" altLang="ja-JP" sz="2800" dirty="0" smtClean="0"/>
              <a:t/>
            </a:r>
            <a:br>
              <a:rPr lang="en-US" altLang="ja-JP" sz="2800" dirty="0" smtClean="0"/>
            </a:br>
            <a:r>
              <a:rPr lang="ja-JP" altLang="en-US" sz="2800" dirty="0" smtClean="0"/>
              <a:t>　　　３＝なんとか我慢しているストレス</a:t>
            </a:r>
            <a:r>
              <a:rPr lang="en-US" altLang="ja-JP" sz="2800" dirty="0" smtClean="0"/>
              <a:t/>
            </a:r>
            <a:br>
              <a:rPr lang="en-US" altLang="ja-JP" sz="2800" dirty="0" smtClean="0"/>
            </a:br>
            <a:r>
              <a:rPr lang="ja-JP" altLang="en-US" sz="2800" dirty="0" smtClean="0"/>
              <a:t>　　　４＝ストレスでだいぶ参ってしまっている</a:t>
            </a:r>
            <a:r>
              <a:rPr lang="en-US" altLang="ja-JP" sz="2800" dirty="0" smtClean="0"/>
              <a:t/>
            </a:r>
            <a:br>
              <a:rPr lang="en-US" altLang="ja-JP" sz="2800" dirty="0" smtClean="0"/>
            </a:br>
            <a:r>
              <a:rPr lang="ja-JP" altLang="en-US" sz="2800" dirty="0" smtClean="0"/>
              <a:t>　　　５＝絶望的なストレス、我慢の限界</a:t>
            </a:r>
            <a:endParaRPr lang="en-US" altLang="ja-JP" sz="2800" dirty="0" smtClean="0"/>
          </a:p>
          <a:p>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8</a:t>
            </a:fld>
            <a:endParaRPr lang="ja-JP" altLang="en-US"/>
          </a:p>
        </p:txBody>
      </p:sp>
      <p:sp>
        <p:nvSpPr>
          <p:cNvPr id="5" name="フレーム 4"/>
          <p:cNvSpPr/>
          <p:nvPr/>
        </p:nvSpPr>
        <p:spPr bwMode="auto">
          <a:xfrm>
            <a:off x="-9648" y="0"/>
            <a:ext cx="9153648" cy="6858000"/>
          </a:xfrm>
          <a:prstGeom prst="frame">
            <a:avLst>
              <a:gd name="adj1" fmla="val 3958"/>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6" name="テキスト ボックス 5"/>
          <p:cNvSpPr txBox="1"/>
          <p:nvPr/>
        </p:nvSpPr>
        <p:spPr>
          <a:xfrm>
            <a:off x="303352" y="193923"/>
            <a:ext cx="902811" cy="523220"/>
          </a:xfrm>
          <a:prstGeom prst="rect">
            <a:avLst/>
          </a:prstGeom>
          <a:solidFill>
            <a:srgbClr val="FFCCFF"/>
          </a:solidFill>
        </p:spPr>
        <p:txBody>
          <a:bodyPr wrap="none" rtlCol="0">
            <a:spAutoFit/>
          </a:bodyPr>
          <a:lstStyle/>
          <a:p>
            <a:r>
              <a:rPr lang="ja-JP" altLang="en-US" sz="2800" dirty="0" smtClean="0"/>
              <a:t>課題</a:t>
            </a:r>
            <a:endParaRPr kumimoji="1" lang="ja-JP" altLang="en-US" sz="2800" dirty="0"/>
          </a:p>
        </p:txBody>
      </p:sp>
    </p:spTree>
    <p:extLst>
      <p:ext uri="{BB962C8B-B14F-4D97-AF65-F5344CB8AC3E}">
        <p14:creationId xmlns:p14="http://schemas.microsoft.com/office/powerpoint/2010/main" val="33242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ストレスの</a:t>
            </a:r>
            <a:r>
              <a:rPr lang="ja-JP" altLang="en-US" dirty="0"/>
              <a:t>行き着く</a:t>
            </a:r>
            <a:r>
              <a:rPr lang="ja-JP" altLang="en-US" dirty="0" smtClean="0"/>
              <a:t>ところ</a:t>
            </a:r>
            <a:r>
              <a:rPr lang="en-US" altLang="ja-JP" dirty="0" smtClean="0"/>
              <a:t/>
            </a:r>
            <a:br>
              <a:rPr lang="en-US" altLang="ja-JP" dirty="0" smtClean="0"/>
            </a:br>
            <a:r>
              <a:rPr lang="ja-JP" altLang="en-US" dirty="0"/>
              <a:t>・・・</a:t>
            </a:r>
            <a:r>
              <a:rPr lang="ja-JP" altLang="en-US" dirty="0" smtClean="0"/>
              <a:t>男女別</a:t>
            </a:r>
            <a:r>
              <a:rPr lang="ja-JP" altLang="en-US" dirty="0"/>
              <a:t>自殺者数</a:t>
            </a:r>
            <a:r>
              <a:rPr lang="ja-JP" altLang="en-US" dirty="0" smtClean="0"/>
              <a:t>の推移</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82038303"/>
              </p:ext>
            </p:extLst>
          </p:nvPr>
        </p:nvGraphicFramePr>
        <p:xfrm>
          <a:off x="323528" y="2017712"/>
          <a:ext cx="8631560" cy="4363615"/>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pPr>
              <a:defRPr/>
            </a:pPr>
            <a:fld id="{7B26B9C5-95DF-4050-99B7-35EA13BFB070}" type="slidenum">
              <a:rPr lang="ja-JP" altLang="en-US" smtClean="0"/>
              <a:pPr>
                <a:defRPr/>
              </a:pPr>
              <a:t>9</a:t>
            </a:fld>
            <a:endParaRPr lang="ja-JP" altLang="en-US"/>
          </a:p>
        </p:txBody>
      </p:sp>
      <p:sp>
        <p:nvSpPr>
          <p:cNvPr id="6" name="テキスト ボックス 5"/>
          <p:cNvSpPr txBox="1"/>
          <p:nvPr/>
        </p:nvSpPr>
        <p:spPr>
          <a:xfrm>
            <a:off x="7524328" y="2996952"/>
            <a:ext cx="1641796" cy="830997"/>
          </a:xfrm>
          <a:prstGeom prst="rect">
            <a:avLst/>
          </a:prstGeom>
          <a:noFill/>
        </p:spPr>
        <p:txBody>
          <a:bodyPr wrap="none" rtlCol="0">
            <a:spAutoFit/>
          </a:bodyPr>
          <a:lstStyle/>
          <a:p>
            <a:r>
              <a:rPr kumimoji="1" lang="en-US" altLang="ja-JP" dirty="0" smtClean="0"/>
              <a:t>H28</a:t>
            </a:r>
          </a:p>
          <a:p>
            <a:r>
              <a:rPr kumimoji="1" lang="ja-JP" altLang="en-US" dirty="0" smtClean="0"/>
              <a:t>計</a:t>
            </a:r>
            <a:r>
              <a:rPr kumimoji="1" lang="en-US" altLang="ja-JP" dirty="0" smtClean="0"/>
              <a:t>21017</a:t>
            </a:r>
            <a:r>
              <a:rPr kumimoji="1" lang="ja-JP" altLang="en-US" dirty="0" smtClean="0"/>
              <a:t>人</a:t>
            </a:r>
            <a:endParaRPr kumimoji="1" lang="ja-JP" altLang="en-US" dirty="0"/>
          </a:p>
        </p:txBody>
      </p:sp>
      <p:sp>
        <p:nvSpPr>
          <p:cNvPr id="7" name="テキスト ボックス 6"/>
          <p:cNvSpPr txBox="1"/>
          <p:nvPr/>
        </p:nvSpPr>
        <p:spPr>
          <a:xfrm>
            <a:off x="3995936" y="2988765"/>
            <a:ext cx="1641796" cy="830997"/>
          </a:xfrm>
          <a:prstGeom prst="rect">
            <a:avLst/>
          </a:prstGeom>
          <a:noFill/>
        </p:spPr>
        <p:txBody>
          <a:bodyPr wrap="none" rtlCol="0">
            <a:spAutoFit/>
          </a:bodyPr>
          <a:lstStyle/>
          <a:p>
            <a:r>
              <a:rPr kumimoji="1" lang="en-US" altLang="ja-JP" dirty="0" smtClean="0"/>
              <a:t>H15</a:t>
            </a:r>
          </a:p>
          <a:p>
            <a:r>
              <a:rPr kumimoji="1" lang="ja-JP" altLang="en-US" dirty="0" smtClean="0"/>
              <a:t>計</a:t>
            </a:r>
            <a:r>
              <a:rPr kumimoji="1" lang="en-US" altLang="ja-JP" dirty="0" smtClean="0"/>
              <a:t>32109</a:t>
            </a:r>
            <a:r>
              <a:rPr kumimoji="1" lang="ja-JP" altLang="en-US" dirty="0" smtClean="0"/>
              <a:t>人</a:t>
            </a:r>
            <a:endParaRPr kumimoji="1" lang="ja-JP" altLang="en-US" dirty="0"/>
          </a:p>
        </p:txBody>
      </p:sp>
      <p:sp>
        <p:nvSpPr>
          <p:cNvPr id="3" name="テキスト ボックス 2"/>
          <p:cNvSpPr txBox="1"/>
          <p:nvPr/>
        </p:nvSpPr>
        <p:spPr>
          <a:xfrm>
            <a:off x="3762772" y="5230911"/>
            <a:ext cx="2547492" cy="461665"/>
          </a:xfrm>
          <a:prstGeom prst="rect">
            <a:avLst/>
          </a:prstGeom>
          <a:solidFill>
            <a:srgbClr val="FFFF00"/>
          </a:solidFill>
        </p:spPr>
        <p:txBody>
          <a:bodyPr wrap="none" rtlCol="0">
            <a:spAutoFit/>
          </a:bodyPr>
          <a:lstStyle/>
          <a:p>
            <a:r>
              <a:rPr kumimoji="1" lang="ja-JP" altLang="en-US" dirty="0" smtClean="0"/>
              <a:t>毎年</a:t>
            </a:r>
            <a:r>
              <a:rPr kumimoji="1" lang="en-US" altLang="ja-JP" dirty="0" smtClean="0"/>
              <a:t>5000</a:t>
            </a:r>
            <a:r>
              <a:rPr kumimoji="1" lang="ja-JP" altLang="en-US" dirty="0" smtClean="0"/>
              <a:t>人に</a:t>
            </a:r>
            <a:r>
              <a:rPr kumimoji="1" lang="en-US" altLang="ja-JP" dirty="0" smtClean="0"/>
              <a:t>1</a:t>
            </a:r>
            <a:r>
              <a:rPr kumimoji="1" lang="ja-JP" altLang="en-US" dirty="0" smtClean="0"/>
              <a:t>人</a:t>
            </a:r>
            <a:endParaRPr kumimoji="1" lang="ja-JP" altLang="en-US" dirty="0"/>
          </a:p>
        </p:txBody>
      </p:sp>
    </p:spTree>
    <p:extLst>
      <p:ext uri="{BB962C8B-B14F-4D97-AF65-F5344CB8AC3E}">
        <p14:creationId xmlns:p14="http://schemas.microsoft.com/office/powerpoint/2010/main" val="34833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3" grpId="0" animBg="1"/>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32860</TotalTime>
  <Words>5992</Words>
  <Application>Microsoft Office PowerPoint</Application>
  <PresentationFormat>画面に合わせる (4:3)</PresentationFormat>
  <Paragraphs>531</Paragraphs>
  <Slides>42</Slides>
  <Notes>42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42</vt:i4>
      </vt:variant>
    </vt:vector>
  </HeadingPairs>
  <TitlesOfParts>
    <vt:vector size="53" baseType="lpstr">
      <vt:lpstr>HG丸ｺﾞｼｯｸM-PRO</vt:lpstr>
      <vt:lpstr>HG創英角ﾎﾟｯﾌﾟ体</vt:lpstr>
      <vt:lpstr>ＭＳ Ｐゴシック</vt:lpstr>
      <vt:lpstr>ＭＳ Ｐ明朝</vt:lpstr>
      <vt:lpstr>ＭＳ 明朝</vt:lpstr>
      <vt:lpstr>Arial</vt:lpstr>
      <vt:lpstr>Century</vt:lpstr>
      <vt:lpstr>Tahoma</vt:lpstr>
      <vt:lpstr>Times New Roman</vt:lpstr>
      <vt:lpstr>Wingdings</vt:lpstr>
      <vt:lpstr>Blends</vt:lpstr>
      <vt:lpstr>人生のリスクに備える</vt:lpstr>
      <vt:lpstr>＜１＞リスクとストレス</vt:lpstr>
      <vt:lpstr>「しまった・・・」</vt:lpstr>
      <vt:lpstr>「人生のリスク」 ～うまくいっても、いかなくても・・・</vt:lpstr>
      <vt:lpstr>一人暮らし大学生／就活の苦労</vt:lpstr>
      <vt:lpstr>ストレス　stress</vt:lpstr>
      <vt:lpstr>ストレスの声</vt:lpstr>
      <vt:lpstr>みなさんのストレスは？</vt:lpstr>
      <vt:lpstr>ストレスの行き着くところ ・・・男女別自殺者数の推移</vt:lpstr>
      <vt:lpstr>　　自殺死亡率の国際比較</vt:lpstr>
      <vt:lpstr>全死亡に占める自殺の割合(H25) ～全死亡の約２％（５０人に１人）が自殺～</vt:lpstr>
      <vt:lpstr>自殺するのは自分の意志？？</vt:lpstr>
      <vt:lpstr>＜２＞ストレスを乗り越える</vt:lpstr>
      <vt:lpstr>ストレスへの対処が分かれ道</vt:lpstr>
      <vt:lpstr>ストレスへの対処</vt:lpstr>
      <vt:lpstr>「就職活動がうまくいかない」 ～様々な対処法</vt:lpstr>
      <vt:lpstr>ストレスへの対処</vt:lpstr>
      <vt:lpstr>ストレスを乗り越える</vt:lpstr>
      <vt:lpstr>＜３＞助け合う</vt:lpstr>
      <vt:lpstr>こんなテストの結果・・・ ・・・どうする？</vt:lpstr>
      <vt:lpstr>Ａさんに話してみると・・</vt:lpstr>
      <vt:lpstr>Ｂくんに話してみると</vt:lpstr>
      <vt:lpstr>みなさんが相談してよかったと思うのは・・Aさん？Bくん？</vt:lpstr>
      <vt:lpstr>どんな人なら話しやすい？</vt:lpstr>
      <vt:lpstr>＜３＞助け合う</vt:lpstr>
      <vt:lpstr>「相談モード」 ～姿勢や態度なども大切</vt:lpstr>
      <vt:lpstr>こんな友達がいたら・・</vt:lpstr>
      <vt:lpstr>(1) 声をかけてみる</vt:lpstr>
      <vt:lpstr>声をかけてみると・・・</vt:lpstr>
      <vt:lpstr>(2) 受け止める</vt:lpstr>
      <vt:lpstr>(3) 話しを促す 　～開かれた質問</vt:lpstr>
      <vt:lpstr>深刻な相談・・・ もし、こんな相談をされたらどうする？</vt:lpstr>
      <vt:lpstr>こんな答え方はどうでしょう？</vt:lpstr>
      <vt:lpstr>こちらの答え方では？</vt:lpstr>
      <vt:lpstr>比較してみよう</vt:lpstr>
      <vt:lpstr>(4) 一歩先の答え方 ～あなたの気持ちを伝える</vt:lpstr>
      <vt:lpstr>(5) 他人の力を借りる勇気</vt:lpstr>
      <vt:lpstr>適切な支援者につなぐ</vt:lpstr>
      <vt:lpstr>誰につなげばよいか？</vt:lpstr>
      <vt:lpstr>専門的な相談</vt:lpstr>
      <vt:lpstr>まとめ ～相談に乗るテクニック</vt:lpstr>
      <vt:lpstr>今日から取り組めることは？</vt:lpstr>
    </vt:vector>
  </TitlesOfParts>
  <Company>精神保健福祉センター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自殺対策のあり方について</dc:title>
  <dc:creator>AH</dc:creator>
  <cp:lastModifiedBy>松田 幾久子</cp:lastModifiedBy>
  <cp:revision>1889</cp:revision>
  <cp:lastPrinted>2020-01-17T07:21:31Z</cp:lastPrinted>
  <dcterms:created xsi:type="dcterms:W3CDTF">2007-10-16T00:57:26Z</dcterms:created>
  <dcterms:modified xsi:type="dcterms:W3CDTF">2021-01-18T06:32:56Z</dcterms:modified>
</cp:coreProperties>
</file>