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96" r:id="rId1"/>
  </p:sldMasterIdLst>
  <p:notesMasterIdLst>
    <p:notesMasterId r:id="rId3"/>
  </p:notesMasterIdLst>
  <p:sldIdLst>
    <p:sldId id="257" r:id="rId2"/>
  </p:sldIdLst>
  <p:sldSz cx="10691813" cy="15119350"/>
  <p:notesSz cx="6807200" cy="9939338"/>
  <p:defaultTextStyle>
    <a:defPPr>
      <a:defRPr lang="en-US"/>
    </a:defPPr>
    <a:lvl1pPr marL="0" algn="l" defTabSz="526636" rtl="0" eaLnBrk="1" latinLnBrk="0" hangingPunct="1">
      <a:defRPr sz="2074" kern="1200">
        <a:solidFill>
          <a:schemeClr val="tx1"/>
        </a:solidFill>
        <a:latin typeface="+mn-lt"/>
        <a:ea typeface="+mn-ea"/>
        <a:cs typeface="+mn-cs"/>
      </a:defRPr>
    </a:lvl1pPr>
    <a:lvl2pPr marL="526636" algn="l" defTabSz="526636" rtl="0" eaLnBrk="1" latinLnBrk="0" hangingPunct="1">
      <a:defRPr sz="2074" kern="1200">
        <a:solidFill>
          <a:schemeClr val="tx1"/>
        </a:solidFill>
        <a:latin typeface="+mn-lt"/>
        <a:ea typeface="+mn-ea"/>
        <a:cs typeface="+mn-cs"/>
      </a:defRPr>
    </a:lvl2pPr>
    <a:lvl3pPr marL="1053273" algn="l" defTabSz="526636" rtl="0" eaLnBrk="1" latinLnBrk="0" hangingPunct="1">
      <a:defRPr sz="2074" kern="1200">
        <a:solidFill>
          <a:schemeClr val="tx1"/>
        </a:solidFill>
        <a:latin typeface="+mn-lt"/>
        <a:ea typeface="+mn-ea"/>
        <a:cs typeface="+mn-cs"/>
      </a:defRPr>
    </a:lvl3pPr>
    <a:lvl4pPr marL="1579909" algn="l" defTabSz="526636" rtl="0" eaLnBrk="1" latinLnBrk="0" hangingPunct="1">
      <a:defRPr sz="2074" kern="1200">
        <a:solidFill>
          <a:schemeClr val="tx1"/>
        </a:solidFill>
        <a:latin typeface="+mn-lt"/>
        <a:ea typeface="+mn-ea"/>
        <a:cs typeface="+mn-cs"/>
      </a:defRPr>
    </a:lvl4pPr>
    <a:lvl5pPr marL="2106545" algn="l" defTabSz="526636" rtl="0" eaLnBrk="1" latinLnBrk="0" hangingPunct="1">
      <a:defRPr sz="2074" kern="1200">
        <a:solidFill>
          <a:schemeClr val="tx1"/>
        </a:solidFill>
        <a:latin typeface="+mn-lt"/>
        <a:ea typeface="+mn-ea"/>
        <a:cs typeface="+mn-cs"/>
      </a:defRPr>
    </a:lvl5pPr>
    <a:lvl6pPr marL="2633184" algn="l" defTabSz="526636" rtl="0" eaLnBrk="1" latinLnBrk="0" hangingPunct="1">
      <a:defRPr sz="2074" kern="1200">
        <a:solidFill>
          <a:schemeClr val="tx1"/>
        </a:solidFill>
        <a:latin typeface="+mn-lt"/>
        <a:ea typeface="+mn-ea"/>
        <a:cs typeface="+mn-cs"/>
      </a:defRPr>
    </a:lvl6pPr>
    <a:lvl7pPr marL="3159821" algn="l" defTabSz="526636" rtl="0" eaLnBrk="1" latinLnBrk="0" hangingPunct="1">
      <a:defRPr sz="2074" kern="1200">
        <a:solidFill>
          <a:schemeClr val="tx1"/>
        </a:solidFill>
        <a:latin typeface="+mn-lt"/>
        <a:ea typeface="+mn-ea"/>
        <a:cs typeface="+mn-cs"/>
      </a:defRPr>
    </a:lvl7pPr>
    <a:lvl8pPr marL="3686457" algn="l" defTabSz="526636" rtl="0" eaLnBrk="1" latinLnBrk="0" hangingPunct="1">
      <a:defRPr sz="2074" kern="1200">
        <a:solidFill>
          <a:schemeClr val="tx1"/>
        </a:solidFill>
        <a:latin typeface="+mn-lt"/>
        <a:ea typeface="+mn-ea"/>
        <a:cs typeface="+mn-cs"/>
      </a:defRPr>
    </a:lvl8pPr>
    <a:lvl9pPr marL="4213093" algn="l" defTabSz="526636" rtl="0" eaLnBrk="1" latinLnBrk="0" hangingPunct="1">
      <a:defRPr sz="207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5736" autoAdjust="0"/>
  </p:normalViewPr>
  <p:slideViewPr>
    <p:cSldViewPr snapToGrid="0" showGuides="1">
      <p:cViewPr>
        <p:scale>
          <a:sx n="75" d="100"/>
          <a:sy n="75" d="100"/>
        </p:scale>
        <p:origin x="2010" y="-2106"/>
      </p:cViewPr>
      <p:guideLst>
        <p:guide orient="horz" pos="4763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186" cy="497902"/>
          </a:xfrm>
          <a:prstGeom prst="rect">
            <a:avLst/>
          </a:prstGeom>
        </p:spPr>
        <p:txBody>
          <a:bodyPr vert="horz" lIns="63055" tIns="31527" rIns="63055" bIns="31527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925" y="0"/>
            <a:ext cx="2950186" cy="497902"/>
          </a:xfrm>
          <a:prstGeom prst="rect">
            <a:avLst/>
          </a:prstGeom>
        </p:spPr>
        <p:txBody>
          <a:bodyPr vert="horz" lIns="63055" tIns="31527" rIns="63055" bIns="31527" rtlCol="0"/>
          <a:lstStyle>
            <a:lvl1pPr algn="r">
              <a:defRPr sz="800"/>
            </a:lvl1pPr>
          </a:lstStyle>
          <a:p>
            <a:fld id="{E7641E1C-81F6-4FFA-8115-738CFC1831E3}" type="datetimeFigureOut">
              <a:rPr kumimoji="1" lang="ja-JP" altLang="en-US" smtClean="0"/>
              <a:t>2019/6/26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9325" y="1243013"/>
            <a:ext cx="236855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3055" tIns="31527" rIns="63055" bIns="3152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395" y="4783369"/>
            <a:ext cx="5446412" cy="3913964"/>
          </a:xfrm>
          <a:prstGeom prst="rect">
            <a:avLst/>
          </a:prstGeom>
        </p:spPr>
        <p:txBody>
          <a:bodyPr vert="horz" lIns="63055" tIns="31527" rIns="63055" bIns="3152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1436"/>
            <a:ext cx="2950186" cy="497902"/>
          </a:xfrm>
          <a:prstGeom prst="rect">
            <a:avLst/>
          </a:prstGeom>
        </p:spPr>
        <p:txBody>
          <a:bodyPr vert="horz" lIns="63055" tIns="31527" rIns="63055" bIns="31527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925" y="9441436"/>
            <a:ext cx="2950186" cy="497902"/>
          </a:xfrm>
          <a:prstGeom prst="rect">
            <a:avLst/>
          </a:prstGeom>
        </p:spPr>
        <p:txBody>
          <a:bodyPr vert="horz" lIns="63055" tIns="31527" rIns="63055" bIns="31527" rtlCol="0" anchor="b"/>
          <a:lstStyle>
            <a:lvl1pPr algn="r">
              <a:defRPr sz="800"/>
            </a:lvl1pPr>
          </a:lstStyle>
          <a:p>
            <a:fld id="{7A18E691-3058-4362-88F7-C687676CF8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082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53273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1pPr>
    <a:lvl2pPr marL="526636" algn="l" defTabSz="1053273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2pPr>
    <a:lvl3pPr marL="1053273" algn="l" defTabSz="1053273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3pPr>
    <a:lvl4pPr marL="1579909" algn="l" defTabSz="1053273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4pPr>
    <a:lvl5pPr marL="2106545" algn="l" defTabSz="1053273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5pPr>
    <a:lvl6pPr marL="2633184" algn="l" defTabSz="1053273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6pPr>
    <a:lvl7pPr marL="3159821" algn="l" defTabSz="1053273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7pPr>
    <a:lvl8pPr marL="3686457" algn="l" defTabSz="1053273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8pPr>
    <a:lvl9pPr marL="4213093" algn="l" defTabSz="1053273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18E691-3058-4362-88F7-C687676CF81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9384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7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8" y="7941161"/>
            <a:ext cx="8018859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26A2F-FDAA-43C1-A3A6-CB22E6B8E6F1}" type="datetimeFigureOut">
              <a:rPr kumimoji="1" lang="ja-JP" altLang="en-US" smtClean="0"/>
              <a:t>2019/6/26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19B75-B75B-4F3D-82EF-8128E536F1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0019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26A2F-FDAA-43C1-A3A6-CB22E6B8E6F1}" type="datetimeFigureOut">
              <a:rPr kumimoji="1" lang="ja-JP" altLang="en-US" smtClean="0"/>
              <a:t>2019/6/26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19B75-B75B-4F3D-82EF-8128E536F1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88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30" y="804967"/>
            <a:ext cx="2305422" cy="128129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5" y="804967"/>
            <a:ext cx="6782619" cy="128129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26A2F-FDAA-43C1-A3A6-CB22E6B8E6F1}" type="datetimeFigureOut">
              <a:rPr kumimoji="1" lang="ja-JP" altLang="en-US" smtClean="0"/>
              <a:t>2019/6/26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19B75-B75B-4F3D-82EF-8128E536F1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0395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26A2F-FDAA-43C1-A3A6-CB22E6B8E6F1}" type="datetimeFigureOut">
              <a:rPr kumimoji="1" lang="ja-JP" altLang="en-US" smtClean="0"/>
              <a:t>2019/6/26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19B75-B75B-4F3D-82EF-8128E536F1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809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5" y="3769343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5" y="10118069"/>
            <a:ext cx="9221689" cy="3307358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26A2F-FDAA-43C1-A3A6-CB22E6B8E6F1}" type="datetimeFigureOut">
              <a:rPr kumimoji="1" lang="ja-JP" altLang="en-US" smtClean="0"/>
              <a:t>2019/6/26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19B75-B75B-4F3D-82EF-8128E536F1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879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9"/>
            <a:ext cx="4544021" cy="95930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1" y="4024829"/>
            <a:ext cx="4544021" cy="95930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26A2F-FDAA-43C1-A3A6-CB22E6B8E6F1}" type="datetimeFigureOut">
              <a:rPr kumimoji="1" lang="ja-JP" altLang="en-US" smtClean="0"/>
              <a:t>2019/6/26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19B75-B75B-4F3D-82EF-8128E536F1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2850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804970"/>
            <a:ext cx="9221689" cy="29223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7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7" y="5522764"/>
            <a:ext cx="4523137" cy="812315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3" y="3706342"/>
            <a:ext cx="4545412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3" y="5522764"/>
            <a:ext cx="4545412" cy="812315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26A2F-FDAA-43C1-A3A6-CB22E6B8E6F1}" type="datetimeFigureOut">
              <a:rPr kumimoji="1" lang="ja-JP" altLang="en-US" smtClean="0"/>
              <a:t>2019/6/26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19B75-B75B-4F3D-82EF-8128E536F1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638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26A2F-FDAA-43C1-A3A6-CB22E6B8E6F1}" type="datetimeFigureOut">
              <a:rPr kumimoji="1" lang="ja-JP" altLang="en-US" smtClean="0"/>
              <a:t>2019/6/26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19B75-B75B-4F3D-82EF-8128E536F1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102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26A2F-FDAA-43C1-A3A6-CB22E6B8E6F1}" type="datetimeFigureOut">
              <a:rPr kumimoji="1" lang="ja-JP" altLang="en-US" smtClean="0"/>
              <a:t>2019/6/26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19B75-B75B-4F3D-82EF-8128E536F1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6968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4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4" y="2176911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4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26A2F-FDAA-43C1-A3A6-CB22E6B8E6F1}" type="datetimeFigureOut">
              <a:rPr kumimoji="1" lang="ja-JP" altLang="en-US" smtClean="0"/>
              <a:t>2019/6/26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19B75-B75B-4F3D-82EF-8128E536F1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0364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4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4" y="2176911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4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26A2F-FDAA-43C1-A3A6-CB22E6B8E6F1}" type="datetimeFigureOut">
              <a:rPr kumimoji="1" lang="ja-JP" altLang="en-US" smtClean="0"/>
              <a:t>2019/6/26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19B75-B75B-4F3D-82EF-8128E536F1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0102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3" y="804970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3" y="4024829"/>
            <a:ext cx="9221689" cy="9593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26A2F-FDAA-43C1-A3A6-CB22E6B8E6F1}" type="datetimeFigureOut">
              <a:rPr kumimoji="1" lang="ja-JP" altLang="en-US" smtClean="0"/>
              <a:t>2019/6/26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4" y="14013401"/>
            <a:ext cx="3608486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19B75-B75B-4F3D-82EF-8128E536F1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3282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kumimoji="1"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spm-peace.jp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3128" y="435972"/>
            <a:ext cx="10685556" cy="1302580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ja-JP" altLang="en-US" sz="4899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緩和ケア研修会</a:t>
            </a:r>
            <a:r>
              <a:rPr lang="ja-JP" altLang="en-US" sz="4007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の開催指針について</a:t>
            </a:r>
            <a:endParaRPr lang="ja-JP" altLang="en-US" sz="4899" b="1" dirty="0">
              <a:solidFill>
                <a:srgbClr val="FF66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>
          <a:xfrm>
            <a:off x="5851170" y="10853878"/>
            <a:ext cx="4536752" cy="1802678"/>
          </a:xfrm>
        </p:spPr>
        <p:txBody>
          <a:bodyPr>
            <a:normAutofit fontScale="92500" lnSpcReduction="20000"/>
          </a:bodyPr>
          <a:lstStyle/>
          <a:p>
            <a:pPr marL="491218" indent="-388732">
              <a:lnSpc>
                <a:spcPct val="120000"/>
              </a:lnSpc>
              <a:spcBef>
                <a:spcPts val="0"/>
              </a:spcBef>
              <a:spcAft>
                <a:spcPts val="1336"/>
              </a:spcAft>
              <a:buNone/>
            </a:pPr>
            <a:r>
              <a:rPr lang="ja-JP" altLang="en-US" sz="2226" dirty="0">
                <a:solidFill>
                  <a:srgbClr val="FF66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🎈</a:t>
            </a:r>
            <a:r>
              <a:rPr lang="ja-JP" altLang="en-US" sz="222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222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e-learning</a:t>
            </a:r>
            <a:r>
              <a:rPr lang="ja-JP" altLang="en-US" sz="222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と集合研修で構成</a:t>
            </a:r>
            <a:endParaRPr lang="en-US" altLang="ja-JP" sz="2226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91218" indent="-388732">
              <a:lnSpc>
                <a:spcPct val="120000"/>
              </a:lnSpc>
              <a:spcBef>
                <a:spcPts val="0"/>
              </a:spcBef>
              <a:spcAft>
                <a:spcPts val="1336"/>
              </a:spcAft>
              <a:buNone/>
            </a:pPr>
            <a:r>
              <a:rPr lang="ja-JP" altLang="en-US" sz="2226" dirty="0">
                <a:solidFill>
                  <a:srgbClr val="FF66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🎈</a:t>
            </a:r>
            <a:r>
              <a:rPr lang="ja-JP" altLang="en-US" sz="222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内容はがん以外の疾患も想定</a:t>
            </a:r>
            <a:endParaRPr lang="en-US" altLang="ja-JP" sz="2226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91218" indent="-388732">
              <a:lnSpc>
                <a:spcPct val="120000"/>
              </a:lnSpc>
              <a:spcBef>
                <a:spcPts val="0"/>
              </a:spcBef>
              <a:spcAft>
                <a:spcPts val="1336"/>
              </a:spcAft>
              <a:buNone/>
            </a:pPr>
            <a:r>
              <a:rPr lang="ja-JP" altLang="en-US" sz="2226" dirty="0">
                <a:solidFill>
                  <a:srgbClr val="FF66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🎈</a:t>
            </a:r>
            <a:r>
              <a:rPr lang="ja-JP" altLang="en-US" sz="222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医師・医師以外も厚労省から</a:t>
            </a:r>
            <a:r>
              <a:rPr lang="en-US" altLang="ja-JP" sz="222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222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22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修了証書が発行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908246" y="469522"/>
            <a:ext cx="4664328" cy="332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558" dirty="0" smtClean="0">
                <a:latin typeface="+mn-ea"/>
              </a:rPr>
              <a:t>令和元年</a:t>
            </a:r>
            <a:r>
              <a:rPr kumimoji="1" lang="en-US" altLang="ja-JP" sz="1558" dirty="0" smtClean="0">
                <a:latin typeface="+mn-ea"/>
              </a:rPr>
              <a:t>6</a:t>
            </a:r>
            <a:r>
              <a:rPr kumimoji="1" lang="ja-JP" altLang="en-US" sz="1558" dirty="0" smtClean="0">
                <a:latin typeface="+mn-ea"/>
              </a:rPr>
              <a:t>月</a:t>
            </a:r>
            <a:r>
              <a:rPr kumimoji="1" lang="en-US" altLang="ja-JP" sz="1558" dirty="0" smtClean="0">
                <a:latin typeface="+mn-ea"/>
              </a:rPr>
              <a:t>28</a:t>
            </a:r>
            <a:r>
              <a:rPr kumimoji="1" lang="ja-JP" altLang="en-US" sz="1558" dirty="0" smtClean="0">
                <a:latin typeface="+mn-ea"/>
              </a:rPr>
              <a:t>日現在</a:t>
            </a:r>
            <a:endParaRPr kumimoji="1" lang="ja-JP" altLang="en-US" sz="1558" dirty="0">
              <a:latin typeface="+mn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871452" y="4097795"/>
            <a:ext cx="5644807" cy="2971070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68"/>
              </a:spcAft>
            </a:pPr>
            <a:r>
              <a:rPr kumimoji="1" lang="en-US" altLang="ja-JP" sz="2400" b="1" dirty="0"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2400" b="1" dirty="0">
                <a:ea typeface="HG丸ｺﾞｼｯｸM-PRO" panose="020F0600000000000000" pitchFamily="50" charset="-128"/>
              </a:rPr>
              <a:t> 研修対象者 </a:t>
            </a:r>
            <a:r>
              <a:rPr kumimoji="1" lang="en-US" altLang="ja-JP" sz="2400" b="1" dirty="0">
                <a:ea typeface="HG丸ｺﾞｼｯｸM-PRO" panose="020F0600000000000000" pitchFamily="50" charset="-128"/>
              </a:rPr>
              <a:t>】</a:t>
            </a:r>
          </a:p>
          <a:p>
            <a:pPr>
              <a:spcAft>
                <a:spcPts val="668"/>
              </a:spcAft>
            </a:pPr>
            <a:r>
              <a:rPr kumimoji="1" lang="ja-JP" altLang="en-US" sz="1781" dirty="0">
                <a:ea typeface="HG丸ｺﾞｼｯｸM-PRO" panose="020F0600000000000000" pitchFamily="50" charset="-128"/>
              </a:rPr>
              <a:t>　　</a:t>
            </a:r>
            <a:r>
              <a:rPr kumimoji="1" lang="ja-JP" altLang="en-US" sz="1600" dirty="0">
                <a:ea typeface="HG丸ｺﾞｼｯｸM-PRO" panose="020F0600000000000000" pitchFamily="50" charset="-128"/>
              </a:rPr>
              <a:t>＊ </a:t>
            </a:r>
            <a:r>
              <a:rPr kumimoji="1" lang="ja-JP" altLang="en-US" sz="1600" dirty="0" smtClean="0">
                <a:ea typeface="HG丸ｺﾞｼｯｸM-PRO" panose="020F0600000000000000" pitchFamily="50" charset="-128"/>
              </a:rPr>
              <a:t>がん等の診療</a:t>
            </a:r>
            <a:r>
              <a:rPr kumimoji="1" lang="ja-JP" altLang="en-US" sz="1600" dirty="0">
                <a:ea typeface="HG丸ｺﾞｼｯｸM-PRO" panose="020F0600000000000000" pitchFamily="50" charset="-128"/>
              </a:rPr>
              <a:t>に携わる全ての医師・歯科</a:t>
            </a:r>
            <a:r>
              <a:rPr kumimoji="1" lang="ja-JP" altLang="en-US" sz="1600" dirty="0" smtClean="0">
                <a:ea typeface="HG丸ｺﾞｼｯｸM-PRO" panose="020F0600000000000000" pitchFamily="50" charset="-128"/>
              </a:rPr>
              <a:t>医師</a:t>
            </a:r>
            <a:endParaRPr kumimoji="1" lang="en-US" altLang="ja-JP" sz="1600" dirty="0">
              <a:ea typeface="HG丸ｺﾞｼｯｸM-PRO" panose="020F0600000000000000" pitchFamily="50" charset="-128"/>
            </a:endParaRPr>
          </a:p>
          <a:p>
            <a:pPr>
              <a:spcAft>
                <a:spcPts val="668"/>
              </a:spcAft>
            </a:pPr>
            <a:r>
              <a:rPr kumimoji="1" lang="ja-JP" altLang="en-US" sz="1600" dirty="0">
                <a:ea typeface="HG丸ｺﾞｼｯｸM-PRO" panose="020F0600000000000000" pitchFamily="50" charset="-128"/>
              </a:rPr>
              <a:t>　　</a:t>
            </a:r>
            <a:r>
              <a:rPr kumimoji="1" lang="ja-JP" altLang="en-US" sz="1600" dirty="0" smtClean="0">
                <a:ea typeface="HG丸ｺﾞｼｯｸM-PRO" panose="020F0600000000000000" pitchFamily="50" charset="-128"/>
              </a:rPr>
              <a:t> ＊ </a:t>
            </a:r>
            <a:r>
              <a:rPr kumimoji="1" lang="ja-JP" altLang="en-US" sz="1600" dirty="0">
                <a:ea typeface="HG丸ｺﾞｼｯｸM-PRO" panose="020F0600000000000000" pitchFamily="50" charset="-128"/>
              </a:rPr>
              <a:t>その他の医療従事者の参加は妨げない</a:t>
            </a:r>
            <a:endParaRPr kumimoji="1" lang="en-US" altLang="ja-JP" sz="1600" dirty="0">
              <a:ea typeface="HG丸ｺﾞｼｯｸM-PRO" panose="020F0600000000000000" pitchFamily="50" charset="-128"/>
            </a:endParaRPr>
          </a:p>
          <a:p>
            <a:pPr>
              <a:spcAft>
                <a:spcPts val="668"/>
              </a:spcAft>
            </a:pPr>
            <a:r>
              <a:rPr kumimoji="1" lang="ja-JP" altLang="en-US" sz="1600" dirty="0">
                <a:ea typeface="HG丸ｺﾞｼｯｸM-PRO" panose="020F0600000000000000" pitchFamily="50" charset="-128"/>
              </a:rPr>
              <a:t>　　</a:t>
            </a:r>
            <a:r>
              <a:rPr kumimoji="1" lang="ja-JP" altLang="en-US" sz="1600" dirty="0" smtClean="0">
                <a:ea typeface="HG丸ｺﾞｼｯｸM-PRO" panose="020F0600000000000000" pitchFamily="50" charset="-128"/>
              </a:rPr>
              <a:t> ＊ がん</a:t>
            </a:r>
            <a:r>
              <a:rPr kumimoji="1" lang="ja-JP" altLang="en-US" sz="1600" dirty="0">
                <a:ea typeface="HG丸ｺﾞｼｯｸM-PRO" panose="020F0600000000000000" pitchFamily="50" charset="-128"/>
              </a:rPr>
              <a:t>診療拠点病院に所属している</a:t>
            </a:r>
            <a:r>
              <a:rPr kumimoji="1" lang="ja-JP" altLang="en-US" sz="1600" dirty="0" smtClean="0">
                <a:ea typeface="HG丸ｺﾞｼｯｸM-PRO" panose="020F0600000000000000" pitchFamily="50" charset="-128"/>
              </a:rPr>
              <a:t>がん等の診療</a:t>
            </a:r>
            <a:r>
              <a:rPr kumimoji="1" lang="ja-JP" altLang="en-US" sz="1600" dirty="0">
                <a:ea typeface="HG丸ｺﾞｼｯｸM-PRO" panose="020F0600000000000000" pitchFamily="50" charset="-128"/>
              </a:rPr>
              <a:t>に</a:t>
            </a:r>
            <a:endParaRPr kumimoji="1" lang="en-US" altLang="ja-JP" sz="1600" dirty="0">
              <a:ea typeface="HG丸ｺﾞｼｯｸM-PRO" panose="020F0600000000000000" pitchFamily="50" charset="-128"/>
            </a:endParaRPr>
          </a:p>
          <a:p>
            <a:pPr>
              <a:spcAft>
                <a:spcPts val="668"/>
              </a:spcAft>
            </a:pPr>
            <a:r>
              <a:rPr kumimoji="1" lang="ja-JP" altLang="en-US" sz="1600" dirty="0">
                <a:ea typeface="HG丸ｺﾞｼｯｸM-PRO" panose="020F0600000000000000" pitchFamily="50" charset="-128"/>
              </a:rPr>
              <a:t>　　　 </a:t>
            </a:r>
            <a:r>
              <a:rPr kumimoji="1" lang="ja-JP" altLang="en-US" sz="1600" dirty="0" smtClean="0">
                <a:ea typeface="HG丸ｺﾞｼｯｸM-PRO" panose="020F0600000000000000" pitchFamily="50" charset="-128"/>
              </a:rPr>
              <a:t> 携わる</a:t>
            </a:r>
            <a:r>
              <a:rPr kumimoji="1" lang="ja-JP" altLang="en-US" sz="1600" dirty="0">
                <a:ea typeface="HG丸ｺﾞｼｯｸM-PRO" panose="020F0600000000000000" pitchFamily="50" charset="-128"/>
              </a:rPr>
              <a:t>医師・歯科医師</a:t>
            </a:r>
            <a:r>
              <a:rPr kumimoji="1" lang="ja-JP" altLang="en-US" sz="1600" dirty="0" smtClean="0">
                <a:ea typeface="HG丸ｺﾞｼｯｸM-PRO" panose="020F0600000000000000" pitchFamily="50" charset="-128"/>
              </a:rPr>
              <a:t>は全て受講</a:t>
            </a:r>
            <a:r>
              <a:rPr kumimoji="1" lang="ja-JP" altLang="en-US" sz="1600" dirty="0">
                <a:ea typeface="HG丸ｺﾞｼｯｸM-PRO" panose="020F0600000000000000" pitchFamily="50" charset="-128"/>
              </a:rPr>
              <a:t>する</a:t>
            </a:r>
            <a:r>
              <a:rPr kumimoji="1" lang="ja-JP" altLang="en-US" sz="1600" dirty="0" smtClean="0">
                <a:ea typeface="HG丸ｺﾞｼｯｸM-PRO" panose="020F0600000000000000" pitchFamily="50" charset="-128"/>
              </a:rPr>
              <a:t>こと</a:t>
            </a:r>
            <a:endParaRPr kumimoji="1" lang="en-US" altLang="ja-JP" sz="1600" dirty="0">
              <a:ea typeface="HG丸ｺﾞｼｯｸM-PRO" panose="020F0600000000000000" pitchFamily="50" charset="-128"/>
            </a:endParaRPr>
          </a:p>
          <a:p>
            <a:pPr marL="722313" indent="-722313" algn="just">
              <a:spcAft>
                <a:spcPts val="668"/>
              </a:spcAft>
              <a:tabLst>
                <a:tab pos="625475" algn="l"/>
                <a:tab pos="977900" algn="l"/>
              </a:tabLst>
            </a:pPr>
            <a:r>
              <a:rPr kumimoji="1" lang="ja-JP" altLang="en-US" sz="1600" dirty="0" smtClean="0">
                <a:ea typeface="HG丸ｺﾞｼｯｸM-PRO" panose="020F0600000000000000" pitchFamily="50" charset="-128"/>
              </a:rPr>
              <a:t>　　＊ がん診療連携拠点病院が連携する在宅療養支援診療所・病院及び緩和ケア病棟を有する病院の全ての医師・歯科医師についても受講することが望ましい</a:t>
            </a:r>
            <a:endParaRPr kumimoji="1" lang="en-US" altLang="ja-JP" sz="1600" dirty="0" smtClean="0">
              <a:ea typeface="HG丸ｺﾞｼｯｸM-PRO" panose="020F0600000000000000" pitchFamily="50" charset="-128"/>
            </a:endParaRPr>
          </a:p>
          <a:p>
            <a:pPr>
              <a:spcAft>
                <a:spcPts val="668"/>
              </a:spcAft>
            </a:pPr>
            <a:r>
              <a:rPr kumimoji="1" lang="ja-JP" altLang="en-US" sz="1600" dirty="0" smtClean="0">
                <a:ea typeface="HG丸ｺﾞｼｯｸM-PRO" panose="020F0600000000000000" pitchFamily="50" charset="-128"/>
              </a:rPr>
              <a:t>　</a:t>
            </a:r>
            <a:endParaRPr kumimoji="1" lang="ja-JP" altLang="en-US" sz="1600" dirty="0">
              <a:ea typeface="HG丸ｺﾞｼｯｸM-PRO" panose="020F0600000000000000" pitchFamily="50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20185" y="1554622"/>
            <a:ext cx="106855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コンテンツ プレースホルダー 5"/>
          <p:cNvSpPr txBox="1">
            <a:spLocks/>
          </p:cNvSpPr>
          <p:nvPr/>
        </p:nvSpPr>
        <p:spPr>
          <a:xfrm>
            <a:off x="-432487" y="1689119"/>
            <a:ext cx="10948746" cy="1881287"/>
          </a:xfrm>
          <a:prstGeom prst="rect">
            <a:avLst/>
          </a:prstGeom>
        </p:spPr>
        <p:txBody>
          <a:bodyPr vert="horz" lIns="101767" tIns="50883" rIns="101767" bIns="50883" rtlCol="0">
            <a:normAutofit/>
          </a:bodyPr>
          <a:lstStyle>
            <a:lvl1pPr marL="240030" indent="-240030" algn="l" defTabSz="960120" rtl="0" eaLnBrk="1" latinLnBrk="0" hangingPunct="1">
              <a:lnSpc>
                <a:spcPct val="90000"/>
              </a:lnSpc>
              <a:spcBef>
                <a:spcPts val="1050"/>
              </a:spcBef>
              <a:buFont typeface="Arial" panose="020B0604020202020204" pitchFamily="34" charset="0"/>
              <a:buChar char="•"/>
              <a:defRPr kumimoji="1" sz="29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9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0015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8021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kumimoji="1"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6027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kumimoji="1"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4033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kumimoji="1"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039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kumimoji="1"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045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kumimoji="1"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8051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kumimoji="1"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25550" lvl="1" indent="-388732">
              <a:lnSpc>
                <a:spcPct val="100000"/>
              </a:lnSpc>
              <a:spcBef>
                <a:spcPts val="0"/>
              </a:spcBef>
              <a:spcAft>
                <a:spcPts val="1336"/>
              </a:spcAft>
              <a:buNone/>
            </a:pPr>
            <a:r>
              <a:rPr lang="ja-JP" altLang="en-US" sz="2804" dirty="0">
                <a:latin typeface="+mn-ea"/>
              </a:rPr>
              <a:t>　</a:t>
            </a:r>
            <a:r>
              <a:rPr lang="ja-JP" altLang="en-US" sz="2804" dirty="0" smtClean="0">
                <a:latin typeface="+mn-ea"/>
              </a:rPr>
              <a:t>　</a:t>
            </a:r>
            <a:r>
              <a:rPr lang="ja-JP" altLang="en-US" sz="2804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平成</a:t>
            </a:r>
            <a:r>
              <a:rPr lang="en-US" altLang="ja-JP" sz="2804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2804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年度から、</a:t>
            </a:r>
            <a:r>
              <a:rPr lang="ja-JP" altLang="en-US" sz="2804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がん等の診療に携わる医師等に</a:t>
            </a:r>
            <a:r>
              <a:rPr lang="ja-JP" altLang="en-US" sz="2804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対する</a:t>
            </a:r>
            <a:r>
              <a:rPr lang="ja-JP" altLang="en-US" sz="2804" b="1" u="sng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緩和</a:t>
            </a:r>
            <a:r>
              <a:rPr lang="ja-JP" altLang="en-US" sz="2804" b="1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ケア研修会の開催指針が</a:t>
            </a:r>
            <a:r>
              <a:rPr lang="ja-JP" altLang="en-US" sz="2804" b="1" u="sng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変わりました</a:t>
            </a:r>
            <a:r>
              <a:rPr lang="ja-JP" altLang="en-US" sz="2804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r>
              <a:rPr lang="ja-JP" altLang="en-US" sz="2804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緩和ケア研修会は「</a:t>
            </a:r>
            <a:r>
              <a:rPr lang="en-US" altLang="ja-JP" sz="2804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e-learning</a:t>
            </a:r>
            <a:r>
              <a:rPr lang="ja-JP" altLang="en-US" sz="2804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」と「集合研修」で構成され、双方の</a:t>
            </a:r>
            <a:r>
              <a:rPr lang="ja-JP" altLang="en-US" sz="2804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修了をもって</a:t>
            </a:r>
            <a:r>
              <a:rPr lang="ja-JP" altLang="en-US" sz="2804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緩和ケア研修会の修了となります</a:t>
            </a:r>
            <a:r>
              <a:rPr lang="ja-JP" altLang="en-US" sz="2804" dirty="0">
                <a:latin typeface="+mn-ea"/>
              </a:rPr>
              <a:t>。</a:t>
            </a:r>
            <a:endParaRPr lang="en-US" altLang="ja-JP" sz="2804" dirty="0">
              <a:latin typeface="+mn-ea"/>
            </a:endParaRPr>
          </a:p>
        </p:txBody>
      </p:sp>
      <p:sp>
        <p:nvSpPr>
          <p:cNvPr id="26" name="下矢印 25"/>
          <p:cNvSpPr/>
          <p:nvPr/>
        </p:nvSpPr>
        <p:spPr>
          <a:xfrm>
            <a:off x="1804758" y="6570080"/>
            <a:ext cx="1922710" cy="444667"/>
          </a:xfrm>
          <a:prstGeom prst="downArrow">
            <a:avLst>
              <a:gd name="adj1" fmla="val 50000"/>
              <a:gd name="adj2" fmla="val 5967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31"/>
          </a:p>
        </p:txBody>
      </p:sp>
      <p:sp>
        <p:nvSpPr>
          <p:cNvPr id="27" name="下矢印 26"/>
          <p:cNvSpPr/>
          <p:nvPr/>
        </p:nvSpPr>
        <p:spPr>
          <a:xfrm>
            <a:off x="1830626" y="10410617"/>
            <a:ext cx="1922710" cy="444667"/>
          </a:xfrm>
          <a:prstGeom prst="downArrow">
            <a:avLst>
              <a:gd name="adj1" fmla="val 50000"/>
              <a:gd name="adj2" fmla="val 5967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31"/>
          </a:p>
        </p:txBody>
      </p:sp>
      <p:sp>
        <p:nvSpPr>
          <p:cNvPr id="28" name="下矢印 27"/>
          <p:cNvSpPr/>
          <p:nvPr/>
        </p:nvSpPr>
        <p:spPr>
          <a:xfrm>
            <a:off x="1844253" y="11423707"/>
            <a:ext cx="1922710" cy="444667"/>
          </a:xfrm>
          <a:prstGeom prst="downArrow">
            <a:avLst>
              <a:gd name="adj1" fmla="val 50000"/>
              <a:gd name="adj2" fmla="val 5967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31"/>
          </a:p>
        </p:txBody>
      </p:sp>
      <p:sp>
        <p:nvSpPr>
          <p:cNvPr id="29" name="下矢印 28"/>
          <p:cNvSpPr/>
          <p:nvPr/>
        </p:nvSpPr>
        <p:spPr>
          <a:xfrm>
            <a:off x="1867077" y="7641893"/>
            <a:ext cx="1922710" cy="444667"/>
          </a:xfrm>
          <a:prstGeom prst="downArrow">
            <a:avLst>
              <a:gd name="adj1" fmla="val 50000"/>
              <a:gd name="adj2" fmla="val 5967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31"/>
          </a:p>
        </p:txBody>
      </p:sp>
      <p:sp>
        <p:nvSpPr>
          <p:cNvPr id="30" name="角丸四角形 29"/>
          <p:cNvSpPr/>
          <p:nvPr/>
        </p:nvSpPr>
        <p:spPr>
          <a:xfrm>
            <a:off x="271079" y="4082412"/>
            <a:ext cx="4990071" cy="248818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e-learning</a:t>
            </a:r>
          </a:p>
          <a:p>
            <a:pPr algn="ctr"/>
            <a:r>
              <a:rPr kumimoji="1" lang="ja-JP" altLang="en-US" sz="1600" b="1" dirty="0" smtClean="0">
                <a:solidFill>
                  <a:schemeClr val="accent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（平成</a:t>
            </a:r>
            <a:r>
              <a:rPr kumimoji="1" lang="en-US" altLang="ja-JP" sz="1600" b="1" dirty="0" smtClean="0">
                <a:solidFill>
                  <a:schemeClr val="accent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kumimoji="1" lang="ja-JP" altLang="en-US" sz="1600" b="1" dirty="0" smtClean="0">
                <a:solidFill>
                  <a:schemeClr val="accent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kumimoji="1" lang="en-US" altLang="ja-JP" sz="1600" b="1" dirty="0" smtClean="0">
                <a:solidFill>
                  <a:schemeClr val="accent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kumimoji="1" lang="ja-JP" altLang="en-US" sz="1600" b="1" dirty="0" smtClean="0">
                <a:solidFill>
                  <a:schemeClr val="accent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月から開始</a:t>
            </a:r>
            <a:r>
              <a:rPr kumimoji="1" lang="ja-JP" altLang="en-US" sz="1600" b="1" dirty="0" smtClean="0">
                <a:solidFill>
                  <a:schemeClr val="accent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kumimoji="1" lang="en-US" altLang="ja-JP" sz="1600" b="1" dirty="0">
              <a:solidFill>
                <a:schemeClr val="accent2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spcAft>
                <a:spcPts val="668"/>
              </a:spcAft>
            </a:pPr>
            <a:r>
              <a:rPr kumimoji="1" lang="en-US" altLang="ja-JP" sz="18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hlinkClick r:id="rId3"/>
              </a:rPr>
              <a:t>http://www.jspm-peace.jp/</a:t>
            </a:r>
            <a:endParaRPr kumimoji="1" lang="en-US" altLang="ja-JP" sz="180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668"/>
              </a:spcAft>
            </a:pPr>
            <a:r>
              <a:rPr kumimoji="1" lang="ja-JP" altLang="en-US" sz="1631" dirty="0" smtClean="0">
                <a:solidFill>
                  <a:sysClr val="windowText" lastClr="000000"/>
                </a:solidFill>
              </a:rPr>
              <a:t>　</a:t>
            </a:r>
            <a:r>
              <a:rPr kumimoji="1" lang="ja-JP" altLang="en-US" sz="1600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 </a:t>
            </a:r>
            <a:r>
              <a:rPr kumimoji="1" lang="ja-JP" altLang="en-US" sz="16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受講者</a:t>
            </a:r>
            <a:r>
              <a:rPr kumimoji="1" lang="ja-JP" altLang="en-US" sz="1600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登録</a:t>
            </a:r>
            <a:endParaRPr kumimoji="1" lang="en-US" altLang="ja-JP" sz="1600" b="1" dirty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668"/>
              </a:spcAft>
            </a:pPr>
            <a:r>
              <a:rPr kumimoji="1" lang="ja-JP" altLang="en-US" sz="1600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 </a:t>
            </a:r>
            <a:r>
              <a:rPr kumimoji="1" lang="ja-JP" altLang="en-US" sz="16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プレアンケート</a:t>
            </a:r>
            <a:endParaRPr kumimoji="1" lang="en-US" altLang="ja-JP" sz="160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668"/>
              </a:spcAft>
            </a:pPr>
            <a:r>
              <a:rPr kumimoji="1" lang="ja-JP" altLang="en-US" sz="1600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 </a:t>
            </a:r>
            <a:r>
              <a:rPr kumimoji="1" lang="ja-JP" altLang="en-US" sz="16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必修</a:t>
            </a:r>
            <a:r>
              <a:rPr kumimoji="1" lang="en-US" altLang="ja-JP" sz="16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kumimoji="1" lang="ja-JP" altLang="en-US" sz="16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科目・選択</a:t>
            </a:r>
            <a:r>
              <a:rPr kumimoji="1" lang="en-US" altLang="ja-JP" sz="16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kumimoji="1" lang="ja-JP" altLang="en-US" sz="16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科目以上受講</a:t>
            </a:r>
            <a:endParaRPr kumimoji="1" lang="en-US" altLang="ja-JP" sz="160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668"/>
              </a:spcAft>
            </a:pPr>
            <a:r>
              <a:rPr kumimoji="1" lang="ja-JP" altLang="en-US" sz="1600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 </a:t>
            </a:r>
            <a:r>
              <a:rPr kumimoji="1" lang="en-US" altLang="ja-JP" sz="16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e-learning</a:t>
            </a:r>
            <a:r>
              <a:rPr kumimoji="1" lang="ja-JP" altLang="en-US" sz="16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修了証書印刷</a:t>
            </a:r>
            <a:endParaRPr kumimoji="1" lang="en-US" altLang="ja-JP" sz="160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271078" y="7022969"/>
            <a:ext cx="5114707" cy="627146"/>
          </a:xfrm>
          <a:prstGeom prst="roundRect">
            <a:avLst>
              <a:gd name="adj" fmla="val 46569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400" b="1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集合</a:t>
            </a:r>
            <a:r>
              <a:rPr kumimoji="1" lang="ja-JP" altLang="en-US" sz="2400" b="1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研修</a:t>
            </a:r>
            <a:r>
              <a:rPr kumimoji="1" lang="ja-JP" altLang="en-US" sz="2400" b="1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申込</a:t>
            </a:r>
            <a:endParaRPr kumimoji="1" lang="en-US" altLang="ja-JP" sz="24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271078" y="8094263"/>
            <a:ext cx="5114707" cy="231219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  <a:spcAft>
                <a:spcPts val="333"/>
              </a:spcAft>
            </a:pPr>
            <a:r>
              <a:rPr kumimoji="1" lang="ja-JP" altLang="en-US" sz="2400" b="1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集合研修受講</a:t>
            </a:r>
          </a:p>
          <a:p>
            <a:pPr algn="ctr">
              <a:spcAft>
                <a:spcPts val="333"/>
              </a:spcAft>
            </a:pPr>
            <a:r>
              <a:rPr kumimoji="1" lang="ja-JP" altLang="en-US" sz="1600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（グループ演習・ロールプレイ）</a:t>
            </a:r>
            <a:endParaRPr kumimoji="1" lang="en-US" altLang="ja-JP" sz="1600" dirty="0" smtClean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spcAft>
                <a:spcPts val="333"/>
              </a:spcAft>
            </a:pPr>
            <a:r>
              <a:rPr kumimoji="1" lang="ja-JP" altLang="en-US" sz="1600" dirty="0" smtClean="0">
                <a:solidFill>
                  <a:schemeClr val="accent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（平成</a:t>
            </a:r>
            <a:r>
              <a:rPr kumimoji="1" lang="en-US" altLang="ja-JP" sz="1600" dirty="0" smtClean="0">
                <a:solidFill>
                  <a:schemeClr val="accent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kumimoji="1" lang="ja-JP" altLang="en-US" sz="1600" dirty="0" smtClean="0">
                <a:solidFill>
                  <a:schemeClr val="accent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kumimoji="1" lang="en-US" altLang="ja-JP" sz="1600" dirty="0" smtClean="0">
                <a:solidFill>
                  <a:schemeClr val="accent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</a:t>
            </a:r>
            <a:r>
              <a:rPr kumimoji="1" lang="ja-JP" altLang="en-US" sz="1600" dirty="0" smtClean="0">
                <a:solidFill>
                  <a:schemeClr val="accent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月から順次</a:t>
            </a:r>
            <a:r>
              <a:rPr kumimoji="1" lang="ja-JP" altLang="en-US" sz="1600" dirty="0" smtClean="0">
                <a:solidFill>
                  <a:schemeClr val="accent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開催）</a:t>
            </a:r>
            <a:endParaRPr kumimoji="1" lang="en-US" altLang="ja-JP" sz="1600" dirty="0" smtClean="0">
              <a:solidFill>
                <a:schemeClr val="accent2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spcAft>
                <a:spcPts val="333"/>
              </a:spcAft>
            </a:pPr>
            <a:endParaRPr kumimoji="1" lang="en-US" altLang="ja-JP" sz="1600" dirty="0">
              <a:solidFill>
                <a:schemeClr val="accent2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spcAft>
                <a:spcPts val="333"/>
              </a:spcAft>
            </a:pPr>
            <a:r>
              <a:rPr kumimoji="1"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＊開催スケジュールについては、</a:t>
            </a:r>
            <a:endParaRPr kumimoji="1"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074738" algn="just">
              <a:spcAft>
                <a:spcPts val="333"/>
              </a:spcAft>
            </a:pPr>
            <a:r>
              <a:rPr kumimoji="1"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別紙２のとおり</a:t>
            </a:r>
            <a:endParaRPr kumimoji="1"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333"/>
              </a:spcAft>
              <a:tabLst>
                <a:tab pos="3328988" algn="ctr"/>
              </a:tabLst>
            </a:pPr>
            <a:endParaRPr kumimoji="1" lang="en-US" altLang="ja-JP" sz="1600" dirty="0" smtClean="0">
              <a:solidFill>
                <a:sysClr val="windowText" lastClr="000000"/>
              </a:solidFill>
              <a:latin typeface="+mn-ea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248255" y="10855284"/>
            <a:ext cx="5114707" cy="545556"/>
          </a:xfrm>
          <a:prstGeom prst="roundRect">
            <a:avLst>
              <a:gd name="adj" fmla="val 46569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400" b="1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ポストアンケート</a:t>
            </a:r>
            <a:r>
              <a:rPr kumimoji="1" lang="en-US" altLang="ja-JP" sz="2400" b="1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(web)</a:t>
            </a:r>
          </a:p>
        </p:txBody>
      </p:sp>
      <p:sp>
        <p:nvSpPr>
          <p:cNvPr id="34" name="角丸四角形 33"/>
          <p:cNvSpPr/>
          <p:nvPr/>
        </p:nvSpPr>
        <p:spPr>
          <a:xfrm>
            <a:off x="234627" y="11891241"/>
            <a:ext cx="5114707" cy="620437"/>
          </a:xfrm>
          <a:prstGeom prst="roundRect">
            <a:avLst>
              <a:gd name="adj" fmla="val 46569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400" b="1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修了証書発行</a:t>
            </a:r>
            <a:endParaRPr kumimoji="1" lang="en-US" altLang="ja-JP" sz="2400" b="1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08760" y="3517807"/>
            <a:ext cx="51147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 </a:t>
            </a:r>
            <a:r>
              <a:rPr kumimoji="1"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新指針の流れ </a:t>
            </a:r>
            <a:r>
              <a:rPr kumimoji="1"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5" name="角丸四角形吹き出し 14"/>
          <p:cNvSpPr/>
          <p:nvPr/>
        </p:nvSpPr>
        <p:spPr>
          <a:xfrm>
            <a:off x="5851170" y="6985779"/>
            <a:ext cx="4536752" cy="3420681"/>
          </a:xfrm>
          <a:prstGeom prst="wedgeRoundRectCallout">
            <a:avLst>
              <a:gd name="adj1" fmla="val -83349"/>
              <a:gd name="adj2" fmla="val -38230"/>
              <a:gd name="adj3" fmla="val 16667"/>
            </a:avLst>
          </a:prstGeom>
          <a:solidFill>
            <a:schemeClr val="bg1"/>
          </a:solidFill>
          <a:ln w="38100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336"/>
              </a:spcAft>
            </a:pPr>
            <a:r>
              <a:rPr kumimoji="1" lang="en-US" altLang="ja-JP" sz="24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24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注意事項</a:t>
            </a:r>
            <a:r>
              <a:rPr kumimoji="1" lang="en-US" altLang="ja-JP" sz="24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en-US" altLang="ja-JP" sz="24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1336"/>
              </a:spcAft>
            </a:pPr>
            <a:r>
              <a:rPr kumimoji="1" lang="ja-JP" altLang="en-US" sz="2226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</a:t>
            </a:r>
            <a:r>
              <a:rPr kumimoji="1" lang="en-US" altLang="ja-JP" sz="2226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e-learning</a:t>
            </a:r>
            <a:r>
              <a:rPr kumimoji="1" lang="ja-JP" altLang="en-US" sz="2226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が修了</a:t>
            </a:r>
            <a:r>
              <a:rPr kumimoji="1" lang="ja-JP" altLang="en-US" sz="2226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して</a:t>
            </a:r>
            <a:r>
              <a:rPr kumimoji="1" lang="ja-JP" altLang="en-US" sz="2226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いないと集合</a:t>
            </a:r>
            <a:r>
              <a:rPr kumimoji="1" lang="ja-JP" altLang="en-US" sz="2226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研修</a:t>
            </a:r>
            <a:r>
              <a:rPr kumimoji="1" lang="ja-JP" altLang="en-US" sz="2226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に申し込めません</a:t>
            </a:r>
            <a:endParaRPr kumimoji="1" lang="en-US" altLang="ja-JP" sz="2226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1336"/>
              </a:spcAft>
            </a:pPr>
            <a:r>
              <a:rPr kumimoji="1" lang="ja-JP" altLang="en-US" sz="2226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◆集合研修</a:t>
            </a:r>
            <a:r>
              <a:rPr kumimoji="1" lang="ja-JP" altLang="en-US" sz="2226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への</a:t>
            </a:r>
            <a:r>
              <a:rPr kumimoji="1" lang="ja-JP" altLang="en-US" sz="2226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申込の際には</a:t>
            </a:r>
            <a:r>
              <a:rPr kumimoji="1" lang="ja-JP" altLang="en-US" sz="2226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kumimoji="1" lang="en-US" altLang="ja-JP" sz="2226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</a:t>
            </a:r>
            <a:r>
              <a:rPr kumimoji="1" lang="en-US" altLang="ja-JP" sz="2226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e-learning</a:t>
            </a:r>
            <a:r>
              <a:rPr kumimoji="1" lang="ja-JP" altLang="en-US" sz="2226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受講者ＩＤが必要</a:t>
            </a:r>
            <a:r>
              <a:rPr kumimoji="1" lang="ja-JP" altLang="en-US" sz="2226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になります</a:t>
            </a:r>
            <a:endParaRPr kumimoji="1" lang="en-US" altLang="ja-JP" sz="2226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1336"/>
              </a:spcAft>
            </a:pPr>
            <a:r>
              <a:rPr kumimoji="1" lang="ja-JP" altLang="en-US" sz="2226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</a:t>
            </a:r>
            <a:r>
              <a:rPr kumimoji="1" lang="en-US" altLang="ja-JP" sz="2226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e-learning</a:t>
            </a:r>
            <a:r>
              <a:rPr kumimoji="1" lang="ja-JP" altLang="en-US" sz="2226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kumimoji="1" lang="ja-JP" altLang="en-US" sz="2226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修了証書の</a:t>
            </a:r>
            <a:r>
              <a:rPr kumimoji="1" lang="en-US" altLang="ja-JP" sz="2226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kumimoji="1" lang="en-US" altLang="ja-JP" sz="2226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2226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有効期限は</a:t>
            </a:r>
            <a:r>
              <a:rPr kumimoji="1" lang="en-US" altLang="ja-JP" sz="2226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kumimoji="1" lang="ja-JP" altLang="en-US" sz="2226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年間</a:t>
            </a:r>
            <a:r>
              <a:rPr kumimoji="1" lang="ja-JP" altLang="en-US" sz="2226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です</a:t>
            </a:r>
            <a:endParaRPr kumimoji="1" lang="ja-JP" altLang="en-US" sz="2226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694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142</Words>
  <Application>Microsoft Office PowerPoint</Application>
  <PresentationFormat>ユーザー設定</PresentationFormat>
  <Paragraphs>35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游ゴシック</vt:lpstr>
      <vt:lpstr>游ゴシック Light</vt:lpstr>
      <vt:lpstr>Arial</vt:lpstr>
      <vt:lpstr>Calibri</vt:lpstr>
      <vt:lpstr>Calibri Light</vt:lpstr>
      <vt:lpstr>Office テーマ</vt:lpstr>
      <vt:lpstr>緩和ケア研修会の開催指針について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緩和ケア研修会の開催指針について</dc:title>
  <dc:creator>阿部 雅人</dc:creator>
  <cp:lastModifiedBy>斎藤 太一朗</cp:lastModifiedBy>
  <cp:revision>11</cp:revision>
  <cp:lastPrinted>2018-05-09T04:17:07Z</cp:lastPrinted>
  <dcterms:modified xsi:type="dcterms:W3CDTF">2019-06-26T08:32:23Z</dcterms:modified>
</cp:coreProperties>
</file>