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6" r:id="rId2"/>
    <p:sldId id="258" r:id="rId3"/>
    <p:sldId id="265" r:id="rId4"/>
    <p:sldId id="266" r:id="rId5"/>
    <p:sldId id="272" r:id="rId6"/>
    <p:sldId id="267" r:id="rId7"/>
    <p:sldId id="273" r:id="rId8"/>
    <p:sldId id="268" r:id="rId9"/>
    <p:sldId id="274" r:id="rId10"/>
    <p:sldId id="269" r:id="rId11"/>
    <p:sldId id="275" r:id="rId12"/>
    <p:sldId id="270" r:id="rId1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3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867CD7-79E2-4864-BE3C-4F0403671EF8}" type="datetimeFigureOut">
              <a:rPr kumimoji="1" lang="ja-JP" altLang="en-US" smtClean="0"/>
              <a:t>2018/2/2</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8D6679-53B5-4A85-9BEF-E5D543842A7A}" type="slidenum">
              <a:rPr kumimoji="1" lang="ja-JP" altLang="en-US" smtClean="0"/>
              <a:t>‹#›</a:t>
            </a:fld>
            <a:endParaRPr kumimoji="1" lang="ja-JP" altLang="en-US"/>
          </a:p>
        </p:txBody>
      </p:sp>
    </p:spTree>
    <p:extLst>
      <p:ext uri="{BB962C8B-B14F-4D97-AF65-F5344CB8AC3E}">
        <p14:creationId xmlns:p14="http://schemas.microsoft.com/office/powerpoint/2010/main" val="16455337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08D6679-53B5-4A85-9BEF-E5D543842A7A}" type="slidenum">
              <a:rPr kumimoji="1" lang="ja-JP" altLang="en-US" smtClean="0"/>
              <a:t>2</a:t>
            </a:fld>
            <a:endParaRPr kumimoji="1" lang="ja-JP" altLang="en-US"/>
          </a:p>
        </p:txBody>
      </p:sp>
    </p:spTree>
    <p:extLst>
      <p:ext uri="{BB962C8B-B14F-4D97-AF65-F5344CB8AC3E}">
        <p14:creationId xmlns:p14="http://schemas.microsoft.com/office/powerpoint/2010/main" val="273637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8D6679-53B5-4A85-9BEF-E5D543842A7A}" type="slidenum">
              <a:rPr kumimoji="1" lang="ja-JP" altLang="en-US" smtClean="0"/>
              <a:t>11</a:t>
            </a:fld>
            <a:endParaRPr kumimoji="1" lang="ja-JP" altLang="en-US"/>
          </a:p>
        </p:txBody>
      </p:sp>
    </p:spTree>
    <p:extLst>
      <p:ext uri="{BB962C8B-B14F-4D97-AF65-F5344CB8AC3E}">
        <p14:creationId xmlns:p14="http://schemas.microsoft.com/office/powerpoint/2010/main" val="27363714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08D6679-53B5-4A85-9BEF-E5D543842A7A}" type="slidenum">
              <a:rPr kumimoji="1" lang="ja-JP" altLang="en-US" smtClean="0"/>
              <a:t>12</a:t>
            </a:fld>
            <a:endParaRPr kumimoji="1" lang="ja-JP" altLang="en-US"/>
          </a:p>
        </p:txBody>
      </p:sp>
    </p:spTree>
    <p:extLst>
      <p:ext uri="{BB962C8B-B14F-4D97-AF65-F5344CB8AC3E}">
        <p14:creationId xmlns:p14="http://schemas.microsoft.com/office/powerpoint/2010/main" val="2736371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8D6679-53B5-4A85-9BEF-E5D543842A7A}" type="slidenum">
              <a:rPr kumimoji="1" lang="ja-JP" altLang="en-US" smtClean="0"/>
              <a:t>3</a:t>
            </a:fld>
            <a:endParaRPr kumimoji="1" lang="ja-JP" altLang="en-US"/>
          </a:p>
        </p:txBody>
      </p:sp>
    </p:spTree>
    <p:extLst>
      <p:ext uri="{BB962C8B-B14F-4D97-AF65-F5344CB8AC3E}">
        <p14:creationId xmlns:p14="http://schemas.microsoft.com/office/powerpoint/2010/main" val="2736371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8D6679-53B5-4A85-9BEF-E5D543842A7A}" type="slidenum">
              <a:rPr kumimoji="1" lang="ja-JP" altLang="en-US" smtClean="0"/>
              <a:t>4</a:t>
            </a:fld>
            <a:endParaRPr kumimoji="1" lang="ja-JP" altLang="en-US"/>
          </a:p>
        </p:txBody>
      </p:sp>
    </p:spTree>
    <p:extLst>
      <p:ext uri="{BB962C8B-B14F-4D97-AF65-F5344CB8AC3E}">
        <p14:creationId xmlns:p14="http://schemas.microsoft.com/office/powerpoint/2010/main" val="2736371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8D6679-53B5-4A85-9BEF-E5D543842A7A}" type="slidenum">
              <a:rPr kumimoji="1" lang="ja-JP" altLang="en-US" smtClean="0"/>
              <a:t>5</a:t>
            </a:fld>
            <a:endParaRPr kumimoji="1" lang="ja-JP" altLang="en-US"/>
          </a:p>
        </p:txBody>
      </p:sp>
    </p:spTree>
    <p:extLst>
      <p:ext uri="{BB962C8B-B14F-4D97-AF65-F5344CB8AC3E}">
        <p14:creationId xmlns:p14="http://schemas.microsoft.com/office/powerpoint/2010/main" val="2736371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8D6679-53B5-4A85-9BEF-E5D543842A7A}" type="slidenum">
              <a:rPr kumimoji="1" lang="ja-JP" altLang="en-US" smtClean="0"/>
              <a:t>6</a:t>
            </a:fld>
            <a:endParaRPr kumimoji="1" lang="ja-JP" altLang="en-US"/>
          </a:p>
        </p:txBody>
      </p:sp>
    </p:spTree>
    <p:extLst>
      <p:ext uri="{BB962C8B-B14F-4D97-AF65-F5344CB8AC3E}">
        <p14:creationId xmlns:p14="http://schemas.microsoft.com/office/powerpoint/2010/main" val="27363714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8D6679-53B5-4A85-9BEF-E5D543842A7A}" type="slidenum">
              <a:rPr kumimoji="1" lang="ja-JP" altLang="en-US" smtClean="0"/>
              <a:t>7</a:t>
            </a:fld>
            <a:endParaRPr kumimoji="1" lang="ja-JP" altLang="en-US"/>
          </a:p>
        </p:txBody>
      </p:sp>
    </p:spTree>
    <p:extLst>
      <p:ext uri="{BB962C8B-B14F-4D97-AF65-F5344CB8AC3E}">
        <p14:creationId xmlns:p14="http://schemas.microsoft.com/office/powerpoint/2010/main" val="27363714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8D6679-53B5-4A85-9BEF-E5D543842A7A}" type="slidenum">
              <a:rPr kumimoji="1" lang="ja-JP" altLang="en-US" smtClean="0"/>
              <a:t>8</a:t>
            </a:fld>
            <a:endParaRPr kumimoji="1" lang="ja-JP" altLang="en-US"/>
          </a:p>
        </p:txBody>
      </p:sp>
    </p:spTree>
    <p:extLst>
      <p:ext uri="{BB962C8B-B14F-4D97-AF65-F5344CB8AC3E}">
        <p14:creationId xmlns:p14="http://schemas.microsoft.com/office/powerpoint/2010/main" val="27363714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8D6679-53B5-4A85-9BEF-E5D543842A7A}" type="slidenum">
              <a:rPr kumimoji="1" lang="ja-JP" altLang="en-US" smtClean="0"/>
              <a:t>9</a:t>
            </a:fld>
            <a:endParaRPr kumimoji="1" lang="ja-JP" altLang="en-US"/>
          </a:p>
        </p:txBody>
      </p:sp>
    </p:spTree>
    <p:extLst>
      <p:ext uri="{BB962C8B-B14F-4D97-AF65-F5344CB8AC3E}">
        <p14:creationId xmlns:p14="http://schemas.microsoft.com/office/powerpoint/2010/main" val="27363714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8D6679-53B5-4A85-9BEF-E5D543842A7A}" type="slidenum">
              <a:rPr kumimoji="1" lang="ja-JP" altLang="en-US" smtClean="0"/>
              <a:t>10</a:t>
            </a:fld>
            <a:endParaRPr kumimoji="1" lang="ja-JP" altLang="en-US"/>
          </a:p>
        </p:txBody>
      </p:sp>
    </p:spTree>
    <p:extLst>
      <p:ext uri="{BB962C8B-B14F-4D97-AF65-F5344CB8AC3E}">
        <p14:creationId xmlns:p14="http://schemas.microsoft.com/office/powerpoint/2010/main" val="2736371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57086BA-A108-40BE-B10C-B97C60CA018C}" type="datetime1">
              <a:rPr kumimoji="1" lang="ja-JP" altLang="en-US" smtClean="0"/>
              <a:t>2018/2/2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4B86F9-5319-47FE-A37A-2B369E6CF0E3}" type="slidenum">
              <a:rPr kumimoji="1" lang="ja-JP" altLang="en-US" smtClean="0"/>
              <a:t>‹#›</a:t>
            </a:fld>
            <a:endParaRPr kumimoji="1" lang="ja-JP" altLang="en-US"/>
          </a:p>
        </p:txBody>
      </p:sp>
    </p:spTree>
    <p:extLst>
      <p:ext uri="{BB962C8B-B14F-4D97-AF65-F5344CB8AC3E}">
        <p14:creationId xmlns:p14="http://schemas.microsoft.com/office/powerpoint/2010/main" val="860511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A12BA36-0304-4943-B53C-B867C33EFA04}" type="datetime1">
              <a:rPr kumimoji="1" lang="ja-JP" altLang="en-US" smtClean="0"/>
              <a:t>2018/2/2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4B86F9-5319-47FE-A37A-2B369E6CF0E3}" type="slidenum">
              <a:rPr kumimoji="1" lang="ja-JP" altLang="en-US" smtClean="0"/>
              <a:t>‹#›</a:t>
            </a:fld>
            <a:endParaRPr kumimoji="1" lang="ja-JP" altLang="en-US"/>
          </a:p>
        </p:txBody>
      </p:sp>
    </p:spTree>
    <p:extLst>
      <p:ext uri="{BB962C8B-B14F-4D97-AF65-F5344CB8AC3E}">
        <p14:creationId xmlns:p14="http://schemas.microsoft.com/office/powerpoint/2010/main" val="3073970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FA878D2-4382-4744-9806-0A95E35B79D8}" type="datetime1">
              <a:rPr kumimoji="1" lang="ja-JP" altLang="en-US" smtClean="0"/>
              <a:t>2018/2/2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4B86F9-5319-47FE-A37A-2B369E6CF0E3}" type="slidenum">
              <a:rPr kumimoji="1" lang="ja-JP" altLang="en-US" smtClean="0"/>
              <a:t>‹#›</a:t>
            </a:fld>
            <a:endParaRPr kumimoji="1" lang="ja-JP" altLang="en-US"/>
          </a:p>
        </p:txBody>
      </p:sp>
    </p:spTree>
    <p:extLst>
      <p:ext uri="{BB962C8B-B14F-4D97-AF65-F5344CB8AC3E}">
        <p14:creationId xmlns:p14="http://schemas.microsoft.com/office/powerpoint/2010/main" val="24570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B204FBC-D3F7-4CA1-9E5D-A41F7D6B5A0D}" type="datetime1">
              <a:rPr kumimoji="1" lang="ja-JP" altLang="en-US" smtClean="0"/>
              <a:t>2018/2/2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4B86F9-5319-47FE-A37A-2B369E6CF0E3}" type="slidenum">
              <a:rPr kumimoji="1" lang="ja-JP" altLang="en-US" smtClean="0"/>
              <a:t>‹#›</a:t>
            </a:fld>
            <a:endParaRPr kumimoji="1" lang="ja-JP" altLang="en-US"/>
          </a:p>
        </p:txBody>
      </p:sp>
    </p:spTree>
    <p:extLst>
      <p:ext uri="{BB962C8B-B14F-4D97-AF65-F5344CB8AC3E}">
        <p14:creationId xmlns:p14="http://schemas.microsoft.com/office/powerpoint/2010/main" val="2720367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7CF41C4-50CD-48D3-8DE5-3307E96095CF}" type="datetime1">
              <a:rPr kumimoji="1" lang="ja-JP" altLang="en-US" smtClean="0"/>
              <a:t>2018/2/2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4B86F9-5319-47FE-A37A-2B369E6CF0E3}" type="slidenum">
              <a:rPr kumimoji="1" lang="ja-JP" altLang="en-US" smtClean="0"/>
              <a:t>‹#›</a:t>
            </a:fld>
            <a:endParaRPr kumimoji="1" lang="ja-JP" altLang="en-US"/>
          </a:p>
        </p:txBody>
      </p:sp>
    </p:spTree>
    <p:extLst>
      <p:ext uri="{BB962C8B-B14F-4D97-AF65-F5344CB8AC3E}">
        <p14:creationId xmlns:p14="http://schemas.microsoft.com/office/powerpoint/2010/main" val="434904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B712076-A292-4BC6-B289-882793E43E44}" type="datetime1">
              <a:rPr kumimoji="1" lang="ja-JP" altLang="en-US" smtClean="0"/>
              <a:t>2018/2/2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84B86F9-5319-47FE-A37A-2B369E6CF0E3}" type="slidenum">
              <a:rPr kumimoji="1" lang="ja-JP" altLang="en-US" smtClean="0"/>
              <a:t>‹#›</a:t>
            </a:fld>
            <a:endParaRPr kumimoji="1" lang="ja-JP" altLang="en-US"/>
          </a:p>
        </p:txBody>
      </p:sp>
    </p:spTree>
    <p:extLst>
      <p:ext uri="{BB962C8B-B14F-4D97-AF65-F5344CB8AC3E}">
        <p14:creationId xmlns:p14="http://schemas.microsoft.com/office/powerpoint/2010/main" val="857553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32BACF6-9091-4DB2-89E9-56992D75DECA}" type="datetime1">
              <a:rPr kumimoji="1" lang="ja-JP" altLang="en-US" smtClean="0"/>
              <a:t>2018/2/2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84B86F9-5319-47FE-A37A-2B369E6CF0E3}" type="slidenum">
              <a:rPr kumimoji="1" lang="ja-JP" altLang="en-US" smtClean="0"/>
              <a:t>‹#›</a:t>
            </a:fld>
            <a:endParaRPr kumimoji="1" lang="ja-JP" altLang="en-US"/>
          </a:p>
        </p:txBody>
      </p:sp>
    </p:spTree>
    <p:extLst>
      <p:ext uri="{BB962C8B-B14F-4D97-AF65-F5344CB8AC3E}">
        <p14:creationId xmlns:p14="http://schemas.microsoft.com/office/powerpoint/2010/main" val="2132860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BA28C8F-9B3D-454F-871A-E213AB18DA7F}" type="datetime1">
              <a:rPr kumimoji="1" lang="ja-JP" altLang="en-US" smtClean="0"/>
              <a:t>2018/2/2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84B86F9-5319-47FE-A37A-2B369E6CF0E3}" type="slidenum">
              <a:rPr kumimoji="1" lang="ja-JP" altLang="en-US" smtClean="0"/>
              <a:t>‹#›</a:t>
            </a:fld>
            <a:endParaRPr kumimoji="1" lang="ja-JP" altLang="en-US"/>
          </a:p>
        </p:txBody>
      </p:sp>
    </p:spTree>
    <p:extLst>
      <p:ext uri="{BB962C8B-B14F-4D97-AF65-F5344CB8AC3E}">
        <p14:creationId xmlns:p14="http://schemas.microsoft.com/office/powerpoint/2010/main" val="1556015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444F948-EEE9-41BF-B705-715CD7F711B9}" type="datetime1">
              <a:rPr kumimoji="1" lang="ja-JP" altLang="en-US" smtClean="0"/>
              <a:t>2018/2/2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84B86F9-5319-47FE-A37A-2B369E6CF0E3}" type="slidenum">
              <a:rPr kumimoji="1" lang="ja-JP" altLang="en-US" smtClean="0"/>
              <a:t>‹#›</a:t>
            </a:fld>
            <a:endParaRPr kumimoji="1" lang="ja-JP" altLang="en-US"/>
          </a:p>
        </p:txBody>
      </p:sp>
    </p:spTree>
    <p:extLst>
      <p:ext uri="{BB962C8B-B14F-4D97-AF65-F5344CB8AC3E}">
        <p14:creationId xmlns:p14="http://schemas.microsoft.com/office/powerpoint/2010/main" val="4010024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DAC0B2F-F298-4087-B358-7EC762A577E5}" type="datetime1">
              <a:rPr kumimoji="1" lang="ja-JP" altLang="en-US" smtClean="0"/>
              <a:t>2018/2/2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84B86F9-5319-47FE-A37A-2B369E6CF0E3}" type="slidenum">
              <a:rPr kumimoji="1" lang="ja-JP" altLang="en-US" smtClean="0"/>
              <a:t>‹#›</a:t>
            </a:fld>
            <a:endParaRPr kumimoji="1" lang="ja-JP" altLang="en-US"/>
          </a:p>
        </p:txBody>
      </p:sp>
    </p:spTree>
    <p:extLst>
      <p:ext uri="{BB962C8B-B14F-4D97-AF65-F5344CB8AC3E}">
        <p14:creationId xmlns:p14="http://schemas.microsoft.com/office/powerpoint/2010/main" val="2020111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B79AC25-0AE6-4E40-BD91-0263099CCEA8}" type="datetime1">
              <a:rPr kumimoji="1" lang="ja-JP" altLang="en-US" smtClean="0"/>
              <a:t>2018/2/2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84B86F9-5319-47FE-A37A-2B369E6CF0E3}" type="slidenum">
              <a:rPr kumimoji="1" lang="ja-JP" altLang="en-US" smtClean="0"/>
              <a:t>‹#›</a:t>
            </a:fld>
            <a:endParaRPr kumimoji="1" lang="ja-JP" altLang="en-US"/>
          </a:p>
        </p:txBody>
      </p:sp>
    </p:spTree>
    <p:extLst>
      <p:ext uri="{BB962C8B-B14F-4D97-AF65-F5344CB8AC3E}">
        <p14:creationId xmlns:p14="http://schemas.microsoft.com/office/powerpoint/2010/main" val="1026033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F7437C-59D0-4B13-B0B3-53E968CDFAF7}" type="datetime1">
              <a:rPr kumimoji="1" lang="ja-JP" altLang="en-US" smtClean="0"/>
              <a:t>2018/2/2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4B86F9-5319-47FE-A37A-2B369E6CF0E3}" type="slidenum">
              <a:rPr kumimoji="1" lang="ja-JP" altLang="en-US" smtClean="0"/>
              <a:t>‹#›</a:t>
            </a:fld>
            <a:endParaRPr kumimoji="1" lang="ja-JP" altLang="en-US"/>
          </a:p>
        </p:txBody>
      </p:sp>
    </p:spTree>
    <p:extLst>
      <p:ext uri="{BB962C8B-B14F-4D97-AF65-F5344CB8AC3E}">
        <p14:creationId xmlns:p14="http://schemas.microsoft.com/office/powerpoint/2010/main" val="13197826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7504" y="2276872"/>
            <a:ext cx="9144000" cy="1470025"/>
          </a:xfrm>
        </p:spPr>
        <p:txBody>
          <a:bodyPr>
            <a:normAutofit/>
          </a:bodyPr>
          <a:lstStyle/>
          <a:p>
            <a:r>
              <a:rPr lang="ja-JP" altLang="en-US" sz="3500" b="1" dirty="0">
                <a:solidFill>
                  <a:srgbClr val="4D4D4D"/>
                </a:solidFill>
                <a:latin typeface="メイリオ"/>
                <a:ea typeface="メイリオ"/>
              </a:rPr>
              <a:t>県南地域</a:t>
            </a:r>
            <a:r>
              <a:rPr lang="ja-JP" altLang="en-US" sz="3500" b="1" dirty="0" smtClean="0">
                <a:solidFill>
                  <a:srgbClr val="4D4D4D"/>
                </a:solidFill>
                <a:latin typeface="メイリオ"/>
                <a:ea typeface="メイリオ"/>
              </a:rPr>
              <a:t>の歯の健康状況（成人・高齢期）</a:t>
            </a:r>
            <a:endParaRPr kumimoji="1" lang="ja-JP" altLang="en-US" sz="3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サブタイトル 2"/>
          <p:cNvSpPr>
            <a:spLocks noGrp="1"/>
          </p:cNvSpPr>
          <p:nvPr>
            <p:ph type="subTitle" idx="1"/>
          </p:nvPr>
        </p:nvSpPr>
        <p:spPr>
          <a:xfrm>
            <a:off x="1371600" y="4941168"/>
            <a:ext cx="6400800" cy="697632"/>
          </a:xfrm>
        </p:spPr>
        <p:txBody>
          <a:bodyPr>
            <a:normAutofit/>
          </a:bodyPr>
          <a:lstStyle/>
          <a:p>
            <a:r>
              <a:rPr kumimoji="1"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福島県県南保健福祉事務所</a:t>
            </a:r>
            <a:endParaRPr kumimoji="1"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084B86F9-5319-47FE-A37A-2B369E6CF0E3}" type="slidenum">
              <a:rPr kumimoji="1" lang="ja-JP" altLang="en-US" smtClean="0"/>
              <a:t>1</a:t>
            </a:fld>
            <a:endParaRPr kumimoji="1" lang="ja-JP" altLang="en-US"/>
          </a:p>
        </p:txBody>
      </p:sp>
      <p:sp>
        <p:nvSpPr>
          <p:cNvPr id="5" name="テキスト ボックス 4"/>
          <p:cNvSpPr txBox="1"/>
          <p:nvPr/>
        </p:nvSpPr>
        <p:spPr>
          <a:xfrm>
            <a:off x="6804248" y="332656"/>
            <a:ext cx="1872208" cy="369332"/>
          </a:xfrm>
          <a:prstGeom prst="rect">
            <a:avLst/>
          </a:prstGeom>
          <a:noFill/>
          <a:ln>
            <a:solidFill>
              <a:schemeClr val="tx2"/>
            </a:solidFill>
          </a:ln>
        </p:spPr>
        <p:txBody>
          <a:bodyPr wrap="square" rtlCol="0">
            <a:spAutoFit/>
          </a:bodyPr>
          <a:lstStyle/>
          <a:p>
            <a:pPr algn="ctr"/>
            <a:r>
              <a:rPr kumimoji="1" lang="ja-JP" altLang="en-US"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月</a:t>
            </a:r>
            <a:endPar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623989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22114"/>
          </a:xfrm>
          <a:solidFill>
            <a:schemeClr val="accent1"/>
          </a:solidFill>
        </p:spPr>
        <p:txBody>
          <a:bodyPr>
            <a:noAutofit/>
          </a:bodyPr>
          <a:lstStyle/>
          <a:p>
            <a:r>
              <a:rPr kumimoji="1" lang="ja-JP" altLang="en-US" sz="2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喫煙が歯周病のリスクであると認知している者の割合</a:t>
            </a:r>
            <a:endParaRPr kumimoji="1" lang="ja-JP" altLang="en-US" sz="2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084B86F9-5319-47FE-A37A-2B369E6CF0E3}" type="slidenum">
              <a:rPr kumimoji="1" lang="ja-JP" altLang="en-US" smtClean="0"/>
              <a:t>10</a:t>
            </a:fld>
            <a:endParaRPr kumimoji="1" lang="ja-JP" altLang="en-US"/>
          </a:p>
        </p:txBody>
      </p:sp>
      <p:sp>
        <p:nvSpPr>
          <p:cNvPr id="7" name="コンテンツ プレースホルダー 3"/>
          <p:cNvSpPr>
            <a:spLocks noGrp="1"/>
          </p:cNvSpPr>
          <p:nvPr>
            <p:ph sz="quarter" idx="4294967295"/>
          </p:nvPr>
        </p:nvSpPr>
        <p:spPr>
          <a:xfrm>
            <a:off x="471803" y="6453336"/>
            <a:ext cx="3960440" cy="216024"/>
          </a:xfrm>
          <a:prstGeom prst="rect">
            <a:avLst/>
          </a:prstGeom>
        </p:spPr>
        <p:txBody>
          <a:bodyPr>
            <a:noAutofit/>
          </a:bodyPr>
          <a:lstStyle/>
          <a:p>
            <a:pPr marL="0" indent="0">
              <a:buNone/>
            </a:pPr>
            <a:r>
              <a:rPr lang="ja-JP" altLang="en-US"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出典：平成</a:t>
            </a:r>
            <a:r>
              <a:rPr lang="en-US" altLang="ja-JP"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年度福島県歯科保健情報システム</a:t>
            </a:r>
            <a:endParaRPr kumimoji="1" lang="ja-JP" altLang="en-US" sz="9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4662" y="1690751"/>
            <a:ext cx="7955769" cy="4773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テキスト ボックス 5"/>
          <p:cNvSpPr txBox="1"/>
          <p:nvPr/>
        </p:nvSpPr>
        <p:spPr>
          <a:xfrm>
            <a:off x="481133" y="1244909"/>
            <a:ext cx="8133257" cy="461665"/>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県平均と比較し、</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代</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を除き</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、認知者が少ない</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6237812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22114"/>
          </a:xfrm>
          <a:solidFill>
            <a:schemeClr val="accent1"/>
          </a:solidFill>
        </p:spPr>
        <p:txBody>
          <a:bodyPr>
            <a:normAutofit/>
          </a:bodyPr>
          <a:lstStyle/>
          <a:p>
            <a:r>
              <a:rPr lang="ja-JP" altLang="en-US" sz="26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喫煙が歯周病のリスクであると認知している者の割合</a:t>
            </a:r>
            <a:endParaRPr kumimoji="1" lang="ja-JP" altLang="en-US" sz="3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084B86F9-5319-47FE-A37A-2B369E6CF0E3}" type="slidenum">
              <a:rPr kumimoji="1" lang="ja-JP" altLang="en-US" smtClean="0"/>
              <a:t>11</a:t>
            </a:fld>
            <a:endParaRPr kumimoji="1" lang="ja-JP" altLang="en-US"/>
          </a:p>
        </p:txBody>
      </p:sp>
      <p:sp>
        <p:nvSpPr>
          <p:cNvPr id="7" name="コンテンツ プレースホルダー 3"/>
          <p:cNvSpPr>
            <a:spLocks noGrp="1"/>
          </p:cNvSpPr>
          <p:nvPr>
            <p:ph sz="quarter" idx="4294967295"/>
          </p:nvPr>
        </p:nvSpPr>
        <p:spPr>
          <a:xfrm>
            <a:off x="755576" y="6524452"/>
            <a:ext cx="3960440" cy="216024"/>
          </a:xfrm>
          <a:prstGeom prst="rect">
            <a:avLst/>
          </a:prstGeom>
        </p:spPr>
        <p:txBody>
          <a:bodyPr>
            <a:noAutofit/>
          </a:bodyPr>
          <a:lstStyle/>
          <a:p>
            <a:pPr marL="0" indent="0">
              <a:buNone/>
            </a:pPr>
            <a:r>
              <a:rPr lang="ja-JP" altLang="en-US"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出典：</a:t>
            </a:r>
            <a:r>
              <a:rPr lang="ja-JP" altLang="en-US"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23</a:t>
            </a:r>
            <a:r>
              <a:rPr lang="ja-JP" altLang="en-US"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年度福島県歯科保健情報システム</a:t>
            </a:r>
            <a:endParaRPr kumimoji="1" lang="ja-JP" altLang="en-US" sz="9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395535" y="1285063"/>
            <a:ext cx="8662867" cy="830997"/>
          </a:xfrm>
          <a:prstGeom prst="rect">
            <a:avLst/>
          </a:prstGeom>
          <a:noFill/>
        </p:spPr>
        <p:txBody>
          <a:bodyPr wrap="square" rtlCol="0">
            <a:spAutoFit/>
          </a:bodyPr>
          <a:lstStyle/>
          <a:p>
            <a:pPr marL="285750" indent="-285750">
              <a:buFont typeface="Arial" panose="020B0604020202020204" pitchFamily="34" charset="0"/>
              <a:buChar char="•"/>
            </a:pP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年度によるバラつきが</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ある。県平均と比較し、</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H23-26</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年度は認知者が多かったが、直近の</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H27</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年度は認知者が少ない。</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2102266"/>
            <a:ext cx="7272808" cy="43584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85878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22114"/>
          </a:xfrm>
          <a:solidFill>
            <a:schemeClr val="accent1"/>
          </a:solidFill>
        </p:spPr>
        <p:txBody>
          <a:bodyPr>
            <a:normAutofit fontScale="90000"/>
          </a:bodyPr>
          <a:lstStyle/>
          <a:p>
            <a:r>
              <a:rPr lang="ja-JP" altLang="en-US" sz="3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参考：福島県歯科保健情報システムについて</a:t>
            </a:r>
            <a:endParaRPr kumimoji="1" lang="ja-JP" altLang="en-US" sz="3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395536" y="1340768"/>
            <a:ext cx="8496944" cy="4785395"/>
          </a:xfrm>
        </p:spPr>
        <p:txBody>
          <a:bodyPr>
            <a:normAutofit/>
          </a:bodyPr>
          <a:lstStyle/>
          <a:p>
            <a:r>
              <a:rPr lang="ja-JP" altLang="en-US" sz="2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県では</a:t>
            </a:r>
            <a:r>
              <a:rPr lang="ja-JP" altLang="en-US" sz="2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H23</a:t>
            </a:r>
            <a:r>
              <a:rPr lang="ja-JP" altLang="en-US" sz="2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年度より歯科保健データの集約を行っています。</a:t>
            </a:r>
            <a:endParaRPr lang="en-US" altLang="ja-JP" sz="2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084B86F9-5319-47FE-A37A-2B369E6CF0E3}" type="slidenum">
              <a:rPr kumimoji="1" lang="ja-JP" altLang="en-US" smtClean="0"/>
              <a:t>12</a:t>
            </a:fld>
            <a:endParaRPr kumimoji="1" lang="ja-JP" altLang="en-US"/>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1916831"/>
            <a:ext cx="6840760" cy="4663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57923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solidFill>
        </p:spPr>
        <p:txBody>
          <a:bodyPr>
            <a:normAutofit/>
          </a:bodyPr>
          <a:lstStyle/>
          <a:p>
            <a:r>
              <a:rPr lang="ja-JP" altLang="en-US" sz="3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はじめに</a:t>
            </a:r>
            <a:endParaRPr kumimoji="1" lang="ja-JP" altLang="en-US" sz="3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600200"/>
            <a:ext cx="8229600" cy="2044824"/>
          </a:xfrm>
        </p:spPr>
        <p:txBody>
          <a:bodyPr>
            <a:normAutofit fontScale="92500" lnSpcReduction="10000"/>
          </a:bodyPr>
          <a:lstStyle/>
          <a:p>
            <a:r>
              <a:rPr kumimoji="1"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管内市町村において実施している歯周疾患検診の結果をまとめました（実施していない市町村もあります）。</a:t>
            </a:r>
            <a:endParaRPr kumimoji="1" lang="en-US" altLang="ja-JP" sz="28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検診受診者数は下表のとおりで、例年県全体の</a:t>
            </a:r>
            <a:r>
              <a:rPr kumimoji="1" lang="en-US" altLang="ja-JP" sz="28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％程となっています。</a:t>
            </a:r>
            <a:endParaRPr kumimoji="1" lang="en-US" altLang="ja-JP" sz="28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084B86F9-5319-47FE-A37A-2B369E6CF0E3}" type="slidenum">
              <a:rPr kumimoji="1" lang="ja-JP" altLang="en-US" smtClean="0"/>
              <a:t>2</a:t>
            </a:fld>
            <a:endParaRPr kumimoji="1" lang="ja-JP" altLang="en-US"/>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1113" y="4149080"/>
            <a:ext cx="4124325"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4008" y="4149080"/>
            <a:ext cx="4124325" cy="2219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コンテンツ プレースホルダー 3"/>
          <p:cNvSpPr txBox="1">
            <a:spLocks/>
          </p:cNvSpPr>
          <p:nvPr/>
        </p:nvSpPr>
        <p:spPr>
          <a:xfrm>
            <a:off x="472613" y="6417332"/>
            <a:ext cx="3960440" cy="21602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出典：福島県歯科保健情報システム</a:t>
            </a:r>
            <a:endParaRPr lang="ja-JP" altLang="en-US" sz="9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コンテンツ プレースホルダー 3"/>
          <p:cNvSpPr txBox="1">
            <a:spLocks/>
          </p:cNvSpPr>
          <p:nvPr/>
        </p:nvSpPr>
        <p:spPr>
          <a:xfrm>
            <a:off x="451113" y="3862872"/>
            <a:ext cx="8317220" cy="28620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6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＜福島県＞　　　　　　　　　　　　　　　＜県南地域＞</a:t>
            </a:r>
            <a:endParaRPr lang="ja-JP" altLang="en-US" sz="14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4525959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22114"/>
          </a:xfrm>
          <a:solidFill>
            <a:schemeClr val="accent1"/>
          </a:solidFill>
        </p:spPr>
        <p:txBody>
          <a:bodyPr>
            <a:normAutofit/>
          </a:bodyPr>
          <a:lstStyle/>
          <a:p>
            <a:r>
              <a:rPr lang="ja-JP" altLang="en-US" sz="3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歯</a:t>
            </a:r>
            <a:r>
              <a:rPr lang="ja-JP" altLang="en-US" sz="3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の保有状況</a:t>
            </a:r>
            <a:endParaRPr kumimoji="1" lang="ja-JP" altLang="en-US" sz="3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084B86F9-5319-47FE-A37A-2B369E6CF0E3}" type="slidenum">
              <a:rPr kumimoji="1" lang="ja-JP" altLang="en-US" smtClean="0"/>
              <a:t>3</a:t>
            </a:fld>
            <a:endParaRPr kumimoji="1" lang="ja-JP" altLang="en-US"/>
          </a:p>
        </p:txBody>
      </p:sp>
      <p:sp>
        <p:nvSpPr>
          <p:cNvPr id="7" name="コンテンツ プレースホルダー 3"/>
          <p:cNvSpPr>
            <a:spLocks noGrp="1"/>
          </p:cNvSpPr>
          <p:nvPr>
            <p:ph sz="quarter" idx="4294967295"/>
          </p:nvPr>
        </p:nvSpPr>
        <p:spPr>
          <a:xfrm>
            <a:off x="556895" y="6525344"/>
            <a:ext cx="3960440" cy="216024"/>
          </a:xfrm>
          <a:prstGeom prst="rect">
            <a:avLst/>
          </a:prstGeom>
        </p:spPr>
        <p:txBody>
          <a:bodyPr>
            <a:noAutofit/>
          </a:bodyPr>
          <a:lstStyle/>
          <a:p>
            <a:pPr marL="0" indent="0">
              <a:buNone/>
            </a:pPr>
            <a:r>
              <a:rPr lang="ja-JP" altLang="en-US"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出典：平成</a:t>
            </a:r>
            <a:r>
              <a:rPr lang="en-US" altLang="ja-JP"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年度福島県歯科保健情報システム</a:t>
            </a:r>
            <a:endParaRPr kumimoji="1" lang="ja-JP" altLang="en-US" sz="9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7321" y="1706574"/>
            <a:ext cx="7920880" cy="47468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テキスト ボックス 4"/>
          <p:cNvSpPr txBox="1"/>
          <p:nvPr/>
        </p:nvSpPr>
        <p:spPr>
          <a:xfrm>
            <a:off x="481133" y="1244909"/>
            <a:ext cx="8133257" cy="461665"/>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県平均と比較し、各年代で保有歯が少ない</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5185723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22114"/>
          </a:xfrm>
          <a:solidFill>
            <a:schemeClr val="accent1"/>
          </a:solidFill>
        </p:spPr>
        <p:txBody>
          <a:bodyPr>
            <a:normAutofit fontScale="90000"/>
          </a:bodyPr>
          <a:lstStyle/>
          <a:p>
            <a:r>
              <a:rPr kumimoji="1" lang="ja-JP" altLang="en-US" sz="3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進行した歯周病に罹患している者の割合</a:t>
            </a:r>
            <a:endParaRPr kumimoji="1" lang="ja-JP" altLang="en-US" sz="3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084B86F9-5319-47FE-A37A-2B369E6CF0E3}" type="slidenum">
              <a:rPr kumimoji="1" lang="ja-JP" altLang="en-US" smtClean="0"/>
              <a:t>4</a:t>
            </a:fld>
            <a:endParaRPr kumimoji="1" lang="ja-JP" altLang="en-US"/>
          </a:p>
        </p:txBody>
      </p:sp>
      <p:sp>
        <p:nvSpPr>
          <p:cNvPr id="7" name="コンテンツ プレースホルダー 3"/>
          <p:cNvSpPr>
            <a:spLocks noGrp="1"/>
          </p:cNvSpPr>
          <p:nvPr>
            <p:ph sz="quarter" idx="4294967295"/>
          </p:nvPr>
        </p:nvSpPr>
        <p:spPr>
          <a:xfrm>
            <a:off x="468963" y="6453336"/>
            <a:ext cx="3960440" cy="216024"/>
          </a:xfrm>
          <a:prstGeom prst="rect">
            <a:avLst/>
          </a:prstGeom>
        </p:spPr>
        <p:txBody>
          <a:bodyPr>
            <a:noAutofit/>
          </a:bodyPr>
          <a:lstStyle/>
          <a:p>
            <a:pPr marL="0" indent="0">
              <a:buNone/>
            </a:pPr>
            <a:r>
              <a:rPr lang="ja-JP" altLang="en-US"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出典：平成</a:t>
            </a:r>
            <a:r>
              <a:rPr lang="en-US" altLang="ja-JP"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年度福島県歯科保健情報システム</a:t>
            </a:r>
            <a:endParaRPr kumimoji="1" lang="ja-JP" altLang="en-US" sz="9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203" y="1697853"/>
            <a:ext cx="7909116" cy="47397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テキスト ボックス 5"/>
          <p:cNvSpPr txBox="1"/>
          <p:nvPr/>
        </p:nvSpPr>
        <p:spPr>
          <a:xfrm>
            <a:off x="481133" y="1244909"/>
            <a:ext cx="8133257" cy="461665"/>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県平均と比較し、各年代で罹患者が少ない。</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1064390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22114"/>
          </a:xfrm>
          <a:solidFill>
            <a:schemeClr val="accent1"/>
          </a:solidFill>
        </p:spPr>
        <p:txBody>
          <a:bodyPr>
            <a:normAutofit fontScale="90000"/>
          </a:bodyPr>
          <a:lstStyle/>
          <a:p>
            <a:r>
              <a:rPr kumimoji="1" lang="ja-JP" altLang="en-US" sz="3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進行した歯周病に罹患している者の割合</a:t>
            </a:r>
            <a:endParaRPr kumimoji="1" lang="ja-JP" altLang="en-US" sz="3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084B86F9-5319-47FE-A37A-2B369E6CF0E3}" type="slidenum">
              <a:rPr kumimoji="1" lang="ja-JP" altLang="en-US" smtClean="0"/>
              <a:t>5</a:t>
            </a:fld>
            <a:endParaRPr kumimoji="1" lang="ja-JP" altLang="en-US"/>
          </a:p>
        </p:txBody>
      </p:sp>
      <p:sp>
        <p:nvSpPr>
          <p:cNvPr id="7" name="コンテンツ プレースホルダー 3"/>
          <p:cNvSpPr>
            <a:spLocks noGrp="1"/>
          </p:cNvSpPr>
          <p:nvPr>
            <p:ph sz="quarter" idx="4294967295"/>
          </p:nvPr>
        </p:nvSpPr>
        <p:spPr>
          <a:xfrm>
            <a:off x="755576" y="6524452"/>
            <a:ext cx="3960440" cy="216024"/>
          </a:xfrm>
          <a:prstGeom prst="rect">
            <a:avLst/>
          </a:prstGeom>
        </p:spPr>
        <p:txBody>
          <a:bodyPr>
            <a:noAutofit/>
          </a:bodyPr>
          <a:lstStyle/>
          <a:p>
            <a:pPr marL="0" indent="0">
              <a:buNone/>
            </a:pPr>
            <a:r>
              <a:rPr lang="ja-JP" altLang="en-US"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出典：</a:t>
            </a:r>
            <a:r>
              <a:rPr lang="ja-JP" altLang="en-US"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23</a:t>
            </a:r>
            <a:r>
              <a:rPr lang="ja-JP" altLang="en-US"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年度福島県歯科保健情報システム</a:t>
            </a:r>
            <a:endParaRPr kumimoji="1" lang="ja-JP" altLang="en-US" sz="9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2060848"/>
            <a:ext cx="7426357" cy="4456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テキスト ボックス 7"/>
          <p:cNvSpPr txBox="1"/>
          <p:nvPr/>
        </p:nvSpPr>
        <p:spPr>
          <a:xfrm>
            <a:off x="395535" y="1285063"/>
            <a:ext cx="8662867" cy="830997"/>
          </a:xfrm>
          <a:prstGeom prst="rect">
            <a:avLst/>
          </a:prstGeom>
          <a:noFill/>
        </p:spPr>
        <p:txBody>
          <a:bodyPr wrap="square" rtlCol="0">
            <a:spAutoFit/>
          </a:bodyPr>
          <a:lstStyle/>
          <a:p>
            <a:pPr marL="285750" indent="-285750">
              <a:buFont typeface="Arial" panose="020B0604020202020204" pitchFamily="34" charset="0"/>
              <a:buChar char="•"/>
            </a:pP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年度によるバラつきが</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あるが、直</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近では県平均と比較し、罹患者が少ない。</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8715261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22114"/>
          </a:xfrm>
          <a:solidFill>
            <a:schemeClr val="accent1"/>
          </a:solidFill>
        </p:spPr>
        <p:txBody>
          <a:bodyPr>
            <a:noAutofit/>
          </a:bodyPr>
          <a:lstStyle/>
          <a:p>
            <a:r>
              <a:rPr kumimoji="1" lang="ja-JP" altLang="en-US" sz="27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定期的に歯科検診や歯石除去を受けている者の割合</a:t>
            </a:r>
            <a:endParaRPr kumimoji="1" lang="ja-JP" altLang="en-US" sz="27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084B86F9-5319-47FE-A37A-2B369E6CF0E3}" type="slidenum">
              <a:rPr kumimoji="1" lang="ja-JP" altLang="en-US" smtClean="0"/>
              <a:t>6</a:t>
            </a:fld>
            <a:endParaRPr kumimoji="1" lang="ja-JP" altLang="en-US"/>
          </a:p>
        </p:txBody>
      </p:sp>
      <p:sp>
        <p:nvSpPr>
          <p:cNvPr id="7" name="コンテンツ プレースホルダー 3"/>
          <p:cNvSpPr>
            <a:spLocks noGrp="1"/>
          </p:cNvSpPr>
          <p:nvPr>
            <p:ph sz="quarter" idx="4294967295"/>
          </p:nvPr>
        </p:nvSpPr>
        <p:spPr>
          <a:xfrm>
            <a:off x="467544" y="6453336"/>
            <a:ext cx="3960440" cy="216024"/>
          </a:xfrm>
          <a:prstGeom prst="rect">
            <a:avLst/>
          </a:prstGeom>
        </p:spPr>
        <p:txBody>
          <a:bodyPr>
            <a:noAutofit/>
          </a:bodyPr>
          <a:lstStyle/>
          <a:p>
            <a:pPr marL="0" indent="0">
              <a:buNone/>
            </a:pPr>
            <a:r>
              <a:rPr lang="ja-JP" altLang="en-US"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出典：平成</a:t>
            </a:r>
            <a:r>
              <a:rPr lang="en-US" altLang="ja-JP"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年度福島県歯科保健情報システム</a:t>
            </a:r>
            <a:endParaRPr kumimoji="1" lang="ja-JP" altLang="en-US" sz="9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3428" y="1628801"/>
            <a:ext cx="8020679" cy="4796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テキスト ボックス 7"/>
          <p:cNvSpPr txBox="1"/>
          <p:nvPr/>
        </p:nvSpPr>
        <p:spPr>
          <a:xfrm>
            <a:off x="481133" y="1244909"/>
            <a:ext cx="8133257" cy="461665"/>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県平均と比較し、</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 30</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代を除き、</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受診者が多い。</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0986551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22114"/>
          </a:xfrm>
          <a:solidFill>
            <a:schemeClr val="accent1"/>
          </a:solidFill>
        </p:spPr>
        <p:txBody>
          <a:bodyPr>
            <a:normAutofit/>
          </a:bodyPr>
          <a:lstStyle/>
          <a:p>
            <a:r>
              <a:rPr lang="ja-JP" altLang="en-US" sz="27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定期的に歯科検診や歯石除去を受けている者の割合</a:t>
            </a:r>
            <a:endParaRPr kumimoji="1" lang="ja-JP" altLang="en-US" sz="3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084B86F9-5319-47FE-A37A-2B369E6CF0E3}" type="slidenum">
              <a:rPr kumimoji="1" lang="ja-JP" altLang="en-US" smtClean="0"/>
              <a:t>7</a:t>
            </a:fld>
            <a:endParaRPr kumimoji="1" lang="ja-JP" altLang="en-US"/>
          </a:p>
        </p:txBody>
      </p:sp>
      <p:sp>
        <p:nvSpPr>
          <p:cNvPr id="7" name="コンテンツ プレースホルダー 3"/>
          <p:cNvSpPr>
            <a:spLocks noGrp="1"/>
          </p:cNvSpPr>
          <p:nvPr>
            <p:ph sz="quarter" idx="4294967295"/>
          </p:nvPr>
        </p:nvSpPr>
        <p:spPr>
          <a:xfrm>
            <a:off x="755576" y="6524452"/>
            <a:ext cx="3960440" cy="216024"/>
          </a:xfrm>
          <a:prstGeom prst="rect">
            <a:avLst/>
          </a:prstGeom>
        </p:spPr>
        <p:txBody>
          <a:bodyPr>
            <a:noAutofit/>
          </a:bodyPr>
          <a:lstStyle/>
          <a:p>
            <a:pPr marL="0" indent="0">
              <a:buNone/>
            </a:pPr>
            <a:r>
              <a:rPr lang="ja-JP" altLang="en-US"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出典：</a:t>
            </a:r>
            <a:r>
              <a:rPr lang="ja-JP" altLang="en-US"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23</a:t>
            </a:r>
            <a:r>
              <a:rPr lang="ja-JP" altLang="en-US"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年度福島県歯科保健情報システム</a:t>
            </a:r>
            <a:endParaRPr kumimoji="1" lang="ja-JP" altLang="en-US" sz="9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395535" y="1285063"/>
            <a:ext cx="8662867" cy="830997"/>
          </a:xfrm>
          <a:prstGeom prst="rect">
            <a:avLst/>
          </a:prstGeom>
          <a:noFill/>
        </p:spPr>
        <p:txBody>
          <a:bodyPr wrap="square" rtlCol="0">
            <a:spAutoFit/>
          </a:bodyPr>
          <a:lstStyle/>
          <a:p>
            <a:pPr marL="285750" indent="-285750">
              <a:buFont typeface="Arial" panose="020B0604020202020204" pitchFamily="34" charset="0"/>
              <a:buChar char="•"/>
            </a:pP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年度によるバラつきが</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あるが、</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県平均と比較し、受診者が多い。</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2116058"/>
            <a:ext cx="7272808" cy="43584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651408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22114"/>
          </a:xfrm>
          <a:solidFill>
            <a:schemeClr val="accent1"/>
          </a:solidFill>
        </p:spPr>
        <p:txBody>
          <a:bodyPr>
            <a:noAutofit/>
          </a:bodyPr>
          <a:lstStyle/>
          <a:p>
            <a:r>
              <a:rPr lang="ja-JP" altLang="en-US" sz="28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毎食後（</a:t>
            </a:r>
            <a:r>
              <a:rPr lang="en-US" altLang="ja-JP" sz="28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8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日</a:t>
            </a:r>
            <a:r>
              <a:rPr lang="en-US" altLang="ja-JP" sz="28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8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回以上）歯を磨いている</a:t>
            </a:r>
            <a:r>
              <a:rPr kumimoji="1" lang="ja-JP" altLang="en-US" sz="28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者の割合</a:t>
            </a:r>
            <a:endParaRPr kumimoji="1"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084B86F9-5319-47FE-A37A-2B369E6CF0E3}" type="slidenum">
              <a:rPr kumimoji="1" lang="ja-JP" altLang="en-US" smtClean="0"/>
              <a:t>8</a:t>
            </a:fld>
            <a:endParaRPr kumimoji="1" lang="ja-JP" altLang="en-US"/>
          </a:p>
        </p:txBody>
      </p:sp>
      <p:sp>
        <p:nvSpPr>
          <p:cNvPr id="7" name="コンテンツ プレースホルダー 3"/>
          <p:cNvSpPr>
            <a:spLocks noGrp="1"/>
          </p:cNvSpPr>
          <p:nvPr>
            <p:ph sz="quarter" idx="4294967295"/>
          </p:nvPr>
        </p:nvSpPr>
        <p:spPr>
          <a:xfrm>
            <a:off x="613891" y="6415038"/>
            <a:ext cx="3960440" cy="216024"/>
          </a:xfrm>
          <a:prstGeom prst="rect">
            <a:avLst/>
          </a:prstGeom>
        </p:spPr>
        <p:txBody>
          <a:bodyPr>
            <a:noAutofit/>
          </a:bodyPr>
          <a:lstStyle/>
          <a:p>
            <a:pPr marL="0" indent="0">
              <a:buNone/>
            </a:pPr>
            <a:r>
              <a:rPr lang="ja-JP" altLang="en-US"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出典：平成</a:t>
            </a:r>
            <a:r>
              <a:rPr lang="en-US" altLang="ja-JP"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年度福島県歯科保健情報システム</a:t>
            </a:r>
            <a:endParaRPr kumimoji="1" lang="ja-JP" altLang="en-US" sz="9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202" y="1661746"/>
            <a:ext cx="7909118" cy="4745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テキスト ボックス 7"/>
          <p:cNvSpPr txBox="1"/>
          <p:nvPr/>
        </p:nvSpPr>
        <p:spPr>
          <a:xfrm>
            <a:off x="481133" y="1244909"/>
            <a:ext cx="8133257" cy="461665"/>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県平均と比較し、</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60</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代で実施者が少ない</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8845678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22114"/>
          </a:xfrm>
          <a:solidFill>
            <a:schemeClr val="accent1"/>
          </a:solidFill>
        </p:spPr>
        <p:txBody>
          <a:bodyPr>
            <a:normAutofit/>
          </a:bodyPr>
          <a:lstStyle/>
          <a:p>
            <a:r>
              <a:rPr lang="ja-JP" altLang="en-US" sz="28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毎食後（</a:t>
            </a:r>
            <a:r>
              <a:rPr lang="en-US" altLang="ja-JP" sz="28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8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日</a:t>
            </a:r>
            <a:r>
              <a:rPr lang="en-US" altLang="ja-JP" sz="28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8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回以上）歯を磨いている者の割合</a:t>
            </a:r>
            <a:endParaRPr kumimoji="1" lang="ja-JP" altLang="en-US" sz="3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084B86F9-5319-47FE-A37A-2B369E6CF0E3}" type="slidenum">
              <a:rPr kumimoji="1" lang="ja-JP" altLang="en-US" smtClean="0"/>
              <a:t>9</a:t>
            </a:fld>
            <a:endParaRPr kumimoji="1" lang="ja-JP" altLang="en-US"/>
          </a:p>
        </p:txBody>
      </p:sp>
      <p:sp>
        <p:nvSpPr>
          <p:cNvPr id="7" name="コンテンツ プレースホルダー 3"/>
          <p:cNvSpPr>
            <a:spLocks noGrp="1"/>
          </p:cNvSpPr>
          <p:nvPr>
            <p:ph sz="quarter" idx="4294967295"/>
          </p:nvPr>
        </p:nvSpPr>
        <p:spPr>
          <a:xfrm>
            <a:off x="755576" y="6524452"/>
            <a:ext cx="3960440" cy="216024"/>
          </a:xfrm>
          <a:prstGeom prst="rect">
            <a:avLst/>
          </a:prstGeom>
        </p:spPr>
        <p:txBody>
          <a:bodyPr>
            <a:noAutofit/>
          </a:bodyPr>
          <a:lstStyle/>
          <a:p>
            <a:pPr marL="0" indent="0">
              <a:buNone/>
            </a:pPr>
            <a:r>
              <a:rPr lang="ja-JP" altLang="en-US"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出典：</a:t>
            </a:r>
            <a:r>
              <a:rPr lang="ja-JP" altLang="en-US"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23</a:t>
            </a:r>
            <a:r>
              <a:rPr lang="ja-JP" altLang="en-US"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年度福島県歯科保健情報システム</a:t>
            </a:r>
            <a:endParaRPr kumimoji="1" lang="ja-JP" altLang="en-US" sz="9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395535" y="1285063"/>
            <a:ext cx="8662867" cy="830997"/>
          </a:xfrm>
          <a:prstGeom prst="rect">
            <a:avLst/>
          </a:prstGeom>
          <a:noFill/>
        </p:spPr>
        <p:txBody>
          <a:bodyPr wrap="square" rtlCol="0">
            <a:spAutoFit/>
          </a:bodyPr>
          <a:lstStyle/>
          <a:p>
            <a:pPr marL="285750" indent="-285750">
              <a:buFont typeface="Arial" panose="020B0604020202020204" pitchFamily="34" charset="0"/>
              <a:buChar char="•"/>
            </a:pP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年度によるバラつきが</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あるが、</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県平均と比較し、実施者が少ない。</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7462" y="1988840"/>
            <a:ext cx="7496945" cy="4492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30678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492</TotalTime>
  <Words>495</Words>
  <Application>Microsoft Office PowerPoint</Application>
  <PresentationFormat>画面に合わせる (4:3)</PresentationFormat>
  <Paragraphs>60</Paragraphs>
  <Slides>12</Slides>
  <Notes>11</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Office ​​テーマ</vt:lpstr>
      <vt:lpstr>県南地域の歯の健康状況（成人・高齢期）</vt:lpstr>
      <vt:lpstr>はじめに</vt:lpstr>
      <vt:lpstr>歯の保有状況</vt:lpstr>
      <vt:lpstr>進行した歯周病に罹患している者の割合</vt:lpstr>
      <vt:lpstr>進行した歯周病に罹患している者の割合</vt:lpstr>
      <vt:lpstr>定期的に歯科検診や歯石除去を受けている者の割合</vt:lpstr>
      <vt:lpstr>定期的に歯科検診や歯石除去を受けている者の割合</vt:lpstr>
      <vt:lpstr>毎食後（1日3回以上）歯を磨いている者の割合</vt:lpstr>
      <vt:lpstr>毎食後（1日3回以上）歯を磨いている者の割合</vt:lpstr>
      <vt:lpstr>喫煙が歯周病のリスクであると認知している者の割合</vt:lpstr>
      <vt:lpstr>喫煙が歯周病のリスクであると認知している者の割合</vt:lpstr>
      <vt:lpstr>参考：福島県歯科保健情報システムについて</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県南地域の子どものむし歯の状況</dc:title>
  <dc:creator>後藤 優子</dc:creator>
  <cp:lastModifiedBy>後藤 優子</cp:lastModifiedBy>
  <cp:revision>44</cp:revision>
  <dcterms:created xsi:type="dcterms:W3CDTF">2018-01-17T07:28:48Z</dcterms:created>
  <dcterms:modified xsi:type="dcterms:W3CDTF">2018-02-02T01:35:02Z</dcterms:modified>
</cp:coreProperties>
</file>