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4" r:id="rId1"/>
    <p:sldMasterId id="2147483720" r:id="rId2"/>
    <p:sldMasterId id="2147483732" r:id="rId3"/>
  </p:sldMasterIdLst>
  <p:notesMasterIdLst>
    <p:notesMasterId r:id="rId21"/>
  </p:notesMasterIdLst>
  <p:handoutMasterIdLst>
    <p:handoutMasterId r:id="rId22"/>
  </p:handoutMasterIdLst>
  <p:sldIdLst>
    <p:sldId id="330" r:id="rId4"/>
    <p:sldId id="360" r:id="rId5"/>
    <p:sldId id="361" r:id="rId6"/>
    <p:sldId id="350" r:id="rId7"/>
    <p:sldId id="344" r:id="rId8"/>
    <p:sldId id="345" r:id="rId9"/>
    <p:sldId id="351" r:id="rId10"/>
    <p:sldId id="348" r:id="rId11"/>
    <p:sldId id="349" r:id="rId12"/>
    <p:sldId id="352" r:id="rId13"/>
    <p:sldId id="353" r:id="rId14"/>
    <p:sldId id="354" r:id="rId15"/>
    <p:sldId id="355" r:id="rId16"/>
    <p:sldId id="358" r:id="rId17"/>
    <p:sldId id="359" r:id="rId18"/>
    <p:sldId id="362" r:id="rId19"/>
    <p:sldId id="363" r:id="rId20"/>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15:guide id="1" orient="horz" pos="3127"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BD450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4" autoAdjust="0"/>
    <p:restoredTop sz="85252" autoAdjust="0"/>
  </p:normalViewPr>
  <p:slideViewPr>
    <p:cSldViewPr>
      <p:cViewPr varScale="1">
        <p:scale>
          <a:sx n="62" d="100"/>
          <a:sy n="62" d="100"/>
        </p:scale>
        <p:origin x="-1608" y="-78"/>
      </p:cViewPr>
      <p:guideLst>
        <p:guide orient="horz" pos="2160"/>
        <p:guide pos="2880"/>
      </p:guideLst>
    </p:cSldViewPr>
  </p:slideViewPr>
  <p:outlineViewPr>
    <p:cViewPr>
      <p:scale>
        <a:sx n="33" d="100"/>
        <a:sy n="33" d="100"/>
      </p:scale>
      <p:origin x="0" y="2022"/>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1" d="100"/>
          <a:sy n="51" d="100"/>
        </p:scale>
        <p:origin x="2928" y="78"/>
      </p:cViewPr>
      <p:guideLst>
        <p:guide orient="horz" pos="3127"/>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4"/>
            <a:ext cx="2945659" cy="496332"/>
          </a:xfrm>
          <a:prstGeom prst="rect">
            <a:avLst/>
          </a:prstGeom>
        </p:spPr>
        <p:txBody>
          <a:bodyPr vert="horz" lIns="92436" tIns="46218" rIns="92436" bIns="46218" rtlCol="0"/>
          <a:lstStyle>
            <a:lvl1pPr algn="l">
              <a:defRPr sz="1200"/>
            </a:lvl1pPr>
          </a:lstStyle>
          <a:p>
            <a:endParaRPr kumimoji="1" lang="ja-JP" altLang="en-US"/>
          </a:p>
        </p:txBody>
      </p:sp>
      <p:sp>
        <p:nvSpPr>
          <p:cNvPr id="4" name="フッター プレースホルダ 3"/>
          <p:cNvSpPr>
            <a:spLocks noGrp="1"/>
          </p:cNvSpPr>
          <p:nvPr>
            <p:ph type="ftr" sz="quarter" idx="2"/>
          </p:nvPr>
        </p:nvSpPr>
        <p:spPr>
          <a:xfrm>
            <a:off x="3" y="9428586"/>
            <a:ext cx="2945659" cy="496332"/>
          </a:xfrm>
          <a:prstGeom prst="rect">
            <a:avLst/>
          </a:prstGeom>
        </p:spPr>
        <p:txBody>
          <a:bodyPr vert="horz" lIns="92436" tIns="46218" rIns="92436" bIns="46218" rtlCol="0" anchor="b"/>
          <a:lstStyle>
            <a:lvl1pPr algn="l">
              <a:defRPr sz="1200"/>
            </a:lvl1pPr>
          </a:lstStyle>
          <a:p>
            <a:endParaRPr kumimoji="1" lang="ja-JP" altLang="en-US"/>
          </a:p>
        </p:txBody>
      </p:sp>
    </p:spTree>
    <p:extLst>
      <p:ext uri="{BB962C8B-B14F-4D97-AF65-F5344CB8AC3E}">
        <p14:creationId xmlns="" xmlns:p14="http://schemas.microsoft.com/office/powerpoint/2010/main" val="1441327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4"/>
            <a:ext cx="2945659" cy="496332"/>
          </a:xfrm>
          <a:prstGeom prst="rect">
            <a:avLst/>
          </a:prstGeom>
        </p:spPr>
        <p:txBody>
          <a:bodyPr vert="horz" lIns="92436" tIns="46218" rIns="92436" bIns="46218" rtlCol="0"/>
          <a:lstStyle>
            <a:lvl1pPr algn="l">
              <a:defRPr sz="1200"/>
            </a:lvl1pPr>
          </a:lstStyle>
          <a:p>
            <a:endParaRPr kumimoji="1" lang="ja-JP" altLang="en-US"/>
          </a:p>
        </p:txBody>
      </p:sp>
      <p:sp>
        <p:nvSpPr>
          <p:cNvPr id="3" name="日付プレースホルダ 2"/>
          <p:cNvSpPr>
            <a:spLocks noGrp="1"/>
          </p:cNvSpPr>
          <p:nvPr>
            <p:ph type="dt" idx="1"/>
          </p:nvPr>
        </p:nvSpPr>
        <p:spPr>
          <a:xfrm>
            <a:off x="3850447" y="4"/>
            <a:ext cx="2945659" cy="496332"/>
          </a:xfrm>
          <a:prstGeom prst="rect">
            <a:avLst/>
          </a:prstGeom>
        </p:spPr>
        <p:txBody>
          <a:bodyPr vert="horz" lIns="92436" tIns="46218" rIns="92436" bIns="46218" rtlCol="0"/>
          <a:lstStyle>
            <a:lvl1pPr algn="r">
              <a:defRPr sz="1200"/>
            </a:lvl1pPr>
          </a:lstStyle>
          <a:p>
            <a:fld id="{73C4CF47-15FA-4A00-BAE5-FB6A82D3FA6B}" type="datetimeFigureOut">
              <a:rPr kumimoji="1" lang="ja-JP" altLang="en-US" smtClean="0"/>
              <a:pPr/>
              <a:t>2017/9/11</a:t>
            </a:fld>
            <a:endParaRPr kumimoji="1" lang="ja-JP" altLang="en-US"/>
          </a:p>
        </p:txBody>
      </p:sp>
      <p:sp>
        <p:nvSpPr>
          <p:cNvPr id="4" name="スライド イメージ プレースホルダ 3"/>
          <p:cNvSpPr>
            <a:spLocks noGrp="1" noRot="1" noChangeAspect="1"/>
          </p:cNvSpPr>
          <p:nvPr>
            <p:ph type="sldImg" idx="2"/>
          </p:nvPr>
        </p:nvSpPr>
        <p:spPr>
          <a:xfrm>
            <a:off x="915988" y="746125"/>
            <a:ext cx="4965700" cy="3724275"/>
          </a:xfrm>
          <a:prstGeom prst="rect">
            <a:avLst/>
          </a:prstGeom>
          <a:noFill/>
          <a:ln w="12700">
            <a:solidFill>
              <a:prstClr val="black"/>
            </a:solidFill>
          </a:ln>
        </p:spPr>
        <p:txBody>
          <a:bodyPr vert="horz" lIns="92436" tIns="46218" rIns="92436" bIns="46218" rtlCol="0" anchor="ctr"/>
          <a:lstStyle/>
          <a:p>
            <a:endParaRPr lang="ja-JP" altLang="en-US"/>
          </a:p>
        </p:txBody>
      </p:sp>
      <p:sp>
        <p:nvSpPr>
          <p:cNvPr id="5" name="ノート プレースホルダ 4"/>
          <p:cNvSpPr>
            <a:spLocks noGrp="1"/>
          </p:cNvSpPr>
          <p:nvPr>
            <p:ph type="body" sz="quarter" idx="3"/>
          </p:nvPr>
        </p:nvSpPr>
        <p:spPr>
          <a:xfrm>
            <a:off x="679768" y="4715158"/>
            <a:ext cx="5438140" cy="4466987"/>
          </a:xfrm>
          <a:prstGeom prst="rect">
            <a:avLst/>
          </a:prstGeom>
        </p:spPr>
        <p:txBody>
          <a:bodyPr vert="horz" lIns="92436" tIns="46218" rIns="92436" bIns="4621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9428586"/>
            <a:ext cx="2945659" cy="496332"/>
          </a:xfrm>
          <a:prstGeom prst="rect">
            <a:avLst/>
          </a:prstGeom>
        </p:spPr>
        <p:txBody>
          <a:bodyPr vert="horz" lIns="92436" tIns="46218" rIns="92436" bIns="46218"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0447" y="9428586"/>
            <a:ext cx="2945659" cy="496332"/>
          </a:xfrm>
          <a:prstGeom prst="rect">
            <a:avLst/>
          </a:prstGeom>
        </p:spPr>
        <p:txBody>
          <a:bodyPr vert="horz" lIns="92436" tIns="46218" rIns="92436" bIns="46218" rtlCol="0" anchor="b"/>
          <a:lstStyle>
            <a:lvl1pPr algn="r">
              <a:defRPr sz="1200"/>
            </a:lvl1pPr>
          </a:lstStyle>
          <a:p>
            <a:fld id="{00910584-9347-4635-B969-BD1FBEE3AC8B}" type="slidenum">
              <a:rPr kumimoji="1" lang="ja-JP" altLang="en-US" smtClean="0"/>
              <a:pPr/>
              <a:t>&lt;#&gt;</a:t>
            </a:fld>
            <a:endParaRPr kumimoji="1" lang="ja-JP" altLang="en-US"/>
          </a:p>
        </p:txBody>
      </p:sp>
    </p:spTree>
    <p:extLst>
      <p:ext uri="{BB962C8B-B14F-4D97-AF65-F5344CB8AC3E}">
        <p14:creationId xmlns="" xmlns:p14="http://schemas.microsoft.com/office/powerpoint/2010/main" val="1207174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0</a:t>
            </a:fld>
            <a:endParaRPr lang="ja-JP" altLang="en-US">
              <a:solidFill>
                <a:prstClr val="black"/>
              </a:solidFill>
            </a:endParaRPr>
          </a:p>
        </p:txBody>
      </p:sp>
    </p:spTree>
    <p:extLst>
      <p:ext uri="{BB962C8B-B14F-4D97-AF65-F5344CB8AC3E}">
        <p14:creationId xmlns="" xmlns:p14="http://schemas.microsoft.com/office/powerpoint/2010/main" val="42877066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 xmlns:p14="http://schemas.microsoft.com/office/powerpoint/2010/main" val="603676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 xmlns:p14="http://schemas.microsoft.com/office/powerpoint/2010/main" val="4882087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11</a:t>
            </a:fld>
            <a:endParaRPr lang="ja-JP" altLang="en-US">
              <a:solidFill>
                <a:prstClr val="black"/>
              </a:solidFill>
            </a:endParaRPr>
          </a:p>
        </p:txBody>
      </p:sp>
    </p:spTree>
    <p:extLst>
      <p:ext uri="{BB962C8B-B14F-4D97-AF65-F5344CB8AC3E}">
        <p14:creationId xmlns="" xmlns:p14="http://schemas.microsoft.com/office/powerpoint/2010/main" val="603676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12</a:t>
            </a:fld>
            <a:endParaRPr lang="ja-JP" altLang="en-US">
              <a:solidFill>
                <a:prstClr val="black"/>
              </a:solidFill>
            </a:endParaRPr>
          </a:p>
        </p:txBody>
      </p:sp>
    </p:spTree>
    <p:extLst>
      <p:ext uri="{BB962C8B-B14F-4D97-AF65-F5344CB8AC3E}">
        <p14:creationId xmlns="" xmlns:p14="http://schemas.microsoft.com/office/powerpoint/2010/main" val="4882087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13</a:t>
            </a:fld>
            <a:endParaRPr lang="ja-JP" altLang="en-US">
              <a:solidFill>
                <a:prstClr val="black"/>
              </a:solidFill>
            </a:endParaRPr>
          </a:p>
        </p:txBody>
      </p:sp>
    </p:spTree>
    <p:extLst>
      <p:ext uri="{BB962C8B-B14F-4D97-AF65-F5344CB8AC3E}">
        <p14:creationId xmlns="" xmlns:p14="http://schemas.microsoft.com/office/powerpoint/2010/main" val="3452184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14</a:t>
            </a:fld>
            <a:endParaRPr lang="ja-JP" altLang="en-US">
              <a:solidFill>
                <a:prstClr val="black"/>
              </a:solidFill>
            </a:endParaRPr>
          </a:p>
        </p:txBody>
      </p:sp>
    </p:spTree>
    <p:extLst>
      <p:ext uri="{BB962C8B-B14F-4D97-AF65-F5344CB8AC3E}">
        <p14:creationId xmlns="" xmlns:p14="http://schemas.microsoft.com/office/powerpoint/2010/main" val="42877066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 xmlns:p14="http://schemas.microsoft.com/office/powerpoint/2010/main" val="3452184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16</a:t>
            </a:fld>
            <a:endParaRPr lang="ja-JP" altLang="en-US">
              <a:solidFill>
                <a:prstClr val="black"/>
              </a:solidFill>
            </a:endParaRPr>
          </a:p>
        </p:txBody>
      </p:sp>
    </p:spTree>
    <p:extLst>
      <p:ext uri="{BB962C8B-B14F-4D97-AF65-F5344CB8AC3E}">
        <p14:creationId xmlns="" xmlns:p14="http://schemas.microsoft.com/office/powerpoint/2010/main" val="4287706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 xmlns:p14="http://schemas.microsoft.com/office/powerpoint/2010/main" val="3452184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 xmlns:p14="http://schemas.microsoft.com/office/powerpoint/2010/main" val="4287706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 xmlns:p14="http://schemas.microsoft.com/office/powerpoint/2010/main" val="3452184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 xmlns:p14="http://schemas.microsoft.com/office/powerpoint/2010/main" val="42877066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 xmlns:p14="http://schemas.microsoft.com/office/powerpoint/2010/main" val="4287706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 xmlns:p14="http://schemas.microsoft.com/office/powerpoint/2010/main" val="1199604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 xmlns:p14="http://schemas.microsoft.com/office/powerpoint/2010/main" val="4287706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0910584-9347-4635-B969-BD1FBEE3AC8B}"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 xmlns:p14="http://schemas.microsoft.com/office/powerpoint/2010/main" val="4287706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700072B-7896-4403-88DB-E080D457E668}"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CED568F-8BAE-416A-A3AB-F5F926CDFB7B}"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34730C4-066E-469E-B82B-AD25B89B6D6A}"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C99DF63-1460-4B1A-8F00-1C4F35F2B9A9}"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5E01897-3AF8-47A8-81E3-283F512F9C39}"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6541F09-5B7B-439F-AAC7-AEAF4139927B}"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06B9BC2-9E5B-4798-9048-5563428BCA59}" type="datetime1">
              <a:rPr kumimoji="1" lang="ja-JP" altLang="en-US" smtClean="0"/>
              <a:pPr/>
              <a:t>2017/9/11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E97A686-749F-428C-AA8A-76702D9182F1}" type="datetime1">
              <a:rPr kumimoji="1" lang="ja-JP" altLang="en-US" smtClean="0"/>
              <a:pPr/>
              <a:t>2017/9/11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E6C4E0F-85B3-4D78-9B69-D6D10E13CC98}" type="datetime1">
              <a:rPr kumimoji="1" lang="ja-JP" altLang="en-US" smtClean="0"/>
              <a:pPr/>
              <a:t>2017/9/11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DE1DA51-2BCC-45C4-9EAC-605A2AFEC0B0}" type="datetime1">
              <a:rPr kumimoji="1" lang="ja-JP" altLang="en-US" smtClean="0"/>
              <a:pPr/>
              <a:t>2017/9/11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CD206DA-BFDE-462B-AB4F-970241E9E1C6}" type="datetime1">
              <a:rPr kumimoji="1" lang="ja-JP" altLang="en-US" smtClean="0"/>
              <a:pPr/>
              <a:t>2017/9/11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1033F56-F24F-44BD-9526-05CB98CB63F3}"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7028A99-A450-4BF3-B9D4-E733C1DE62E6}" type="datetime1">
              <a:rPr kumimoji="1" lang="ja-JP" altLang="en-US" smtClean="0"/>
              <a:pPr/>
              <a:t>2017/9/11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196D25C-9842-44BD-B337-DDB098F2D829}"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32CAD4D-DC1C-4C66-BBF3-8036C30029AC}"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1C296AE-5D76-4195-8A5D-289E552961AC}" type="slidenum">
              <a:rPr kumimoji="1" lang="ja-JP" altLang="en-US" smtClean="0"/>
              <a:pPr/>
              <a:t>&lt;#&gt;</a:t>
            </a:fld>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9DA02A-A2C8-4024-9494-CCB25946FD25}"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3951D85-8312-422F-B071-7294FECD1E75}"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6CC0E23-6C77-41D1-B2F7-ABA49CAB80DD}"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B4CECE8-5669-47F9-9E3E-AC56C71C79C5}" type="datetime1">
              <a:rPr kumimoji="1" lang="ja-JP" altLang="en-US" smtClean="0"/>
              <a:pPr/>
              <a:t>2017/9/11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6735795-D039-484C-B8C7-2B044AB7FED5}" type="datetime1">
              <a:rPr kumimoji="1" lang="ja-JP" altLang="en-US" smtClean="0"/>
              <a:pPr/>
              <a:t>2017/9/11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9874271-2DCD-4BD4-9F12-7F3110A75D97}" type="datetime1">
              <a:rPr kumimoji="1" lang="ja-JP" altLang="en-US" smtClean="0"/>
              <a:pPr/>
              <a:t>2017/9/11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EF40C15-7782-408D-8FA3-F83C49C8DFCB}" type="datetime1">
              <a:rPr kumimoji="1" lang="ja-JP" altLang="en-US" smtClean="0"/>
              <a:pPr/>
              <a:t>2017/9/11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14D96D9-CA16-41B3-919A-413096816360}"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33D0494-0EC1-4634-8038-141EC7ADB98F}" type="datetime1">
              <a:rPr kumimoji="1" lang="ja-JP" altLang="en-US" smtClean="0"/>
              <a:pPr/>
              <a:t>2017/9/11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EE18792-F552-4A1A-8BDC-603542C6436E}" type="datetime1">
              <a:rPr kumimoji="1" lang="ja-JP" altLang="en-US" smtClean="0"/>
              <a:pPr/>
              <a:t>2017/9/11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0633534-F973-4408-9DDE-3E77E270FC4B}"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19BF3ED-6B9E-4BD6-8FC8-95F6D7DAA52C}" type="datetime1">
              <a:rPr kumimoji="1" lang="ja-JP" altLang="en-US" smtClean="0"/>
              <a:pPr/>
              <a:t>2017/9/11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6F5C2A6-0F91-4415-8E4F-530AD3877751}"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A864EA5-AADD-4C35-AC6F-C305893B16F4}" type="datetime1">
              <a:rPr kumimoji="1" lang="ja-JP" altLang="en-US" smtClean="0"/>
              <a:pPr/>
              <a:t>2017/9/11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311089B-EA09-4305-B928-9B9373325463}" type="datetime1">
              <a:rPr kumimoji="1" lang="ja-JP" altLang="en-US" smtClean="0"/>
              <a:pPr/>
              <a:t>2017/9/11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2C6DDC2-1C4C-4812-B742-B3BE103930D2}" type="datetime1">
              <a:rPr kumimoji="1" lang="ja-JP" altLang="en-US" smtClean="0"/>
              <a:pPr/>
              <a:t>2017/9/11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6665B36-CC38-47B4-B54F-987C910861A9}" type="datetime1">
              <a:rPr kumimoji="1" lang="ja-JP" altLang="en-US" smtClean="0"/>
              <a:pPr/>
              <a:t>2017/9/11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61F3A18-43CE-4AA3-9852-2D3B21F0CDA1}" type="datetime1">
              <a:rPr kumimoji="1" lang="ja-JP" altLang="en-US" smtClean="0"/>
              <a:pPr/>
              <a:t>2017/9/11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55C7B52-0A17-455B-8174-9D9BD26E817D}" type="datetime1">
              <a:rPr kumimoji="1" lang="ja-JP" altLang="en-US" smtClean="0"/>
              <a:pPr/>
              <a:t>2017/9/11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C59F838-1FD0-461A-AC37-7FAC5CE23CE3}"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92D4F2-C47F-45B8-8661-81201302D7EF}" type="datetime1">
              <a:rPr kumimoji="1" lang="ja-JP" altLang="en-US" smtClean="0"/>
              <a:pPr/>
              <a:t>2017/9/11</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59F838-1FD0-461A-AC37-7FAC5CE23CE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88D0E-7C2F-4659-9EBA-80F4BAAEF84A}" type="datetime1">
              <a:rPr kumimoji="1" lang="ja-JP" altLang="en-US" smtClean="0"/>
              <a:pPr/>
              <a:t>2017/9/11</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296AE-5D76-4195-8A5D-289E552961A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27C1FB-6811-4EF1-BFED-962F9119A825}" type="datetime1">
              <a:rPr kumimoji="1" lang="ja-JP" altLang="en-US" smtClean="0"/>
              <a:pPr/>
              <a:t>2017/9/11</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5C2A6-0F91-4415-8E4F-530AD387775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2411760" y="1556792"/>
            <a:ext cx="4573681" cy="5217198"/>
          </a:xfrm>
          <a:prstGeom prst="rect">
            <a:avLst/>
          </a:prstGeom>
        </p:spPr>
      </p:pic>
      <p:sp>
        <p:nvSpPr>
          <p:cNvPr id="15" name="テキスト ボックス 14"/>
          <p:cNvSpPr txBox="1"/>
          <p:nvPr/>
        </p:nvSpPr>
        <p:spPr>
          <a:xfrm rot="20917422">
            <a:off x="3611079" y="4020902"/>
            <a:ext cx="1685182"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3600" dirty="0" smtClean="0">
                <a:latin typeface="HG丸ｺﾞｼｯｸM-PRO" panose="020F0600000000000000" pitchFamily="50" charset="-128"/>
                <a:ea typeface="HG丸ｺﾞｼｯｸM-PRO" panose="020F0600000000000000" pitchFamily="50" charset="-128"/>
              </a:rPr>
              <a:t>Ｑ＆Ａ</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18" name="タイトル 1"/>
          <p:cNvSpPr txBox="1">
            <a:spLocks/>
          </p:cNvSpPr>
          <p:nvPr/>
        </p:nvSpPr>
        <p:spPr>
          <a:xfrm>
            <a:off x="1400228" y="188640"/>
            <a:ext cx="6988196" cy="13806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5800" b="1" dirty="0">
                <a:solidFill>
                  <a:srgbClr val="0070C0"/>
                </a:solidFill>
                <a:latin typeface="HG丸ｺﾞｼｯｸM-PRO" panose="020F0600000000000000" pitchFamily="50" charset="-128"/>
                <a:ea typeface="HG丸ｺﾞｼｯｸM-PRO" panose="020F0600000000000000" pitchFamily="50" charset="-128"/>
              </a:rPr>
              <a:t>選挙</a:t>
            </a:r>
            <a:r>
              <a:rPr lang="ja-JP" altLang="en-US" sz="5800" b="1" dirty="0" smtClean="0">
                <a:solidFill>
                  <a:srgbClr val="0070C0"/>
                </a:solidFill>
                <a:latin typeface="HG丸ｺﾞｼｯｸM-PRO" panose="020F0600000000000000" pitchFamily="50" charset="-128"/>
                <a:ea typeface="HG丸ｺﾞｼｯｸM-PRO" panose="020F0600000000000000" pitchFamily="50" charset="-128"/>
              </a:rPr>
              <a:t>クイズに挑戦！</a:t>
            </a:r>
            <a:endParaRPr lang="ja-JP" altLang="en-US" sz="5800" b="1" dirty="0">
              <a:solidFill>
                <a:srgbClr val="0070C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 xmlns:p14="http://schemas.microsoft.com/office/powerpoint/2010/main" val="2825847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4282" y="285728"/>
            <a:ext cx="8567767" cy="2882600"/>
          </a:xfrm>
          <a:ln w="38100">
            <a:solidFill>
              <a:schemeClr val="tx1"/>
            </a:solidFill>
            <a:prstDash val="solid"/>
          </a:ln>
        </p:spPr>
        <p:txBody>
          <a:bodyPr>
            <a:noAutofit/>
          </a:bodyPr>
          <a:lstStyle/>
          <a:p>
            <a:pPr algn="l"/>
            <a:r>
              <a:rPr kumimoji="1" lang="en-US" altLang="ja-JP" sz="3500" dirty="0" smtClean="0">
                <a:solidFill>
                  <a:schemeClr val="tx1"/>
                </a:solidFill>
              </a:rPr>
              <a:t>【</a:t>
            </a:r>
            <a:r>
              <a:rPr kumimoji="1" lang="ja-JP" altLang="en-US" sz="3500" dirty="0" smtClean="0">
                <a:solidFill>
                  <a:schemeClr val="tx1"/>
                </a:solidFill>
              </a:rPr>
              <a:t>第５問</a:t>
            </a:r>
            <a:r>
              <a:rPr kumimoji="1" lang="en-US" altLang="ja-JP" sz="3500" dirty="0" smtClean="0">
                <a:solidFill>
                  <a:schemeClr val="tx1"/>
                </a:solidFill>
              </a:rPr>
              <a:t>】</a:t>
            </a:r>
            <a:r>
              <a:rPr kumimoji="1" lang="ja-JP" altLang="en-US" sz="3500" dirty="0" smtClean="0">
                <a:solidFill>
                  <a:schemeClr val="tx1"/>
                </a:solidFill>
              </a:rPr>
              <a:t> </a:t>
            </a:r>
            <a:r>
              <a:rPr kumimoji="1" lang="en-US" altLang="ja-JP" sz="3500" dirty="0" smtClean="0">
                <a:solidFill>
                  <a:schemeClr val="tx1"/>
                </a:solidFill>
              </a:rPr>
              <a:t/>
            </a:r>
            <a:br>
              <a:rPr kumimoji="1" lang="en-US" altLang="ja-JP" sz="3500" dirty="0" smtClean="0">
                <a:solidFill>
                  <a:schemeClr val="tx1"/>
                </a:solidFill>
              </a:rPr>
            </a:br>
            <a:r>
              <a:rPr kumimoji="1" lang="ja-JP" altLang="en-US" sz="3500" dirty="0" smtClean="0">
                <a:solidFill>
                  <a:schemeClr val="tx1"/>
                </a:solidFill>
              </a:rPr>
              <a:t>実際に選挙で投票するには、</a:t>
            </a:r>
            <a:r>
              <a:rPr kumimoji="1" lang="ja-JP" altLang="en-US" sz="3500" dirty="0" smtClean="0">
                <a:solidFill>
                  <a:srgbClr val="FF0000"/>
                </a:solidFill>
              </a:rPr>
              <a:t>「</a:t>
            </a:r>
            <a:r>
              <a:rPr lang="ja-JP" altLang="en-US" sz="3500" dirty="0" smtClean="0">
                <a:solidFill>
                  <a:srgbClr val="FF0000"/>
                </a:solidFill>
              </a:rPr>
              <a:t>選挙人名簿」</a:t>
            </a:r>
            <a:r>
              <a:rPr kumimoji="1" lang="ja-JP" altLang="en-US" sz="3500" dirty="0" smtClean="0">
                <a:solidFill>
                  <a:srgbClr val="FF0000"/>
                </a:solidFill>
              </a:rPr>
              <a:t>という名簿に</a:t>
            </a:r>
            <a:r>
              <a:rPr lang="ja-JP" altLang="en-US" sz="3500" dirty="0" smtClean="0">
                <a:solidFill>
                  <a:srgbClr val="FF0000"/>
                </a:solidFill>
              </a:rPr>
              <a:t>、　名前が登載される必要があります</a:t>
            </a:r>
            <a:r>
              <a:rPr lang="ja-JP" altLang="en-US" sz="3500" dirty="0" smtClean="0"/>
              <a:t>。名前が登載されるために必要なことはなんでしょう？</a:t>
            </a:r>
            <a:endParaRPr kumimoji="1" lang="ja-JP" altLang="en-US" sz="3500" dirty="0">
              <a:solidFill>
                <a:schemeClr val="tx1"/>
              </a:solidFill>
            </a:endParaRPr>
          </a:p>
        </p:txBody>
      </p:sp>
      <p:sp>
        <p:nvSpPr>
          <p:cNvPr id="6" name="タイトル 1"/>
          <p:cNvSpPr txBox="1">
            <a:spLocks/>
          </p:cNvSpPr>
          <p:nvPr/>
        </p:nvSpPr>
        <p:spPr>
          <a:xfrm>
            <a:off x="285720" y="3357562"/>
            <a:ext cx="8474855" cy="3071834"/>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Ａ　税金をきちんと納めていること</a:t>
            </a:r>
            <a:endParaRPr lang="en-US" altLang="ja-JP" sz="3200" dirty="0" smtClean="0">
              <a:solidFill>
                <a:schemeClr val="tx1"/>
              </a:solidFill>
            </a:endParaRPr>
          </a:p>
          <a:p>
            <a:endParaRPr lang="en-US" altLang="ja-JP" sz="1000" dirty="0" smtClean="0">
              <a:solidFill>
                <a:schemeClr val="tx1"/>
              </a:solidFill>
            </a:endParaRPr>
          </a:p>
          <a:p>
            <a:r>
              <a:rPr lang="ja-JP" altLang="en-US" sz="3200" dirty="0" smtClean="0">
                <a:solidFill>
                  <a:schemeClr val="tx1"/>
                </a:solidFill>
              </a:rPr>
              <a:t>Ｂ</a:t>
            </a:r>
            <a:r>
              <a:rPr lang="ja-JP" altLang="en-US" sz="3200" dirty="0">
                <a:solidFill>
                  <a:schemeClr val="tx1"/>
                </a:solidFill>
              </a:rPr>
              <a:t>　</a:t>
            </a:r>
            <a:r>
              <a:rPr lang="ja-JP" altLang="en-US" sz="3200" dirty="0" smtClean="0">
                <a:solidFill>
                  <a:schemeClr val="tx1"/>
                </a:solidFill>
              </a:rPr>
              <a:t>３ヵ月以上同じ市町村に住所があること</a:t>
            </a:r>
          </a:p>
          <a:p>
            <a:endParaRPr lang="en-US" altLang="ja-JP" sz="1000" dirty="0" smtClean="0">
              <a:solidFill>
                <a:schemeClr val="tx1"/>
              </a:solidFill>
            </a:endParaRPr>
          </a:p>
          <a:p>
            <a:r>
              <a:rPr lang="ja-JP" altLang="en-US" sz="3200" dirty="0" smtClean="0">
                <a:solidFill>
                  <a:schemeClr val="tx1"/>
                </a:solidFill>
              </a:rPr>
              <a:t>Ｃ　市役所又は役場に名簿に載せてもらうため　　</a:t>
            </a:r>
            <a:endParaRPr lang="en-US" altLang="ja-JP" sz="3200" dirty="0" smtClean="0">
              <a:solidFill>
                <a:schemeClr val="tx1"/>
              </a:solidFill>
            </a:endParaRPr>
          </a:p>
          <a:p>
            <a:r>
              <a:rPr lang="ja-JP" altLang="en-US" sz="3200" dirty="0" smtClean="0">
                <a:solidFill>
                  <a:schemeClr val="tx1"/>
                </a:solidFill>
              </a:rPr>
              <a:t>　　の申請書を提出すること</a:t>
            </a:r>
            <a:endParaRPr lang="en-US" altLang="ja-JP" sz="1000" dirty="0" smtClean="0">
              <a:solidFill>
                <a:schemeClr val="tx1"/>
              </a:solidFill>
            </a:endParaRPr>
          </a:p>
        </p:txBody>
      </p:sp>
      <p:pic>
        <p:nvPicPr>
          <p:cNvPr id="11" name="図 10"/>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786710" y="3357562"/>
            <a:ext cx="1187552" cy="1285884"/>
          </a:xfrm>
          <a:prstGeom prst="rect">
            <a:avLst/>
          </a:prstGeom>
        </p:spPr>
      </p:pic>
    </p:spTree>
    <p:extLst>
      <p:ext uri="{BB962C8B-B14F-4D97-AF65-F5344CB8AC3E}">
        <p14:creationId xmlns="" xmlns:p14="http://schemas.microsoft.com/office/powerpoint/2010/main" val="28148662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328"/>
            <a:ext cx="4176464" cy="1368152"/>
          </a:xfrm>
          <a:ln w="38100">
            <a:noFill/>
            <a:prstDash val="solid"/>
          </a:ln>
        </p:spPr>
        <p:txBody>
          <a:bodyPr>
            <a:noAutofit/>
          </a:bodyPr>
          <a:lstStyle/>
          <a:p>
            <a:pPr algn="l"/>
            <a:r>
              <a:rPr kumimoji="1" lang="en-US" altLang="ja-JP" sz="6000" dirty="0" smtClean="0"/>
              <a:t>【</a:t>
            </a:r>
            <a:r>
              <a:rPr kumimoji="1" lang="ja-JP" altLang="en-US" sz="6000" dirty="0" smtClean="0"/>
              <a:t>答え</a:t>
            </a:r>
            <a:r>
              <a:rPr kumimoji="1" lang="en-US" altLang="ja-JP" sz="6000" dirty="0" smtClean="0"/>
              <a:t>】</a:t>
            </a:r>
            <a:r>
              <a:rPr kumimoji="1" lang="ja-JP" altLang="en-US" sz="6000" dirty="0" smtClean="0"/>
              <a:t>　</a:t>
            </a:r>
            <a:r>
              <a:rPr lang="ja-JP" altLang="en-US" sz="6000" dirty="0" smtClean="0">
                <a:solidFill>
                  <a:srgbClr val="FF0000"/>
                </a:solidFill>
              </a:rPr>
              <a:t>Ｂ</a:t>
            </a:r>
            <a:endParaRPr kumimoji="1" lang="ja-JP" altLang="en-US" sz="6000" dirty="0">
              <a:solidFill>
                <a:srgbClr val="FF0000"/>
              </a:solidFill>
            </a:endParaRPr>
          </a:p>
        </p:txBody>
      </p:sp>
      <p:sp>
        <p:nvSpPr>
          <p:cNvPr id="6" name="タイトル 1"/>
          <p:cNvSpPr txBox="1">
            <a:spLocks/>
          </p:cNvSpPr>
          <p:nvPr/>
        </p:nvSpPr>
        <p:spPr>
          <a:xfrm>
            <a:off x="1835696" y="1556791"/>
            <a:ext cx="6912768" cy="4713527"/>
          </a:xfrm>
          <a:prstGeom prst="rect">
            <a:avLst/>
          </a:prstGeom>
          <a:ln w="38100">
            <a:noFill/>
          </a:ln>
        </p:spPr>
        <p:txBody>
          <a:bodyPr vert="horz" lIns="180000" tIns="180000" rIns="180000" bIns="180000"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実際に選挙権を行使（投票）するには、選挙人名簿に登載されることが必要になりますが、</a:t>
            </a:r>
            <a:endParaRPr lang="en-US" altLang="ja-JP" sz="3200" dirty="0" smtClean="0">
              <a:solidFill>
                <a:schemeClr val="tx1"/>
              </a:solidFill>
            </a:endParaRPr>
          </a:p>
          <a:p>
            <a:r>
              <a:rPr lang="ja-JP" altLang="en-US" sz="3200" dirty="0" smtClean="0">
                <a:solidFill>
                  <a:schemeClr val="tx1"/>
                </a:solidFill>
              </a:rPr>
              <a:t>登載されるには</a:t>
            </a:r>
            <a:r>
              <a:rPr lang="ja-JP" altLang="en-US" sz="3200" dirty="0" smtClean="0">
                <a:solidFill>
                  <a:srgbClr val="FF0000"/>
                </a:solidFill>
              </a:rPr>
              <a:t>３ヵ月以上同じ市町村に住所があること</a:t>
            </a:r>
            <a:r>
              <a:rPr lang="ja-JP" altLang="en-US" sz="3200" dirty="0" smtClean="0">
                <a:solidFill>
                  <a:schemeClr val="tx1"/>
                </a:solidFill>
              </a:rPr>
              <a:t>が必要です。</a:t>
            </a:r>
            <a:endParaRPr lang="en-US" altLang="ja-JP" sz="3200" dirty="0" smtClean="0">
              <a:solidFill>
                <a:srgbClr val="FF0000"/>
              </a:solidFill>
            </a:endParaRPr>
          </a:p>
          <a:p>
            <a:endParaRPr lang="en-US" altLang="ja-JP" sz="1000" dirty="0" smtClean="0">
              <a:solidFill>
                <a:schemeClr val="tx1"/>
              </a:solidFill>
            </a:endParaRPr>
          </a:p>
        </p:txBody>
      </p:sp>
      <p:pic>
        <p:nvPicPr>
          <p:cNvPr id="3" name="図 2"/>
          <p:cNvPicPr>
            <a:picLocks noChangeAspect="1"/>
          </p:cNvPicPr>
          <p:nvPr/>
        </p:nvPicPr>
        <p:blipFill rotWithShape="1">
          <a:blip r:embed="rId3" cstate="print">
            <a:extLst>
              <a:ext uri="{28A0092B-C50C-407E-A947-70E740481C1C}">
                <a14:useLocalDpi xmlns="" xmlns:a14="http://schemas.microsoft.com/office/drawing/2010/main" val="0"/>
              </a:ext>
            </a:extLst>
          </a:blip>
          <a:srcRect l="27629" t="3842" r="29546" b="4633"/>
          <a:stretch/>
        </p:blipFill>
        <p:spPr>
          <a:xfrm>
            <a:off x="323275" y="1916832"/>
            <a:ext cx="1440413" cy="4353487"/>
          </a:xfrm>
          <a:prstGeom prst="rect">
            <a:avLst/>
          </a:prstGeom>
        </p:spPr>
      </p:pic>
    </p:spTree>
    <p:extLst>
      <p:ext uri="{BB962C8B-B14F-4D97-AF65-F5344CB8AC3E}">
        <p14:creationId xmlns="" xmlns:p14="http://schemas.microsoft.com/office/powerpoint/2010/main" val="375903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60648"/>
            <a:ext cx="8567767" cy="2025344"/>
          </a:xfrm>
          <a:ln w="38100">
            <a:solidFill>
              <a:schemeClr val="tx1"/>
            </a:solidFill>
            <a:prstDash val="solid"/>
          </a:ln>
        </p:spPr>
        <p:txBody>
          <a:bodyPr>
            <a:noAutofit/>
          </a:bodyPr>
          <a:lstStyle/>
          <a:p>
            <a:pPr algn="l"/>
            <a:r>
              <a:rPr kumimoji="1" lang="en-US" altLang="ja-JP" sz="3500" dirty="0" smtClean="0">
                <a:solidFill>
                  <a:schemeClr val="tx1"/>
                </a:solidFill>
              </a:rPr>
              <a:t>【</a:t>
            </a:r>
            <a:r>
              <a:rPr kumimoji="1" lang="ja-JP" altLang="en-US" sz="3500" dirty="0" smtClean="0">
                <a:solidFill>
                  <a:schemeClr val="tx1"/>
                </a:solidFill>
              </a:rPr>
              <a:t>第６問</a:t>
            </a:r>
            <a:r>
              <a:rPr kumimoji="1" lang="en-US" altLang="ja-JP" sz="3500" dirty="0" smtClean="0">
                <a:solidFill>
                  <a:schemeClr val="tx1"/>
                </a:solidFill>
              </a:rPr>
              <a:t>】</a:t>
            </a:r>
            <a:r>
              <a:rPr kumimoji="1" lang="ja-JP" altLang="en-US" sz="3500" dirty="0" smtClean="0">
                <a:solidFill>
                  <a:schemeClr val="tx1"/>
                </a:solidFill>
              </a:rPr>
              <a:t> </a:t>
            </a:r>
            <a:r>
              <a:rPr kumimoji="1" lang="en-US" altLang="ja-JP" sz="3500" dirty="0" smtClean="0">
                <a:solidFill>
                  <a:schemeClr val="tx1"/>
                </a:solidFill>
              </a:rPr>
              <a:t/>
            </a:r>
            <a:br>
              <a:rPr kumimoji="1" lang="en-US" altLang="ja-JP" sz="3500" dirty="0" smtClean="0">
                <a:solidFill>
                  <a:schemeClr val="tx1"/>
                </a:solidFill>
              </a:rPr>
            </a:br>
            <a:r>
              <a:rPr lang="ja-JP" altLang="en-US" sz="3500" dirty="0" smtClean="0"/>
              <a:t>選挙人名簿は、</a:t>
            </a:r>
            <a:r>
              <a:rPr lang="ja-JP" altLang="en-US" sz="3500" dirty="0" smtClean="0">
                <a:solidFill>
                  <a:srgbClr val="FF0000"/>
                </a:solidFill>
              </a:rPr>
              <a:t>ある情報をもとに</a:t>
            </a:r>
            <a:r>
              <a:rPr lang="ja-JP" altLang="en-US" sz="3500" dirty="0" smtClean="0"/>
              <a:t>作成します。それは何でしょう？</a:t>
            </a:r>
            <a:endParaRPr kumimoji="1" lang="ja-JP" altLang="en-US" sz="3500" dirty="0">
              <a:solidFill>
                <a:schemeClr val="tx1"/>
              </a:solidFill>
            </a:endParaRPr>
          </a:p>
        </p:txBody>
      </p:sp>
      <p:sp>
        <p:nvSpPr>
          <p:cNvPr id="6" name="タイトル 1"/>
          <p:cNvSpPr txBox="1">
            <a:spLocks/>
          </p:cNvSpPr>
          <p:nvPr/>
        </p:nvSpPr>
        <p:spPr>
          <a:xfrm>
            <a:off x="285720" y="2786058"/>
            <a:ext cx="8474855" cy="2160240"/>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Ａ　住民基本台帳</a:t>
            </a:r>
            <a:endParaRPr lang="en-US" altLang="ja-JP" sz="3200" dirty="0" smtClean="0">
              <a:solidFill>
                <a:schemeClr val="tx1"/>
              </a:solidFill>
            </a:endParaRPr>
          </a:p>
          <a:p>
            <a:endParaRPr lang="en-US" altLang="ja-JP" sz="1000" dirty="0" smtClean="0">
              <a:solidFill>
                <a:schemeClr val="tx1"/>
              </a:solidFill>
            </a:endParaRPr>
          </a:p>
          <a:p>
            <a:r>
              <a:rPr lang="ja-JP" altLang="en-US" sz="3200" dirty="0" smtClean="0">
                <a:solidFill>
                  <a:schemeClr val="tx1"/>
                </a:solidFill>
              </a:rPr>
              <a:t>Ｂ</a:t>
            </a:r>
            <a:r>
              <a:rPr lang="ja-JP" altLang="en-US" sz="3200" dirty="0">
                <a:solidFill>
                  <a:schemeClr val="tx1"/>
                </a:solidFill>
              </a:rPr>
              <a:t>　</a:t>
            </a:r>
            <a:r>
              <a:rPr lang="ja-JP" altLang="en-US" sz="3200" dirty="0" smtClean="0">
                <a:solidFill>
                  <a:schemeClr val="tx1"/>
                </a:solidFill>
              </a:rPr>
              <a:t>運転免許証</a:t>
            </a:r>
          </a:p>
          <a:p>
            <a:endParaRPr lang="en-US" altLang="ja-JP" sz="1000" dirty="0" smtClean="0">
              <a:solidFill>
                <a:schemeClr val="tx1"/>
              </a:solidFill>
            </a:endParaRPr>
          </a:p>
          <a:p>
            <a:r>
              <a:rPr lang="ja-JP" altLang="en-US" sz="3200" dirty="0" smtClean="0">
                <a:solidFill>
                  <a:schemeClr val="tx1"/>
                </a:solidFill>
              </a:rPr>
              <a:t>Ｃ　健康保険証</a:t>
            </a:r>
            <a:endParaRPr lang="en-US" altLang="ja-JP" sz="1000" dirty="0" smtClean="0">
              <a:solidFill>
                <a:schemeClr val="tx1"/>
              </a:solidFill>
            </a:endParaRPr>
          </a:p>
        </p:txBody>
      </p:sp>
      <p:pic>
        <p:nvPicPr>
          <p:cNvPr id="11" name="図 10"/>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6876256" y="4737527"/>
            <a:ext cx="1440160" cy="1559409"/>
          </a:xfrm>
          <a:prstGeom prst="rect">
            <a:avLst/>
          </a:prstGeom>
        </p:spPr>
      </p:pic>
    </p:spTree>
    <p:extLst>
      <p:ext uri="{BB962C8B-B14F-4D97-AF65-F5344CB8AC3E}">
        <p14:creationId xmlns="" xmlns:p14="http://schemas.microsoft.com/office/powerpoint/2010/main" val="28148662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328"/>
            <a:ext cx="4176464" cy="1368152"/>
          </a:xfrm>
          <a:ln w="38100">
            <a:noFill/>
            <a:prstDash val="solid"/>
          </a:ln>
        </p:spPr>
        <p:txBody>
          <a:bodyPr>
            <a:noAutofit/>
          </a:bodyPr>
          <a:lstStyle/>
          <a:p>
            <a:pPr algn="l"/>
            <a:r>
              <a:rPr kumimoji="1" lang="en-US" altLang="ja-JP" sz="6000" dirty="0" smtClean="0"/>
              <a:t>【</a:t>
            </a:r>
            <a:r>
              <a:rPr kumimoji="1" lang="ja-JP" altLang="en-US" sz="6000" dirty="0" smtClean="0"/>
              <a:t>答え</a:t>
            </a:r>
            <a:r>
              <a:rPr kumimoji="1" lang="en-US" altLang="ja-JP" sz="6000" dirty="0" smtClean="0"/>
              <a:t>】</a:t>
            </a:r>
            <a:r>
              <a:rPr kumimoji="1" lang="ja-JP" altLang="en-US" sz="6000" dirty="0" smtClean="0"/>
              <a:t>　</a:t>
            </a:r>
            <a:r>
              <a:rPr kumimoji="1" lang="ja-JP" altLang="en-US" sz="6000" dirty="0" smtClean="0">
                <a:solidFill>
                  <a:srgbClr val="FF0000"/>
                </a:solidFill>
              </a:rPr>
              <a:t>Ａ</a:t>
            </a:r>
            <a:endParaRPr kumimoji="1" lang="ja-JP" altLang="en-US" sz="6000" dirty="0">
              <a:solidFill>
                <a:srgbClr val="FF0000"/>
              </a:solidFill>
            </a:endParaRPr>
          </a:p>
        </p:txBody>
      </p:sp>
      <p:sp>
        <p:nvSpPr>
          <p:cNvPr id="6" name="タイトル 1"/>
          <p:cNvSpPr txBox="1">
            <a:spLocks/>
          </p:cNvSpPr>
          <p:nvPr/>
        </p:nvSpPr>
        <p:spPr>
          <a:xfrm>
            <a:off x="1835696" y="1556791"/>
            <a:ext cx="6912768" cy="4713527"/>
          </a:xfrm>
          <a:prstGeom prst="rect">
            <a:avLst/>
          </a:prstGeom>
          <a:ln w="38100">
            <a:noFill/>
          </a:ln>
        </p:spPr>
        <p:txBody>
          <a:bodyPr vert="horz" lIns="180000" tIns="180000" rIns="180000" bIns="180000"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選挙人名簿は、市町村に住所がある人を登録する住民基本台帳をもとに作成されます。</a:t>
            </a:r>
            <a:endParaRPr lang="en-US" altLang="ja-JP" sz="3200" dirty="0" smtClean="0">
              <a:solidFill>
                <a:schemeClr val="tx1"/>
              </a:solidFill>
            </a:endParaRPr>
          </a:p>
          <a:p>
            <a:r>
              <a:rPr lang="ja-JP" altLang="en-US" sz="3200" dirty="0" smtClean="0">
                <a:solidFill>
                  <a:srgbClr val="FF0000"/>
                </a:solidFill>
              </a:rPr>
              <a:t>引っ越したら、市役所や役場に手続きをして住民基本台帳に登録されるようにすることが大切です。</a:t>
            </a:r>
            <a:endParaRPr lang="en-US" altLang="ja-JP" sz="3200" dirty="0" smtClean="0">
              <a:solidFill>
                <a:srgbClr val="FF0000"/>
              </a:solidFill>
            </a:endParaRPr>
          </a:p>
          <a:p>
            <a:endParaRPr lang="en-US" altLang="ja-JP" sz="1000" dirty="0" smtClean="0">
              <a:solidFill>
                <a:schemeClr val="tx1"/>
              </a:solidFill>
            </a:endParaRPr>
          </a:p>
        </p:txBody>
      </p:sp>
      <p:pic>
        <p:nvPicPr>
          <p:cNvPr id="3" name="図 2"/>
          <p:cNvPicPr>
            <a:picLocks noChangeAspect="1"/>
          </p:cNvPicPr>
          <p:nvPr/>
        </p:nvPicPr>
        <p:blipFill rotWithShape="1">
          <a:blip r:embed="rId3" cstate="print">
            <a:extLst>
              <a:ext uri="{28A0092B-C50C-407E-A947-70E740481C1C}">
                <a14:useLocalDpi xmlns="" xmlns:a14="http://schemas.microsoft.com/office/drawing/2010/main" val="0"/>
              </a:ext>
            </a:extLst>
          </a:blip>
          <a:srcRect l="27629" t="3842" r="29546" b="4633"/>
          <a:stretch/>
        </p:blipFill>
        <p:spPr>
          <a:xfrm>
            <a:off x="323275" y="1916832"/>
            <a:ext cx="1440413" cy="4353487"/>
          </a:xfrm>
          <a:prstGeom prst="rect">
            <a:avLst/>
          </a:prstGeom>
        </p:spPr>
      </p:pic>
    </p:spTree>
    <p:extLst>
      <p:ext uri="{BB962C8B-B14F-4D97-AF65-F5344CB8AC3E}">
        <p14:creationId xmlns="" xmlns:p14="http://schemas.microsoft.com/office/powerpoint/2010/main" val="375903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60648"/>
            <a:ext cx="8567767" cy="1882468"/>
          </a:xfrm>
          <a:ln w="38100">
            <a:solidFill>
              <a:schemeClr val="tx1"/>
            </a:solidFill>
            <a:prstDash val="solid"/>
          </a:ln>
        </p:spPr>
        <p:txBody>
          <a:bodyPr>
            <a:noAutofit/>
          </a:bodyPr>
          <a:lstStyle/>
          <a:p>
            <a:pPr algn="l"/>
            <a:r>
              <a:rPr kumimoji="1" lang="en-US" altLang="ja-JP" sz="3500" dirty="0" smtClean="0">
                <a:solidFill>
                  <a:schemeClr val="tx1"/>
                </a:solidFill>
              </a:rPr>
              <a:t>【</a:t>
            </a:r>
            <a:r>
              <a:rPr kumimoji="1" lang="ja-JP" altLang="en-US" sz="3500" dirty="0" smtClean="0">
                <a:solidFill>
                  <a:schemeClr val="tx1"/>
                </a:solidFill>
              </a:rPr>
              <a:t>第７問</a:t>
            </a:r>
            <a:r>
              <a:rPr kumimoji="1" lang="en-US" altLang="ja-JP" sz="3500" dirty="0" smtClean="0">
                <a:solidFill>
                  <a:schemeClr val="tx1"/>
                </a:solidFill>
              </a:rPr>
              <a:t>】</a:t>
            </a:r>
            <a:r>
              <a:rPr kumimoji="1" lang="ja-JP" altLang="en-US" sz="3500" dirty="0" smtClean="0">
                <a:solidFill>
                  <a:schemeClr val="tx1"/>
                </a:solidFill>
              </a:rPr>
              <a:t> </a:t>
            </a:r>
            <a:r>
              <a:rPr kumimoji="1" lang="en-US" altLang="ja-JP" sz="3500" dirty="0" smtClean="0">
                <a:solidFill>
                  <a:schemeClr val="tx1"/>
                </a:solidFill>
              </a:rPr>
              <a:t/>
            </a:r>
            <a:br>
              <a:rPr kumimoji="1" lang="en-US" altLang="ja-JP" sz="3500" dirty="0" smtClean="0">
                <a:solidFill>
                  <a:schemeClr val="tx1"/>
                </a:solidFill>
              </a:rPr>
            </a:br>
            <a:r>
              <a:rPr lang="ja-JP" altLang="en-US" sz="3500" dirty="0" smtClean="0"/>
              <a:t>投票に行かないと罰金を取られる国があります。その国はどこでしょう</a:t>
            </a:r>
            <a:r>
              <a:rPr kumimoji="1" lang="ja-JP" altLang="en-US" sz="3500" dirty="0" smtClean="0">
                <a:solidFill>
                  <a:schemeClr val="tx1"/>
                </a:solidFill>
              </a:rPr>
              <a:t>？</a:t>
            </a:r>
            <a:endParaRPr kumimoji="1" lang="ja-JP" altLang="en-US" sz="3500" dirty="0">
              <a:solidFill>
                <a:schemeClr val="tx1"/>
              </a:solidFill>
            </a:endParaRPr>
          </a:p>
        </p:txBody>
      </p:sp>
      <p:sp>
        <p:nvSpPr>
          <p:cNvPr id="6" name="タイトル 1"/>
          <p:cNvSpPr txBox="1">
            <a:spLocks/>
          </p:cNvSpPr>
          <p:nvPr/>
        </p:nvSpPr>
        <p:spPr>
          <a:xfrm>
            <a:off x="285720" y="2357430"/>
            <a:ext cx="8474855" cy="2071702"/>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Ａ　シンガポール</a:t>
            </a:r>
            <a:endParaRPr lang="en-US" altLang="ja-JP" sz="3200" dirty="0" smtClean="0">
              <a:solidFill>
                <a:schemeClr val="tx1"/>
              </a:solidFill>
            </a:endParaRPr>
          </a:p>
          <a:p>
            <a:endParaRPr lang="en-US" altLang="ja-JP" sz="1000" dirty="0" smtClean="0">
              <a:solidFill>
                <a:schemeClr val="tx1"/>
              </a:solidFill>
            </a:endParaRPr>
          </a:p>
          <a:p>
            <a:r>
              <a:rPr lang="ja-JP" altLang="en-US" sz="3200" dirty="0" smtClean="0">
                <a:solidFill>
                  <a:schemeClr val="tx1"/>
                </a:solidFill>
              </a:rPr>
              <a:t>Ｂ</a:t>
            </a:r>
            <a:r>
              <a:rPr lang="ja-JP" altLang="en-US" sz="3200" dirty="0">
                <a:solidFill>
                  <a:schemeClr val="tx1"/>
                </a:solidFill>
              </a:rPr>
              <a:t>　</a:t>
            </a:r>
            <a:r>
              <a:rPr lang="ja-JP" altLang="en-US" sz="3200" dirty="0" smtClean="0">
                <a:solidFill>
                  <a:schemeClr val="tx1"/>
                </a:solidFill>
              </a:rPr>
              <a:t>オーストラリア</a:t>
            </a:r>
            <a:endParaRPr lang="ja-JP" altLang="en-US" sz="3200" dirty="0">
              <a:solidFill>
                <a:schemeClr val="tx1"/>
              </a:solidFill>
            </a:endParaRPr>
          </a:p>
          <a:p>
            <a:endParaRPr lang="en-US" altLang="ja-JP" sz="1000" dirty="0" smtClean="0">
              <a:solidFill>
                <a:schemeClr val="tx1"/>
              </a:solidFill>
            </a:endParaRPr>
          </a:p>
          <a:p>
            <a:r>
              <a:rPr lang="ja-JP" altLang="en-US" sz="3200" dirty="0" smtClean="0">
                <a:solidFill>
                  <a:schemeClr val="tx1"/>
                </a:solidFill>
              </a:rPr>
              <a:t>Ｃ　フランス</a:t>
            </a:r>
            <a:endParaRPr lang="ja-JP" altLang="en-US" sz="3200" dirty="0">
              <a:solidFill>
                <a:schemeClr val="tx1"/>
              </a:solidFill>
            </a:endParaRPr>
          </a:p>
          <a:p>
            <a:endParaRPr lang="en-US" altLang="ja-JP" sz="1000" dirty="0" smtClean="0">
              <a:solidFill>
                <a:schemeClr val="tx1"/>
              </a:solidFill>
            </a:endParaRPr>
          </a:p>
        </p:txBody>
      </p:sp>
      <p:pic>
        <p:nvPicPr>
          <p:cNvPr id="11" name="図 10"/>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092280" y="5085184"/>
            <a:ext cx="1440160" cy="1559409"/>
          </a:xfrm>
          <a:prstGeom prst="rect">
            <a:avLst/>
          </a:prstGeom>
        </p:spPr>
      </p:pic>
    </p:spTree>
    <p:extLst>
      <p:ext uri="{BB962C8B-B14F-4D97-AF65-F5344CB8AC3E}">
        <p14:creationId xmlns="" xmlns:p14="http://schemas.microsoft.com/office/powerpoint/2010/main" val="28537547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607" y="620688"/>
            <a:ext cx="4176464" cy="1368152"/>
          </a:xfrm>
          <a:ln w="38100">
            <a:noFill/>
            <a:prstDash val="solid"/>
          </a:ln>
        </p:spPr>
        <p:txBody>
          <a:bodyPr>
            <a:noAutofit/>
          </a:bodyPr>
          <a:lstStyle/>
          <a:p>
            <a:pPr algn="l"/>
            <a:r>
              <a:rPr kumimoji="1" lang="en-US" altLang="ja-JP" sz="6000" dirty="0" smtClean="0"/>
              <a:t>【</a:t>
            </a:r>
            <a:r>
              <a:rPr kumimoji="1" lang="ja-JP" altLang="en-US" sz="6000" dirty="0" smtClean="0"/>
              <a:t>答え</a:t>
            </a:r>
            <a:r>
              <a:rPr kumimoji="1" lang="en-US" altLang="ja-JP" sz="6000" dirty="0" smtClean="0"/>
              <a:t>】</a:t>
            </a:r>
            <a:r>
              <a:rPr kumimoji="1" lang="ja-JP" altLang="en-US" sz="6000" dirty="0" smtClean="0"/>
              <a:t>　</a:t>
            </a:r>
            <a:r>
              <a:rPr kumimoji="1" lang="ja-JP" altLang="en-US" sz="6000" dirty="0" smtClean="0">
                <a:solidFill>
                  <a:srgbClr val="FF0000"/>
                </a:solidFill>
              </a:rPr>
              <a:t>Ｂ</a:t>
            </a:r>
            <a:endParaRPr kumimoji="1" lang="ja-JP" altLang="en-US" sz="6000" dirty="0">
              <a:solidFill>
                <a:srgbClr val="FF0000"/>
              </a:solidFill>
            </a:endParaRPr>
          </a:p>
        </p:txBody>
      </p:sp>
      <p:sp>
        <p:nvSpPr>
          <p:cNvPr id="6" name="タイトル 1"/>
          <p:cNvSpPr txBox="1">
            <a:spLocks/>
          </p:cNvSpPr>
          <p:nvPr/>
        </p:nvSpPr>
        <p:spPr>
          <a:xfrm>
            <a:off x="1835696" y="2204864"/>
            <a:ext cx="6912768" cy="3672408"/>
          </a:xfrm>
          <a:prstGeom prst="rect">
            <a:avLst/>
          </a:prstGeom>
          <a:ln w="38100">
            <a:noFill/>
          </a:ln>
        </p:spPr>
        <p:txBody>
          <a:bodyPr vert="horz" lIns="180000" tIns="180000" rIns="180000" bIns="180000"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オーストラリアでは、投票を棄権すると</a:t>
            </a:r>
            <a:r>
              <a:rPr lang="ja-JP" altLang="en-US" sz="3200" dirty="0" smtClean="0">
                <a:solidFill>
                  <a:srgbClr val="FF0000"/>
                </a:solidFill>
              </a:rPr>
              <a:t>２０豪ドルの罰金</a:t>
            </a:r>
            <a:r>
              <a:rPr lang="ja-JP" altLang="en-US" sz="3200" dirty="0" smtClean="0">
                <a:solidFill>
                  <a:schemeClr val="tx1"/>
                </a:solidFill>
              </a:rPr>
              <a:t>が科せられます。</a:t>
            </a:r>
            <a:endParaRPr lang="en-US" altLang="ja-JP" sz="3200" dirty="0" smtClean="0">
              <a:solidFill>
                <a:schemeClr val="tx1"/>
              </a:solidFill>
            </a:endParaRPr>
          </a:p>
          <a:p>
            <a:r>
              <a:rPr lang="ja-JP" altLang="en-US" sz="3200" dirty="0" smtClean="0">
                <a:solidFill>
                  <a:schemeClr val="tx1"/>
                </a:solidFill>
              </a:rPr>
              <a:t>ちなみに、シンガポールでも、</a:t>
            </a:r>
            <a:r>
              <a:rPr lang="ja-JP" altLang="en-US" sz="3200" dirty="0" smtClean="0">
                <a:solidFill>
                  <a:srgbClr val="FF0000"/>
                </a:solidFill>
              </a:rPr>
              <a:t>選挙人名簿から抹消</a:t>
            </a:r>
            <a:r>
              <a:rPr lang="ja-JP" altLang="en-US" sz="3200" dirty="0" smtClean="0">
                <a:solidFill>
                  <a:schemeClr val="tx1"/>
                </a:solidFill>
              </a:rPr>
              <a:t>という罰則が適用されます。</a:t>
            </a:r>
            <a:endParaRPr lang="en-US" altLang="ja-JP" sz="3200" dirty="0" smtClean="0">
              <a:solidFill>
                <a:schemeClr val="tx1"/>
              </a:solidFill>
            </a:endParaRPr>
          </a:p>
        </p:txBody>
      </p:sp>
      <p:pic>
        <p:nvPicPr>
          <p:cNvPr id="3" name="図 2"/>
          <p:cNvPicPr>
            <a:picLocks noChangeAspect="1"/>
          </p:cNvPicPr>
          <p:nvPr/>
        </p:nvPicPr>
        <p:blipFill rotWithShape="1">
          <a:blip r:embed="rId3" cstate="print">
            <a:extLst>
              <a:ext uri="{28A0092B-C50C-407E-A947-70E740481C1C}">
                <a14:useLocalDpi xmlns="" xmlns:a14="http://schemas.microsoft.com/office/drawing/2010/main" val="0"/>
              </a:ext>
            </a:extLst>
          </a:blip>
          <a:srcRect l="27629" t="3842" r="29546" b="4633"/>
          <a:stretch/>
        </p:blipFill>
        <p:spPr>
          <a:xfrm>
            <a:off x="323275" y="1916832"/>
            <a:ext cx="1440413" cy="4353487"/>
          </a:xfrm>
          <a:prstGeom prst="rect">
            <a:avLst/>
          </a:prstGeom>
        </p:spPr>
      </p:pic>
    </p:spTree>
    <p:extLst>
      <p:ext uri="{BB962C8B-B14F-4D97-AF65-F5344CB8AC3E}">
        <p14:creationId xmlns="" xmlns:p14="http://schemas.microsoft.com/office/powerpoint/2010/main" val="19625738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60648"/>
            <a:ext cx="8567767" cy="1882468"/>
          </a:xfrm>
          <a:ln w="38100">
            <a:solidFill>
              <a:schemeClr val="tx1"/>
            </a:solidFill>
            <a:prstDash val="solid"/>
          </a:ln>
        </p:spPr>
        <p:txBody>
          <a:bodyPr>
            <a:noAutofit/>
          </a:bodyPr>
          <a:lstStyle/>
          <a:p>
            <a:pPr algn="l"/>
            <a:r>
              <a:rPr kumimoji="1" lang="en-US" altLang="ja-JP" sz="3500" dirty="0" smtClean="0">
                <a:solidFill>
                  <a:schemeClr val="tx1"/>
                </a:solidFill>
              </a:rPr>
              <a:t>【</a:t>
            </a:r>
            <a:r>
              <a:rPr kumimoji="1" lang="ja-JP" altLang="en-US" sz="3500" dirty="0" smtClean="0">
                <a:solidFill>
                  <a:schemeClr val="tx1"/>
                </a:solidFill>
              </a:rPr>
              <a:t>第８問</a:t>
            </a:r>
            <a:r>
              <a:rPr kumimoji="1" lang="en-US" altLang="ja-JP" sz="3500" dirty="0" smtClean="0">
                <a:solidFill>
                  <a:schemeClr val="tx1"/>
                </a:solidFill>
              </a:rPr>
              <a:t>】</a:t>
            </a:r>
            <a:r>
              <a:rPr kumimoji="1" lang="ja-JP" altLang="en-US" sz="3500" dirty="0" smtClean="0">
                <a:solidFill>
                  <a:schemeClr val="tx1"/>
                </a:solidFill>
              </a:rPr>
              <a:t> </a:t>
            </a:r>
            <a:r>
              <a:rPr kumimoji="1" lang="en-US" altLang="ja-JP" sz="3500" dirty="0" smtClean="0">
                <a:solidFill>
                  <a:schemeClr val="tx1"/>
                </a:solidFill>
              </a:rPr>
              <a:t/>
            </a:r>
            <a:br>
              <a:rPr kumimoji="1" lang="en-US" altLang="ja-JP" sz="3500" dirty="0" smtClean="0">
                <a:solidFill>
                  <a:schemeClr val="tx1"/>
                </a:solidFill>
              </a:rPr>
            </a:br>
            <a:r>
              <a:rPr kumimoji="1" lang="ja-JP" altLang="en-US" sz="3500" dirty="0" smtClean="0">
                <a:solidFill>
                  <a:schemeClr val="tx1"/>
                </a:solidFill>
              </a:rPr>
              <a:t>次のうち、実際にできない投票の方法があります。どの方法でしょう？</a:t>
            </a:r>
            <a:endParaRPr kumimoji="1" lang="ja-JP" altLang="en-US" sz="3500" dirty="0">
              <a:solidFill>
                <a:schemeClr val="tx1"/>
              </a:solidFill>
            </a:endParaRPr>
          </a:p>
        </p:txBody>
      </p:sp>
      <p:pic>
        <p:nvPicPr>
          <p:cNvPr id="11" name="図 10"/>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092280" y="5085184"/>
            <a:ext cx="1440160" cy="1559409"/>
          </a:xfrm>
          <a:prstGeom prst="rect">
            <a:avLst/>
          </a:prstGeom>
        </p:spPr>
      </p:pic>
      <p:sp>
        <p:nvSpPr>
          <p:cNvPr id="5" name="タイトル 1"/>
          <p:cNvSpPr txBox="1">
            <a:spLocks/>
          </p:cNvSpPr>
          <p:nvPr/>
        </p:nvSpPr>
        <p:spPr>
          <a:xfrm>
            <a:off x="285720" y="2357430"/>
            <a:ext cx="8474855" cy="2071702"/>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Ａ　郵便で投票</a:t>
            </a:r>
            <a:endParaRPr lang="en-US" altLang="ja-JP" sz="3200" dirty="0" smtClean="0">
              <a:solidFill>
                <a:schemeClr val="tx1"/>
              </a:solidFill>
            </a:endParaRPr>
          </a:p>
          <a:p>
            <a:endParaRPr lang="en-US" altLang="ja-JP" sz="1000" dirty="0" smtClean="0">
              <a:solidFill>
                <a:schemeClr val="tx1"/>
              </a:solidFill>
            </a:endParaRPr>
          </a:p>
          <a:p>
            <a:r>
              <a:rPr lang="ja-JP" altLang="en-US" sz="3200" dirty="0" smtClean="0">
                <a:solidFill>
                  <a:schemeClr val="tx1"/>
                </a:solidFill>
              </a:rPr>
              <a:t>Ｂ</a:t>
            </a:r>
            <a:r>
              <a:rPr lang="ja-JP" altLang="en-US" sz="3200" dirty="0">
                <a:solidFill>
                  <a:schemeClr val="tx1"/>
                </a:solidFill>
              </a:rPr>
              <a:t>　</a:t>
            </a:r>
            <a:r>
              <a:rPr lang="ja-JP" altLang="en-US" sz="3200" dirty="0" smtClean="0">
                <a:solidFill>
                  <a:schemeClr val="tx1"/>
                </a:solidFill>
              </a:rPr>
              <a:t>南極で投票</a:t>
            </a:r>
            <a:endParaRPr lang="ja-JP" altLang="en-US" sz="3200" dirty="0">
              <a:solidFill>
                <a:schemeClr val="tx1"/>
              </a:solidFill>
            </a:endParaRPr>
          </a:p>
          <a:p>
            <a:endParaRPr lang="en-US" altLang="ja-JP" sz="1000" dirty="0" smtClean="0">
              <a:solidFill>
                <a:schemeClr val="tx1"/>
              </a:solidFill>
            </a:endParaRPr>
          </a:p>
          <a:p>
            <a:r>
              <a:rPr lang="ja-JP" altLang="en-US" sz="3200" dirty="0" smtClean="0">
                <a:solidFill>
                  <a:schemeClr val="tx1"/>
                </a:solidFill>
              </a:rPr>
              <a:t>Ｃ　インターネットで投票</a:t>
            </a:r>
            <a:endParaRPr lang="ja-JP" altLang="en-US" sz="3200" dirty="0">
              <a:solidFill>
                <a:schemeClr val="tx1"/>
              </a:solidFill>
            </a:endParaRPr>
          </a:p>
          <a:p>
            <a:endParaRPr lang="en-US" altLang="ja-JP" sz="1000" dirty="0" smtClean="0">
              <a:solidFill>
                <a:schemeClr val="tx1"/>
              </a:solidFill>
            </a:endParaRPr>
          </a:p>
        </p:txBody>
      </p:sp>
    </p:spTree>
    <p:extLst>
      <p:ext uri="{BB962C8B-B14F-4D97-AF65-F5344CB8AC3E}">
        <p14:creationId xmlns="" xmlns:p14="http://schemas.microsoft.com/office/powerpoint/2010/main" val="28537547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607" y="620688"/>
            <a:ext cx="4176464" cy="1368152"/>
          </a:xfrm>
          <a:ln w="38100">
            <a:noFill/>
            <a:prstDash val="solid"/>
          </a:ln>
        </p:spPr>
        <p:txBody>
          <a:bodyPr>
            <a:noAutofit/>
          </a:bodyPr>
          <a:lstStyle/>
          <a:p>
            <a:pPr algn="l"/>
            <a:r>
              <a:rPr kumimoji="1" lang="en-US" altLang="ja-JP" sz="6000" dirty="0" smtClean="0"/>
              <a:t>【</a:t>
            </a:r>
            <a:r>
              <a:rPr kumimoji="1" lang="ja-JP" altLang="en-US" sz="6000" dirty="0" smtClean="0"/>
              <a:t>答え</a:t>
            </a:r>
            <a:r>
              <a:rPr kumimoji="1" lang="en-US" altLang="ja-JP" sz="6000" dirty="0" smtClean="0"/>
              <a:t>】</a:t>
            </a:r>
            <a:r>
              <a:rPr kumimoji="1" lang="ja-JP" altLang="en-US" sz="6000" dirty="0" smtClean="0"/>
              <a:t>　</a:t>
            </a:r>
            <a:r>
              <a:rPr lang="ja-JP" altLang="en-US" sz="6000" dirty="0" smtClean="0">
                <a:solidFill>
                  <a:srgbClr val="FF0000"/>
                </a:solidFill>
              </a:rPr>
              <a:t>Ｃ</a:t>
            </a:r>
            <a:endParaRPr kumimoji="1" lang="ja-JP" altLang="en-US" sz="6000" dirty="0">
              <a:solidFill>
                <a:srgbClr val="FF0000"/>
              </a:solidFill>
            </a:endParaRPr>
          </a:p>
        </p:txBody>
      </p:sp>
      <p:sp>
        <p:nvSpPr>
          <p:cNvPr id="6" name="タイトル 1"/>
          <p:cNvSpPr txBox="1">
            <a:spLocks/>
          </p:cNvSpPr>
          <p:nvPr/>
        </p:nvSpPr>
        <p:spPr>
          <a:xfrm>
            <a:off x="1835696" y="2204864"/>
            <a:ext cx="6912768" cy="3672408"/>
          </a:xfrm>
          <a:prstGeom prst="rect">
            <a:avLst/>
          </a:prstGeom>
          <a:ln w="38100">
            <a:noFill/>
          </a:ln>
        </p:spPr>
        <p:txBody>
          <a:bodyPr vert="horz" lIns="180000" tIns="180000" rIns="180000" bIns="180000"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rgbClr val="FF0000"/>
                </a:solidFill>
              </a:rPr>
              <a:t>「郵便投票」は、身体に重度な障害のある方が、「南極投票」は、南極に滞在している人が投票できる方法です。</a:t>
            </a:r>
            <a:endParaRPr lang="en-US" altLang="ja-JP" sz="3200" dirty="0" smtClean="0">
              <a:solidFill>
                <a:srgbClr val="FF0000"/>
              </a:solidFill>
            </a:endParaRPr>
          </a:p>
          <a:p>
            <a:r>
              <a:rPr lang="ja-JP" altLang="en-US" sz="3200" dirty="0" smtClean="0">
                <a:solidFill>
                  <a:schemeClr val="tx1"/>
                </a:solidFill>
              </a:rPr>
              <a:t>インターネットによる投票は、今のところできません。</a:t>
            </a:r>
            <a:endParaRPr lang="en-US" altLang="ja-JP" sz="3200" dirty="0" smtClean="0">
              <a:solidFill>
                <a:schemeClr val="tx1"/>
              </a:solidFill>
            </a:endParaRPr>
          </a:p>
        </p:txBody>
      </p:sp>
      <p:pic>
        <p:nvPicPr>
          <p:cNvPr id="3" name="図 2"/>
          <p:cNvPicPr>
            <a:picLocks noChangeAspect="1"/>
          </p:cNvPicPr>
          <p:nvPr/>
        </p:nvPicPr>
        <p:blipFill rotWithShape="1">
          <a:blip r:embed="rId3" cstate="print">
            <a:extLst>
              <a:ext uri="{28A0092B-C50C-407E-A947-70E740481C1C}">
                <a14:useLocalDpi xmlns="" xmlns:a14="http://schemas.microsoft.com/office/drawing/2010/main" val="0"/>
              </a:ext>
            </a:extLst>
          </a:blip>
          <a:srcRect l="27629" t="3842" r="29546" b="4633"/>
          <a:stretch/>
        </p:blipFill>
        <p:spPr>
          <a:xfrm>
            <a:off x="323275" y="1916832"/>
            <a:ext cx="1440413" cy="4353487"/>
          </a:xfrm>
          <a:prstGeom prst="rect">
            <a:avLst/>
          </a:prstGeom>
        </p:spPr>
      </p:pic>
    </p:spTree>
    <p:extLst>
      <p:ext uri="{BB962C8B-B14F-4D97-AF65-F5344CB8AC3E}">
        <p14:creationId xmlns="" xmlns:p14="http://schemas.microsoft.com/office/powerpoint/2010/main" val="19625738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60648"/>
            <a:ext cx="8567767" cy="1882468"/>
          </a:xfrm>
          <a:ln w="38100">
            <a:solidFill>
              <a:schemeClr val="tx1"/>
            </a:solidFill>
            <a:prstDash val="solid"/>
          </a:ln>
        </p:spPr>
        <p:txBody>
          <a:bodyPr>
            <a:noAutofit/>
          </a:bodyPr>
          <a:lstStyle/>
          <a:p>
            <a:pPr algn="l"/>
            <a:r>
              <a:rPr kumimoji="1" lang="en-US" altLang="ja-JP" sz="3500" dirty="0" smtClean="0">
                <a:solidFill>
                  <a:schemeClr val="tx1"/>
                </a:solidFill>
              </a:rPr>
              <a:t>【</a:t>
            </a:r>
            <a:r>
              <a:rPr kumimoji="1" lang="ja-JP" altLang="en-US" sz="3500" dirty="0" smtClean="0">
                <a:solidFill>
                  <a:schemeClr val="tx1"/>
                </a:solidFill>
              </a:rPr>
              <a:t>第１問</a:t>
            </a:r>
            <a:r>
              <a:rPr kumimoji="1" lang="en-US" altLang="ja-JP" sz="3500" dirty="0" smtClean="0">
                <a:solidFill>
                  <a:schemeClr val="tx1"/>
                </a:solidFill>
              </a:rPr>
              <a:t>】</a:t>
            </a:r>
            <a:r>
              <a:rPr kumimoji="1" lang="ja-JP" altLang="en-US" sz="3500" dirty="0" smtClean="0">
                <a:solidFill>
                  <a:schemeClr val="tx1"/>
                </a:solidFill>
              </a:rPr>
              <a:t> </a:t>
            </a:r>
            <a:r>
              <a:rPr kumimoji="1" lang="en-US" altLang="ja-JP" sz="3500" dirty="0" smtClean="0">
                <a:solidFill>
                  <a:schemeClr val="tx1"/>
                </a:solidFill>
              </a:rPr>
              <a:t/>
            </a:r>
            <a:br>
              <a:rPr kumimoji="1" lang="en-US" altLang="ja-JP" sz="3500" dirty="0" smtClean="0">
                <a:solidFill>
                  <a:schemeClr val="tx1"/>
                </a:solidFill>
              </a:rPr>
            </a:br>
            <a:r>
              <a:rPr kumimoji="1" lang="ja-JP" altLang="en-US" sz="3500" dirty="0" smtClean="0">
                <a:solidFill>
                  <a:schemeClr val="tx1"/>
                </a:solidFill>
              </a:rPr>
              <a:t>投票所入場券をなくしてしまいました。</a:t>
            </a:r>
            <a:r>
              <a:rPr kumimoji="1" lang="en-US" altLang="ja-JP" sz="3500" dirty="0" smtClean="0">
                <a:solidFill>
                  <a:schemeClr val="tx1"/>
                </a:solidFill>
              </a:rPr>
              <a:t/>
            </a:r>
            <a:br>
              <a:rPr kumimoji="1" lang="en-US" altLang="ja-JP" sz="3500" dirty="0" smtClean="0">
                <a:solidFill>
                  <a:schemeClr val="tx1"/>
                </a:solidFill>
              </a:rPr>
            </a:br>
            <a:r>
              <a:rPr lang="ja-JP" altLang="en-US" sz="3500" dirty="0" smtClean="0"/>
              <a:t>この場合、投票できるでしょうか</a:t>
            </a:r>
            <a:r>
              <a:rPr kumimoji="1" lang="ja-JP" altLang="en-US" sz="3500" dirty="0" smtClean="0">
                <a:solidFill>
                  <a:schemeClr val="tx1"/>
                </a:solidFill>
              </a:rPr>
              <a:t>？</a:t>
            </a:r>
            <a:endParaRPr kumimoji="1" lang="ja-JP" altLang="en-US" sz="3500" dirty="0">
              <a:solidFill>
                <a:schemeClr val="tx1"/>
              </a:solidFill>
            </a:endParaRPr>
          </a:p>
        </p:txBody>
      </p:sp>
      <p:sp>
        <p:nvSpPr>
          <p:cNvPr id="6" name="タイトル 1"/>
          <p:cNvSpPr txBox="1">
            <a:spLocks/>
          </p:cNvSpPr>
          <p:nvPr/>
        </p:nvSpPr>
        <p:spPr>
          <a:xfrm>
            <a:off x="285720" y="2357430"/>
            <a:ext cx="8474855" cy="2071702"/>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Ａ　できる</a:t>
            </a:r>
            <a:endParaRPr lang="en-US" altLang="ja-JP" sz="3200" dirty="0" smtClean="0">
              <a:solidFill>
                <a:schemeClr val="tx1"/>
              </a:solidFill>
            </a:endParaRPr>
          </a:p>
          <a:p>
            <a:endParaRPr lang="en-US" altLang="ja-JP" sz="1000" dirty="0" smtClean="0">
              <a:solidFill>
                <a:schemeClr val="tx1"/>
              </a:solidFill>
            </a:endParaRPr>
          </a:p>
          <a:p>
            <a:r>
              <a:rPr lang="ja-JP" altLang="en-US" sz="3200" dirty="0" smtClean="0">
                <a:solidFill>
                  <a:schemeClr val="tx1"/>
                </a:solidFill>
              </a:rPr>
              <a:t>Ｂ</a:t>
            </a:r>
            <a:r>
              <a:rPr lang="ja-JP" altLang="en-US" sz="3200" dirty="0">
                <a:solidFill>
                  <a:schemeClr val="tx1"/>
                </a:solidFill>
              </a:rPr>
              <a:t>　</a:t>
            </a:r>
            <a:r>
              <a:rPr lang="ja-JP" altLang="en-US" sz="3200" dirty="0" smtClean="0">
                <a:solidFill>
                  <a:schemeClr val="tx1"/>
                </a:solidFill>
              </a:rPr>
              <a:t>できない</a:t>
            </a:r>
            <a:endParaRPr lang="ja-JP" altLang="en-US" sz="3200" dirty="0">
              <a:solidFill>
                <a:schemeClr val="tx1"/>
              </a:solidFill>
            </a:endParaRPr>
          </a:p>
          <a:p>
            <a:endParaRPr lang="ja-JP" altLang="en-US" sz="3200" dirty="0">
              <a:solidFill>
                <a:schemeClr val="tx1"/>
              </a:solidFill>
            </a:endParaRPr>
          </a:p>
          <a:p>
            <a:endParaRPr lang="en-US" altLang="ja-JP" sz="1000" dirty="0" smtClean="0">
              <a:solidFill>
                <a:schemeClr val="tx1"/>
              </a:solidFill>
            </a:endParaRPr>
          </a:p>
        </p:txBody>
      </p:sp>
      <p:pic>
        <p:nvPicPr>
          <p:cNvPr id="11" name="図 10"/>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092280" y="5085184"/>
            <a:ext cx="1440160" cy="1559409"/>
          </a:xfrm>
          <a:prstGeom prst="rect">
            <a:avLst/>
          </a:prstGeom>
        </p:spPr>
      </p:pic>
    </p:spTree>
    <p:extLst>
      <p:ext uri="{BB962C8B-B14F-4D97-AF65-F5344CB8AC3E}">
        <p14:creationId xmlns="" xmlns:p14="http://schemas.microsoft.com/office/powerpoint/2010/main" val="2853754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607" y="620688"/>
            <a:ext cx="4176464" cy="1368152"/>
          </a:xfrm>
          <a:ln w="38100">
            <a:noFill/>
            <a:prstDash val="solid"/>
          </a:ln>
        </p:spPr>
        <p:txBody>
          <a:bodyPr>
            <a:noAutofit/>
          </a:bodyPr>
          <a:lstStyle/>
          <a:p>
            <a:pPr algn="l"/>
            <a:r>
              <a:rPr kumimoji="1" lang="en-US" altLang="ja-JP" sz="6000" dirty="0" smtClean="0"/>
              <a:t>【</a:t>
            </a:r>
            <a:r>
              <a:rPr kumimoji="1" lang="ja-JP" altLang="en-US" sz="6000" dirty="0" smtClean="0"/>
              <a:t>答え</a:t>
            </a:r>
            <a:r>
              <a:rPr kumimoji="1" lang="en-US" altLang="ja-JP" sz="6000" dirty="0" smtClean="0"/>
              <a:t>】</a:t>
            </a:r>
            <a:r>
              <a:rPr kumimoji="1" lang="ja-JP" altLang="en-US" sz="6000" dirty="0" smtClean="0"/>
              <a:t>　</a:t>
            </a:r>
            <a:r>
              <a:rPr lang="ja-JP" altLang="en-US" sz="6000" dirty="0" smtClean="0">
                <a:solidFill>
                  <a:srgbClr val="FF0000"/>
                </a:solidFill>
              </a:rPr>
              <a:t>Ａ</a:t>
            </a:r>
            <a:endParaRPr kumimoji="1" lang="ja-JP" altLang="en-US" sz="6000" dirty="0">
              <a:solidFill>
                <a:srgbClr val="FF0000"/>
              </a:solidFill>
            </a:endParaRPr>
          </a:p>
        </p:txBody>
      </p:sp>
      <p:sp>
        <p:nvSpPr>
          <p:cNvPr id="6" name="タイトル 1"/>
          <p:cNvSpPr txBox="1">
            <a:spLocks/>
          </p:cNvSpPr>
          <p:nvPr/>
        </p:nvSpPr>
        <p:spPr>
          <a:xfrm>
            <a:off x="1835696" y="2204864"/>
            <a:ext cx="6912768" cy="3672408"/>
          </a:xfrm>
          <a:prstGeom prst="rect">
            <a:avLst/>
          </a:prstGeom>
          <a:ln w="38100">
            <a:noFill/>
          </a:ln>
        </p:spPr>
        <p:txBody>
          <a:bodyPr vert="horz" lIns="180000" tIns="180000" rIns="180000" bIns="180000"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rgbClr val="FF0000"/>
                </a:solidFill>
              </a:rPr>
              <a:t>安心してください！</a:t>
            </a:r>
            <a:endParaRPr lang="en-US" altLang="ja-JP" sz="3200" dirty="0" smtClean="0">
              <a:solidFill>
                <a:srgbClr val="FF0000"/>
              </a:solidFill>
            </a:endParaRPr>
          </a:p>
          <a:p>
            <a:r>
              <a:rPr lang="ja-JP" altLang="en-US" sz="3200" dirty="0" smtClean="0">
                <a:solidFill>
                  <a:srgbClr val="FF0000"/>
                </a:solidFill>
              </a:rPr>
              <a:t>投票できます。</a:t>
            </a:r>
            <a:endParaRPr lang="en-US" altLang="ja-JP" sz="3200" dirty="0" smtClean="0">
              <a:solidFill>
                <a:srgbClr val="FF0000"/>
              </a:solidFill>
            </a:endParaRPr>
          </a:p>
          <a:p>
            <a:r>
              <a:rPr lang="ja-JP" altLang="en-US" sz="3200" dirty="0" smtClean="0">
                <a:solidFill>
                  <a:schemeClr val="tx1"/>
                </a:solidFill>
              </a:rPr>
              <a:t>投票所入場券をなくしたり、忘れてしまったときは、その旨を投票所係員に申出てください。</a:t>
            </a:r>
            <a:endParaRPr lang="en-US" altLang="ja-JP" sz="3200" dirty="0" smtClean="0">
              <a:solidFill>
                <a:schemeClr val="tx1"/>
              </a:solidFill>
            </a:endParaRPr>
          </a:p>
        </p:txBody>
      </p:sp>
      <p:pic>
        <p:nvPicPr>
          <p:cNvPr id="3" name="図 2"/>
          <p:cNvPicPr>
            <a:picLocks noChangeAspect="1"/>
          </p:cNvPicPr>
          <p:nvPr/>
        </p:nvPicPr>
        <p:blipFill rotWithShape="1">
          <a:blip r:embed="rId3" cstate="print">
            <a:extLst>
              <a:ext uri="{28A0092B-C50C-407E-A947-70E740481C1C}">
                <a14:useLocalDpi xmlns="" xmlns:a14="http://schemas.microsoft.com/office/drawing/2010/main" val="0"/>
              </a:ext>
            </a:extLst>
          </a:blip>
          <a:srcRect l="27629" t="3842" r="29546" b="4633"/>
          <a:stretch/>
        </p:blipFill>
        <p:spPr>
          <a:xfrm>
            <a:off x="323275" y="1916832"/>
            <a:ext cx="1440413" cy="4353487"/>
          </a:xfrm>
          <a:prstGeom prst="rect">
            <a:avLst/>
          </a:prstGeom>
        </p:spPr>
      </p:pic>
    </p:spTree>
    <p:extLst>
      <p:ext uri="{BB962C8B-B14F-4D97-AF65-F5344CB8AC3E}">
        <p14:creationId xmlns="" xmlns:p14="http://schemas.microsoft.com/office/powerpoint/2010/main" val="1962573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60648"/>
            <a:ext cx="8567767" cy="2304256"/>
          </a:xfrm>
          <a:ln w="38100">
            <a:solidFill>
              <a:schemeClr val="tx1"/>
            </a:solidFill>
            <a:prstDash val="solid"/>
          </a:ln>
        </p:spPr>
        <p:txBody>
          <a:bodyPr>
            <a:noAutofit/>
          </a:bodyPr>
          <a:lstStyle/>
          <a:p>
            <a:pPr algn="l"/>
            <a:r>
              <a:rPr kumimoji="1" lang="en-US" altLang="ja-JP" sz="3500" dirty="0" smtClean="0">
                <a:solidFill>
                  <a:schemeClr val="tx1"/>
                </a:solidFill>
              </a:rPr>
              <a:t>【</a:t>
            </a:r>
            <a:r>
              <a:rPr kumimoji="1" lang="ja-JP" altLang="en-US" sz="3500" dirty="0" smtClean="0">
                <a:solidFill>
                  <a:schemeClr val="tx1"/>
                </a:solidFill>
              </a:rPr>
              <a:t>第２問</a:t>
            </a:r>
            <a:r>
              <a:rPr kumimoji="1" lang="en-US" altLang="ja-JP" sz="3500" dirty="0" smtClean="0">
                <a:solidFill>
                  <a:schemeClr val="tx1"/>
                </a:solidFill>
              </a:rPr>
              <a:t>】</a:t>
            </a:r>
            <a:r>
              <a:rPr kumimoji="1" lang="ja-JP" altLang="en-US" sz="3500" dirty="0" smtClean="0">
                <a:solidFill>
                  <a:schemeClr val="tx1"/>
                </a:solidFill>
              </a:rPr>
              <a:t> </a:t>
            </a:r>
            <a:r>
              <a:rPr kumimoji="1" lang="en-US" altLang="ja-JP" sz="3500" dirty="0" smtClean="0">
                <a:solidFill>
                  <a:schemeClr val="tx1"/>
                </a:solidFill>
              </a:rPr>
              <a:t/>
            </a:r>
            <a:br>
              <a:rPr kumimoji="1" lang="en-US" altLang="ja-JP" sz="3500" dirty="0" smtClean="0">
                <a:solidFill>
                  <a:schemeClr val="tx1"/>
                </a:solidFill>
              </a:rPr>
            </a:br>
            <a:r>
              <a:rPr kumimoji="1" lang="en-US" altLang="ja-JP" sz="3500" dirty="0" smtClean="0">
                <a:solidFill>
                  <a:schemeClr val="tx1"/>
                </a:solidFill>
              </a:rPr>
              <a:t> </a:t>
            </a:r>
            <a:r>
              <a:rPr kumimoji="1" lang="ja-JP" altLang="en-US" sz="3500" dirty="0" smtClean="0">
                <a:solidFill>
                  <a:schemeClr val="tx1"/>
                </a:solidFill>
              </a:rPr>
              <a:t>ある市の市長選挙で、</a:t>
            </a:r>
            <a:r>
              <a:rPr kumimoji="1" lang="ja-JP" altLang="en-US" sz="3500" dirty="0" smtClean="0">
                <a:solidFill>
                  <a:srgbClr val="FF0000"/>
                </a:solidFill>
              </a:rPr>
              <a:t>２人の候補者の票の</a:t>
            </a:r>
            <a:r>
              <a:rPr kumimoji="1" lang="en-US" altLang="ja-JP" sz="3500" dirty="0" smtClean="0">
                <a:solidFill>
                  <a:srgbClr val="FF0000"/>
                </a:solidFill>
              </a:rPr>
              <a:t/>
            </a:r>
            <a:br>
              <a:rPr kumimoji="1" lang="en-US" altLang="ja-JP" sz="3500" dirty="0" smtClean="0">
                <a:solidFill>
                  <a:srgbClr val="FF0000"/>
                </a:solidFill>
              </a:rPr>
            </a:br>
            <a:r>
              <a:rPr lang="en-US" altLang="ja-JP" sz="3500" dirty="0" smtClean="0">
                <a:solidFill>
                  <a:srgbClr val="FF0000"/>
                </a:solidFill>
              </a:rPr>
              <a:t> </a:t>
            </a:r>
            <a:r>
              <a:rPr kumimoji="1" lang="ja-JP" altLang="en-US" sz="3500" dirty="0" smtClean="0">
                <a:solidFill>
                  <a:srgbClr val="FF0000"/>
                </a:solidFill>
              </a:rPr>
              <a:t>数が同じで</a:t>
            </a:r>
            <a:r>
              <a:rPr lang="ja-JP" altLang="en-US" sz="3500" dirty="0" smtClean="0">
                <a:solidFill>
                  <a:srgbClr val="FF0000"/>
                </a:solidFill>
              </a:rPr>
              <a:t>最も多い</a:t>
            </a:r>
            <a:r>
              <a:rPr kumimoji="1" lang="ja-JP" altLang="en-US" sz="3500" dirty="0" smtClean="0">
                <a:solidFill>
                  <a:srgbClr val="FF0000"/>
                </a:solidFill>
              </a:rPr>
              <a:t>票数</a:t>
            </a:r>
            <a:r>
              <a:rPr kumimoji="1" lang="ja-JP" altLang="en-US" sz="3500" dirty="0" smtClean="0">
                <a:solidFill>
                  <a:schemeClr val="tx1"/>
                </a:solidFill>
              </a:rPr>
              <a:t>となりました。</a:t>
            </a:r>
            <a:r>
              <a:rPr kumimoji="1" lang="en-US" altLang="ja-JP" sz="3500" dirty="0" smtClean="0">
                <a:solidFill>
                  <a:schemeClr val="tx1"/>
                </a:solidFill>
              </a:rPr>
              <a:t/>
            </a:r>
            <a:br>
              <a:rPr kumimoji="1" lang="en-US" altLang="ja-JP" sz="3500" dirty="0" smtClean="0">
                <a:solidFill>
                  <a:schemeClr val="tx1"/>
                </a:solidFill>
              </a:rPr>
            </a:br>
            <a:r>
              <a:rPr kumimoji="1" lang="en-US" altLang="ja-JP" sz="3500" dirty="0" smtClean="0">
                <a:solidFill>
                  <a:schemeClr val="tx1"/>
                </a:solidFill>
              </a:rPr>
              <a:t> </a:t>
            </a:r>
            <a:r>
              <a:rPr lang="ja-JP" altLang="en-US" sz="3500" dirty="0">
                <a:solidFill>
                  <a:srgbClr val="FF0000"/>
                </a:solidFill>
              </a:rPr>
              <a:t>どちらが</a:t>
            </a:r>
            <a:r>
              <a:rPr kumimoji="1" lang="ja-JP" altLang="en-US" sz="3500" dirty="0" smtClean="0">
                <a:solidFill>
                  <a:srgbClr val="FF0000"/>
                </a:solidFill>
              </a:rPr>
              <a:t>当選者</a:t>
            </a:r>
            <a:r>
              <a:rPr kumimoji="1" lang="ja-JP" altLang="en-US" sz="3500" dirty="0" smtClean="0">
                <a:solidFill>
                  <a:schemeClr val="tx1"/>
                </a:solidFill>
              </a:rPr>
              <a:t>となるのでしょうか？</a:t>
            </a:r>
            <a:endParaRPr kumimoji="1" lang="ja-JP" altLang="en-US" sz="3500" dirty="0">
              <a:solidFill>
                <a:schemeClr val="tx1"/>
              </a:solidFill>
            </a:endParaRPr>
          </a:p>
        </p:txBody>
      </p:sp>
      <p:sp>
        <p:nvSpPr>
          <p:cNvPr id="6" name="タイトル 1"/>
          <p:cNvSpPr txBox="1">
            <a:spLocks/>
          </p:cNvSpPr>
          <p:nvPr/>
        </p:nvSpPr>
        <p:spPr>
          <a:xfrm>
            <a:off x="285720" y="2857496"/>
            <a:ext cx="8474855" cy="2875190"/>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Ａ　２人の候補者にもう一度投票を行い、票数　</a:t>
            </a:r>
            <a:endParaRPr lang="en-US" altLang="ja-JP" sz="3200" dirty="0" smtClean="0">
              <a:solidFill>
                <a:schemeClr val="tx1"/>
              </a:solidFill>
            </a:endParaRPr>
          </a:p>
          <a:p>
            <a:r>
              <a:rPr lang="ja-JP" altLang="en-US" sz="3200" dirty="0" smtClean="0">
                <a:solidFill>
                  <a:schemeClr val="tx1"/>
                </a:solidFill>
              </a:rPr>
              <a:t>　が多い候補者を当選者とする</a:t>
            </a:r>
            <a:endParaRPr lang="en-US" altLang="ja-JP" sz="3200" dirty="0" smtClean="0">
              <a:solidFill>
                <a:schemeClr val="tx1"/>
              </a:solidFill>
            </a:endParaRPr>
          </a:p>
          <a:p>
            <a:endParaRPr lang="en-US" altLang="ja-JP" sz="1000" dirty="0" smtClean="0">
              <a:solidFill>
                <a:schemeClr val="tx1"/>
              </a:solidFill>
            </a:endParaRPr>
          </a:p>
          <a:p>
            <a:r>
              <a:rPr lang="ja-JP" altLang="en-US" sz="3200" dirty="0" smtClean="0">
                <a:solidFill>
                  <a:schemeClr val="tx1"/>
                </a:solidFill>
              </a:rPr>
              <a:t>Ｂ</a:t>
            </a:r>
            <a:r>
              <a:rPr lang="ja-JP" altLang="en-US" sz="3200" dirty="0">
                <a:solidFill>
                  <a:schemeClr val="tx1"/>
                </a:solidFill>
              </a:rPr>
              <a:t>　「くじ」で当選者を決める</a:t>
            </a:r>
          </a:p>
          <a:p>
            <a:endParaRPr lang="en-US" altLang="ja-JP" sz="1000" dirty="0" smtClean="0">
              <a:solidFill>
                <a:schemeClr val="tx1"/>
              </a:solidFill>
            </a:endParaRPr>
          </a:p>
          <a:p>
            <a:r>
              <a:rPr lang="ja-JP" altLang="en-US" sz="3200" dirty="0" smtClean="0">
                <a:solidFill>
                  <a:schemeClr val="tx1"/>
                </a:solidFill>
              </a:rPr>
              <a:t>Ｃ　</a:t>
            </a:r>
            <a:r>
              <a:rPr lang="ja-JP" altLang="en-US" sz="3200" dirty="0">
                <a:solidFill>
                  <a:schemeClr val="tx1"/>
                </a:solidFill>
              </a:rPr>
              <a:t>特例で２人を当選者とし、２人に市長をやって　　</a:t>
            </a:r>
            <a:endParaRPr lang="en-US" altLang="ja-JP" sz="3200" dirty="0">
              <a:solidFill>
                <a:schemeClr val="tx1"/>
              </a:solidFill>
            </a:endParaRPr>
          </a:p>
          <a:p>
            <a:r>
              <a:rPr lang="ja-JP" altLang="en-US" sz="3200" dirty="0">
                <a:solidFill>
                  <a:schemeClr val="tx1"/>
                </a:solidFill>
              </a:rPr>
              <a:t>　　もらう</a:t>
            </a:r>
          </a:p>
          <a:p>
            <a:endParaRPr lang="en-US" altLang="ja-JP" sz="1000" dirty="0" smtClean="0">
              <a:solidFill>
                <a:schemeClr val="tx1"/>
              </a:solidFill>
            </a:endParaRPr>
          </a:p>
        </p:txBody>
      </p:sp>
      <p:pic>
        <p:nvPicPr>
          <p:cNvPr id="11" name="図 10"/>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092280" y="5085184"/>
            <a:ext cx="1440160" cy="1559409"/>
          </a:xfrm>
          <a:prstGeom prst="rect">
            <a:avLst/>
          </a:prstGeom>
        </p:spPr>
      </p:pic>
    </p:spTree>
    <p:extLst>
      <p:ext uri="{BB962C8B-B14F-4D97-AF65-F5344CB8AC3E}">
        <p14:creationId xmlns="" xmlns:p14="http://schemas.microsoft.com/office/powerpoint/2010/main" val="2853754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607" y="620688"/>
            <a:ext cx="4176464" cy="1368152"/>
          </a:xfrm>
          <a:ln w="38100">
            <a:noFill/>
            <a:prstDash val="solid"/>
          </a:ln>
        </p:spPr>
        <p:txBody>
          <a:bodyPr>
            <a:noAutofit/>
          </a:bodyPr>
          <a:lstStyle/>
          <a:p>
            <a:pPr algn="l"/>
            <a:r>
              <a:rPr kumimoji="1" lang="en-US" altLang="ja-JP" sz="6000" dirty="0" smtClean="0"/>
              <a:t>【</a:t>
            </a:r>
            <a:r>
              <a:rPr kumimoji="1" lang="ja-JP" altLang="en-US" sz="6000" dirty="0" smtClean="0"/>
              <a:t>答え</a:t>
            </a:r>
            <a:r>
              <a:rPr kumimoji="1" lang="en-US" altLang="ja-JP" sz="6000" dirty="0" smtClean="0"/>
              <a:t>】</a:t>
            </a:r>
            <a:r>
              <a:rPr kumimoji="1" lang="ja-JP" altLang="en-US" sz="6000" dirty="0" smtClean="0"/>
              <a:t>　</a:t>
            </a:r>
            <a:r>
              <a:rPr kumimoji="1" lang="ja-JP" altLang="en-US" sz="6000" dirty="0" smtClean="0">
                <a:solidFill>
                  <a:srgbClr val="FF0000"/>
                </a:solidFill>
              </a:rPr>
              <a:t>Ｂ</a:t>
            </a:r>
            <a:endParaRPr kumimoji="1" lang="ja-JP" altLang="en-US" sz="6000" dirty="0">
              <a:solidFill>
                <a:srgbClr val="FF0000"/>
              </a:solidFill>
            </a:endParaRPr>
          </a:p>
        </p:txBody>
      </p:sp>
      <p:sp>
        <p:nvSpPr>
          <p:cNvPr id="6" name="タイトル 1"/>
          <p:cNvSpPr txBox="1">
            <a:spLocks/>
          </p:cNvSpPr>
          <p:nvPr/>
        </p:nvSpPr>
        <p:spPr>
          <a:xfrm>
            <a:off x="1835696" y="2204864"/>
            <a:ext cx="6912768" cy="3672408"/>
          </a:xfrm>
          <a:prstGeom prst="rect">
            <a:avLst/>
          </a:prstGeom>
          <a:ln w="38100">
            <a:noFill/>
          </a:ln>
        </p:spPr>
        <p:txBody>
          <a:bodyPr vert="horz" lIns="180000" tIns="180000" rIns="180000" bIns="180000"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票数が同じ場合、</a:t>
            </a:r>
            <a:r>
              <a:rPr lang="ja-JP" altLang="en-US" sz="3200" dirty="0" smtClean="0">
                <a:solidFill>
                  <a:srgbClr val="FF0000"/>
                </a:solidFill>
              </a:rPr>
              <a:t>当選者を「くじ」で決めます。</a:t>
            </a:r>
            <a:r>
              <a:rPr lang="ja-JP" altLang="en-US" sz="3200" dirty="0" smtClean="0">
                <a:solidFill>
                  <a:schemeClr val="tx1"/>
                </a:solidFill>
              </a:rPr>
              <a:t>実際にあった事例では、ある村の議会議員選挙で、定数１０名のところ、９番目の票数を得た候補者が３名となり、</a:t>
            </a:r>
            <a:r>
              <a:rPr lang="ja-JP" altLang="en-US" sz="3200" dirty="0">
                <a:solidFill>
                  <a:schemeClr val="tx1"/>
                </a:solidFill>
              </a:rPr>
              <a:t>そ</a:t>
            </a:r>
            <a:r>
              <a:rPr lang="ja-JP" altLang="en-US" sz="3200" dirty="0" smtClean="0">
                <a:solidFill>
                  <a:schemeClr val="tx1"/>
                </a:solidFill>
              </a:rPr>
              <a:t>のうち２名を当選者とするために「くじ」を行いました。</a:t>
            </a:r>
            <a:endParaRPr lang="en-US" altLang="ja-JP" sz="3200" dirty="0" smtClean="0">
              <a:solidFill>
                <a:schemeClr val="tx1"/>
              </a:solidFill>
            </a:endParaRPr>
          </a:p>
          <a:p>
            <a:r>
              <a:rPr lang="ja-JP" altLang="en-US" sz="3200" dirty="0" smtClean="0">
                <a:solidFill>
                  <a:srgbClr val="FF0000"/>
                </a:solidFill>
              </a:rPr>
              <a:t>有権者が持つ１票の重みを実感します</a:t>
            </a:r>
            <a:r>
              <a:rPr lang="ja-JP" altLang="en-US" sz="3200" dirty="0">
                <a:solidFill>
                  <a:srgbClr val="FF0000"/>
                </a:solidFill>
              </a:rPr>
              <a:t>よ</a:t>
            </a:r>
            <a:r>
              <a:rPr lang="ja-JP" altLang="en-US" sz="3200" dirty="0" smtClean="0">
                <a:solidFill>
                  <a:srgbClr val="FF0000"/>
                </a:solidFill>
              </a:rPr>
              <a:t>ね？！</a:t>
            </a:r>
            <a:endParaRPr lang="en-US" altLang="ja-JP" sz="3200" dirty="0" smtClean="0">
              <a:solidFill>
                <a:srgbClr val="FF0000"/>
              </a:solidFill>
            </a:endParaRPr>
          </a:p>
          <a:p>
            <a:endParaRPr lang="en-US" altLang="ja-JP" sz="1000" dirty="0" smtClean="0">
              <a:solidFill>
                <a:schemeClr val="tx1"/>
              </a:solidFill>
            </a:endParaRPr>
          </a:p>
        </p:txBody>
      </p:sp>
      <p:pic>
        <p:nvPicPr>
          <p:cNvPr id="3" name="図 2"/>
          <p:cNvPicPr>
            <a:picLocks noChangeAspect="1"/>
          </p:cNvPicPr>
          <p:nvPr/>
        </p:nvPicPr>
        <p:blipFill rotWithShape="1">
          <a:blip r:embed="rId3" cstate="print">
            <a:extLst>
              <a:ext uri="{28A0092B-C50C-407E-A947-70E740481C1C}">
                <a14:useLocalDpi xmlns="" xmlns:a14="http://schemas.microsoft.com/office/drawing/2010/main" val="0"/>
              </a:ext>
            </a:extLst>
          </a:blip>
          <a:srcRect l="27629" t="3842" r="29546" b="4633"/>
          <a:stretch/>
        </p:blipFill>
        <p:spPr>
          <a:xfrm>
            <a:off x="323275" y="1916832"/>
            <a:ext cx="1440413" cy="4353487"/>
          </a:xfrm>
          <a:prstGeom prst="rect">
            <a:avLst/>
          </a:prstGeom>
        </p:spPr>
      </p:pic>
    </p:spTree>
    <p:extLst>
      <p:ext uri="{BB962C8B-B14F-4D97-AF65-F5344CB8AC3E}">
        <p14:creationId xmlns="" xmlns:p14="http://schemas.microsoft.com/office/powerpoint/2010/main" val="1962573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5720" y="285728"/>
            <a:ext cx="8567767" cy="2357454"/>
          </a:xfrm>
          <a:ln w="38100">
            <a:solidFill>
              <a:schemeClr val="tx1"/>
            </a:solidFill>
            <a:prstDash val="solid"/>
          </a:ln>
        </p:spPr>
        <p:txBody>
          <a:bodyPr>
            <a:noAutofit/>
          </a:bodyPr>
          <a:lstStyle/>
          <a:p>
            <a:pPr algn="l"/>
            <a:r>
              <a:rPr kumimoji="1" lang="en-US" altLang="ja-JP" sz="3500" dirty="0" smtClean="0">
                <a:solidFill>
                  <a:schemeClr val="tx1"/>
                </a:solidFill>
              </a:rPr>
              <a:t>【</a:t>
            </a:r>
            <a:r>
              <a:rPr kumimoji="1" lang="ja-JP" altLang="en-US" sz="3500" dirty="0" smtClean="0">
                <a:solidFill>
                  <a:schemeClr val="tx1"/>
                </a:solidFill>
              </a:rPr>
              <a:t>第３問</a:t>
            </a:r>
            <a:r>
              <a:rPr kumimoji="1" lang="en-US" altLang="ja-JP" sz="3500" dirty="0" smtClean="0">
                <a:solidFill>
                  <a:schemeClr val="tx1"/>
                </a:solidFill>
              </a:rPr>
              <a:t>】</a:t>
            </a:r>
            <a:r>
              <a:rPr kumimoji="1" lang="ja-JP" altLang="en-US" sz="3500" dirty="0" smtClean="0">
                <a:solidFill>
                  <a:schemeClr val="tx1"/>
                </a:solidFill>
              </a:rPr>
              <a:t> </a:t>
            </a:r>
            <a:r>
              <a:rPr kumimoji="1" lang="en-US" altLang="ja-JP" sz="3500" dirty="0" smtClean="0">
                <a:solidFill>
                  <a:schemeClr val="tx1"/>
                </a:solidFill>
              </a:rPr>
              <a:t/>
            </a:r>
            <a:br>
              <a:rPr kumimoji="1" lang="en-US" altLang="ja-JP" sz="3500" dirty="0" smtClean="0">
                <a:solidFill>
                  <a:schemeClr val="tx1"/>
                </a:solidFill>
              </a:rPr>
            </a:br>
            <a:r>
              <a:rPr kumimoji="1" lang="en-US" altLang="ja-JP" sz="3500" dirty="0" smtClean="0">
                <a:solidFill>
                  <a:schemeClr val="tx1"/>
                </a:solidFill>
              </a:rPr>
              <a:t> </a:t>
            </a:r>
            <a:r>
              <a:rPr kumimoji="1" lang="ja-JP" altLang="en-US" sz="3600" dirty="0" smtClean="0">
                <a:solidFill>
                  <a:schemeClr val="tx1"/>
                </a:solidFill>
              </a:rPr>
              <a:t>いま、</a:t>
            </a:r>
            <a:r>
              <a:rPr kumimoji="1" lang="ja-JP" altLang="en-US" sz="3600" dirty="0" smtClean="0">
                <a:solidFill>
                  <a:srgbClr val="FF0000"/>
                </a:solidFill>
              </a:rPr>
              <a:t>仕事の都合で外国に住んでいます。  </a:t>
            </a:r>
            <a:r>
              <a:rPr kumimoji="1" lang="en-US" altLang="ja-JP" sz="3600" dirty="0" smtClean="0">
                <a:solidFill>
                  <a:schemeClr val="tx1"/>
                </a:solidFill>
              </a:rPr>
              <a:t/>
            </a:r>
            <a:br>
              <a:rPr kumimoji="1" lang="en-US" altLang="ja-JP" sz="3600" dirty="0" smtClean="0">
                <a:solidFill>
                  <a:schemeClr val="tx1"/>
                </a:solidFill>
              </a:rPr>
            </a:br>
            <a:r>
              <a:rPr lang="en-US" altLang="ja-JP" sz="3600" dirty="0" smtClean="0"/>
              <a:t> </a:t>
            </a:r>
            <a:r>
              <a:rPr kumimoji="1" lang="ja-JP" altLang="en-US" sz="3600" dirty="0" smtClean="0">
                <a:solidFill>
                  <a:schemeClr val="tx1"/>
                </a:solidFill>
              </a:rPr>
              <a:t>この場合、投票することができるでしょう </a:t>
            </a:r>
            <a:r>
              <a:rPr kumimoji="1" lang="en-US" altLang="ja-JP" sz="3600" dirty="0" smtClean="0">
                <a:solidFill>
                  <a:schemeClr val="tx1"/>
                </a:solidFill>
              </a:rPr>
              <a:t/>
            </a:r>
            <a:br>
              <a:rPr kumimoji="1" lang="en-US" altLang="ja-JP" sz="3600" dirty="0" smtClean="0">
                <a:solidFill>
                  <a:schemeClr val="tx1"/>
                </a:solidFill>
              </a:rPr>
            </a:br>
            <a:r>
              <a:rPr lang="en-US" altLang="ja-JP" sz="3600" dirty="0" smtClean="0"/>
              <a:t> </a:t>
            </a:r>
            <a:r>
              <a:rPr kumimoji="1" lang="ja-JP" altLang="en-US" sz="3600" dirty="0" smtClean="0">
                <a:solidFill>
                  <a:schemeClr val="tx1"/>
                </a:solidFill>
              </a:rPr>
              <a:t>か</a:t>
            </a:r>
            <a:r>
              <a:rPr lang="ja-JP" altLang="ja-JP" sz="3600" dirty="0" smtClean="0"/>
              <a:t>？</a:t>
            </a:r>
            <a:endParaRPr kumimoji="1" lang="ja-JP" altLang="en-US" sz="3500" dirty="0"/>
          </a:p>
        </p:txBody>
      </p:sp>
      <p:sp>
        <p:nvSpPr>
          <p:cNvPr id="6" name="タイトル 1"/>
          <p:cNvSpPr txBox="1">
            <a:spLocks/>
          </p:cNvSpPr>
          <p:nvPr/>
        </p:nvSpPr>
        <p:spPr>
          <a:xfrm>
            <a:off x="285720" y="2857496"/>
            <a:ext cx="8474855" cy="1928826"/>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Ａ</a:t>
            </a:r>
            <a:r>
              <a:rPr lang="ja-JP" altLang="ja-JP" sz="3200" dirty="0">
                <a:solidFill>
                  <a:schemeClr val="tx1"/>
                </a:solidFill>
              </a:rPr>
              <a:t>　</a:t>
            </a:r>
            <a:r>
              <a:rPr lang="ja-JP" altLang="en-US" sz="3200" dirty="0" smtClean="0">
                <a:solidFill>
                  <a:schemeClr val="tx1"/>
                </a:solidFill>
              </a:rPr>
              <a:t>すべての選挙でできる</a:t>
            </a:r>
            <a:endParaRPr lang="en-US" altLang="ja-JP" sz="3200" dirty="0" smtClean="0">
              <a:solidFill>
                <a:schemeClr val="tx1"/>
              </a:solidFill>
            </a:endParaRPr>
          </a:p>
          <a:p>
            <a:endParaRPr lang="ja-JP" altLang="ja-JP" sz="1000" dirty="0">
              <a:solidFill>
                <a:schemeClr val="tx1"/>
              </a:solidFill>
            </a:endParaRPr>
          </a:p>
          <a:p>
            <a:r>
              <a:rPr lang="ja-JP" altLang="en-US" sz="3200" dirty="0">
                <a:solidFill>
                  <a:schemeClr val="tx1"/>
                </a:solidFill>
              </a:rPr>
              <a:t>Ｂ</a:t>
            </a:r>
            <a:r>
              <a:rPr lang="ja-JP" altLang="ja-JP" sz="3200" dirty="0">
                <a:solidFill>
                  <a:schemeClr val="tx1"/>
                </a:solidFill>
              </a:rPr>
              <a:t>　</a:t>
            </a:r>
            <a:r>
              <a:rPr lang="ja-JP" altLang="en-US" sz="3200" dirty="0" smtClean="0">
                <a:solidFill>
                  <a:schemeClr val="tx1"/>
                </a:solidFill>
              </a:rPr>
              <a:t>一部の選挙でできる</a:t>
            </a:r>
            <a:endParaRPr lang="en-US" altLang="ja-JP" sz="3200" dirty="0" smtClean="0">
              <a:solidFill>
                <a:schemeClr val="tx1"/>
              </a:solidFill>
            </a:endParaRPr>
          </a:p>
          <a:p>
            <a:endParaRPr lang="ja-JP" altLang="ja-JP" sz="1000" dirty="0">
              <a:solidFill>
                <a:schemeClr val="tx1"/>
              </a:solidFill>
            </a:endParaRPr>
          </a:p>
          <a:p>
            <a:r>
              <a:rPr lang="ja-JP" altLang="en-US" sz="3200" dirty="0">
                <a:solidFill>
                  <a:schemeClr val="tx1"/>
                </a:solidFill>
              </a:rPr>
              <a:t>Ｃ</a:t>
            </a:r>
            <a:r>
              <a:rPr lang="ja-JP" altLang="ja-JP" sz="3200" dirty="0">
                <a:solidFill>
                  <a:schemeClr val="tx1"/>
                </a:solidFill>
              </a:rPr>
              <a:t>　</a:t>
            </a:r>
            <a:r>
              <a:rPr lang="ja-JP" altLang="en-US" sz="3200" dirty="0" smtClean="0">
                <a:solidFill>
                  <a:schemeClr val="tx1"/>
                </a:solidFill>
              </a:rPr>
              <a:t>すべての選挙でできない</a:t>
            </a:r>
            <a:endParaRPr lang="en-US" altLang="ja-JP" sz="3200" dirty="0" smtClean="0">
              <a:solidFill>
                <a:schemeClr val="tx1"/>
              </a:solidFill>
            </a:endParaRPr>
          </a:p>
        </p:txBody>
      </p:sp>
      <p:pic>
        <p:nvPicPr>
          <p:cNvPr id="11" name="図 10"/>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020272" y="4149080"/>
            <a:ext cx="1440160" cy="1559409"/>
          </a:xfrm>
          <a:prstGeom prst="rect">
            <a:avLst/>
          </a:prstGeom>
        </p:spPr>
      </p:pic>
    </p:spTree>
    <p:extLst>
      <p:ext uri="{BB962C8B-B14F-4D97-AF65-F5344CB8AC3E}">
        <p14:creationId xmlns="" xmlns:p14="http://schemas.microsoft.com/office/powerpoint/2010/main" val="2395624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607" y="620688"/>
            <a:ext cx="4176464" cy="1368152"/>
          </a:xfrm>
          <a:ln w="38100">
            <a:noFill/>
            <a:prstDash val="solid"/>
          </a:ln>
        </p:spPr>
        <p:txBody>
          <a:bodyPr>
            <a:noAutofit/>
          </a:bodyPr>
          <a:lstStyle/>
          <a:p>
            <a:pPr algn="l"/>
            <a:r>
              <a:rPr kumimoji="1" lang="en-US" altLang="ja-JP" sz="6000" dirty="0" smtClean="0"/>
              <a:t>【</a:t>
            </a:r>
            <a:r>
              <a:rPr kumimoji="1" lang="ja-JP" altLang="en-US" sz="6000" dirty="0" smtClean="0"/>
              <a:t>答え</a:t>
            </a:r>
            <a:r>
              <a:rPr kumimoji="1" lang="en-US" altLang="ja-JP" sz="6000" dirty="0" smtClean="0"/>
              <a:t>】</a:t>
            </a:r>
            <a:r>
              <a:rPr kumimoji="1" lang="ja-JP" altLang="en-US" sz="6000" dirty="0" smtClean="0"/>
              <a:t>　</a:t>
            </a:r>
            <a:r>
              <a:rPr kumimoji="1" lang="ja-JP" altLang="en-US" sz="6000" dirty="0" smtClean="0">
                <a:solidFill>
                  <a:srgbClr val="FF0000"/>
                </a:solidFill>
              </a:rPr>
              <a:t>Ｂ</a:t>
            </a:r>
            <a:endParaRPr kumimoji="1" lang="ja-JP" altLang="en-US" sz="6000" dirty="0">
              <a:solidFill>
                <a:srgbClr val="FF0000"/>
              </a:solidFill>
            </a:endParaRPr>
          </a:p>
        </p:txBody>
      </p:sp>
      <p:sp>
        <p:nvSpPr>
          <p:cNvPr id="6" name="タイトル 1"/>
          <p:cNvSpPr txBox="1">
            <a:spLocks/>
          </p:cNvSpPr>
          <p:nvPr/>
        </p:nvSpPr>
        <p:spPr>
          <a:xfrm>
            <a:off x="1835696" y="1772815"/>
            <a:ext cx="7056784" cy="4497503"/>
          </a:xfrm>
          <a:prstGeom prst="rect">
            <a:avLst/>
          </a:prstGeom>
          <a:ln w="38100">
            <a:noFill/>
          </a:ln>
        </p:spPr>
        <p:txBody>
          <a:bodyPr vert="horz" lIns="180000" tIns="180000" rIns="180000" bIns="180000"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a:solidFill>
                  <a:schemeClr val="tx1"/>
                </a:solidFill>
              </a:rPr>
              <a:t>　</a:t>
            </a:r>
            <a:r>
              <a:rPr lang="ja-JP" altLang="en-US" sz="3200" dirty="0" smtClean="0">
                <a:solidFill>
                  <a:schemeClr val="tx1"/>
                </a:solidFill>
              </a:rPr>
              <a:t>現在は、</a:t>
            </a:r>
            <a:r>
              <a:rPr lang="ja-JP" altLang="en-US" sz="3200" dirty="0" smtClean="0">
                <a:solidFill>
                  <a:srgbClr val="FF0000"/>
                </a:solidFill>
              </a:rPr>
              <a:t>国政選挙（衆議院議員選挙と参議院議員選挙）のみ</a:t>
            </a:r>
            <a:r>
              <a:rPr lang="ja-JP" altLang="en-US" sz="3200" dirty="0" smtClean="0">
                <a:solidFill>
                  <a:schemeClr val="tx1"/>
                </a:solidFill>
              </a:rPr>
              <a:t>、投票することができます。</a:t>
            </a:r>
            <a:endParaRPr lang="ja-JP" altLang="ja-JP" sz="3200" dirty="0">
              <a:solidFill>
                <a:schemeClr val="tx1"/>
              </a:solidFill>
            </a:endParaRPr>
          </a:p>
          <a:p>
            <a:r>
              <a:rPr lang="ja-JP" altLang="en-US" sz="3200" dirty="0" smtClean="0">
                <a:solidFill>
                  <a:schemeClr val="tx1"/>
                </a:solidFill>
              </a:rPr>
              <a:t>　ただし、「在外選挙人名簿」に登録する手続きが必要です。</a:t>
            </a:r>
          </a:p>
          <a:p>
            <a:endParaRPr lang="en-US" altLang="ja-JP" sz="1000" dirty="0" smtClean="0">
              <a:solidFill>
                <a:schemeClr val="tx1"/>
              </a:solidFill>
            </a:endParaRPr>
          </a:p>
        </p:txBody>
      </p:sp>
      <p:pic>
        <p:nvPicPr>
          <p:cNvPr id="3" name="図 2"/>
          <p:cNvPicPr>
            <a:picLocks noChangeAspect="1"/>
          </p:cNvPicPr>
          <p:nvPr/>
        </p:nvPicPr>
        <p:blipFill rotWithShape="1">
          <a:blip r:embed="rId3" cstate="print">
            <a:extLst>
              <a:ext uri="{28A0092B-C50C-407E-A947-70E740481C1C}">
                <a14:useLocalDpi xmlns="" xmlns:a14="http://schemas.microsoft.com/office/drawing/2010/main" val="0"/>
              </a:ext>
            </a:extLst>
          </a:blip>
          <a:srcRect l="27629" t="3842" r="29546" b="4633"/>
          <a:stretch/>
        </p:blipFill>
        <p:spPr>
          <a:xfrm>
            <a:off x="323275" y="1916832"/>
            <a:ext cx="1440413" cy="4353487"/>
          </a:xfrm>
          <a:prstGeom prst="rect">
            <a:avLst/>
          </a:prstGeom>
        </p:spPr>
      </p:pic>
    </p:spTree>
    <p:extLst>
      <p:ext uri="{BB962C8B-B14F-4D97-AF65-F5344CB8AC3E}">
        <p14:creationId xmlns="" xmlns:p14="http://schemas.microsoft.com/office/powerpoint/2010/main" val="2419071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60648"/>
            <a:ext cx="8856984" cy="3888432"/>
          </a:xfrm>
          <a:ln w="38100">
            <a:solidFill>
              <a:schemeClr val="tx1"/>
            </a:solidFill>
            <a:prstDash val="solid"/>
          </a:ln>
        </p:spPr>
        <p:txBody>
          <a:bodyPr>
            <a:noAutofit/>
          </a:bodyPr>
          <a:lstStyle/>
          <a:p>
            <a:pPr algn="l"/>
            <a:r>
              <a:rPr kumimoji="1" lang="en-US" altLang="ja-JP" sz="3500" dirty="0" smtClean="0">
                <a:solidFill>
                  <a:schemeClr val="tx1"/>
                </a:solidFill>
              </a:rPr>
              <a:t>【</a:t>
            </a:r>
            <a:r>
              <a:rPr kumimoji="1" lang="ja-JP" altLang="en-US" sz="3500" dirty="0" smtClean="0">
                <a:solidFill>
                  <a:schemeClr val="tx1"/>
                </a:solidFill>
              </a:rPr>
              <a:t>第４問</a:t>
            </a:r>
            <a:r>
              <a:rPr kumimoji="1" lang="en-US" altLang="ja-JP" sz="3500" dirty="0" smtClean="0">
                <a:solidFill>
                  <a:schemeClr val="tx1"/>
                </a:solidFill>
              </a:rPr>
              <a:t>】</a:t>
            </a:r>
            <a:r>
              <a:rPr kumimoji="1" lang="ja-JP" altLang="en-US" sz="3500" dirty="0" smtClean="0">
                <a:solidFill>
                  <a:schemeClr val="tx1"/>
                </a:solidFill>
              </a:rPr>
              <a:t> </a:t>
            </a:r>
            <a:r>
              <a:rPr kumimoji="1" lang="en-US" altLang="ja-JP" sz="3500" dirty="0" smtClean="0">
                <a:solidFill>
                  <a:schemeClr val="tx1"/>
                </a:solidFill>
              </a:rPr>
              <a:t/>
            </a:r>
            <a:br>
              <a:rPr kumimoji="1" lang="en-US" altLang="ja-JP" sz="3500" dirty="0" smtClean="0">
                <a:solidFill>
                  <a:schemeClr val="tx1"/>
                </a:solidFill>
              </a:rPr>
            </a:br>
            <a:r>
              <a:rPr kumimoji="1" lang="en-US" altLang="ja-JP" sz="3500" dirty="0" smtClean="0">
                <a:solidFill>
                  <a:schemeClr val="tx1"/>
                </a:solidFill>
              </a:rPr>
              <a:t> </a:t>
            </a:r>
            <a:r>
              <a:rPr kumimoji="1" lang="ja-JP" altLang="en-US" sz="3500" dirty="0" smtClean="0">
                <a:solidFill>
                  <a:srgbClr val="FF0000"/>
                </a:solidFill>
              </a:rPr>
              <a:t>同姓の候補者（</a:t>
            </a:r>
            <a:r>
              <a:rPr lang="ja-JP" altLang="en-US" sz="3500" dirty="0" smtClean="0">
                <a:solidFill>
                  <a:srgbClr val="FF0000"/>
                </a:solidFill>
              </a:rPr>
              <a:t>「福島希望」と「福島未来」）</a:t>
            </a:r>
            <a:r>
              <a:rPr lang="ja-JP" altLang="en-US" sz="3500" dirty="0" smtClean="0"/>
              <a:t>　 </a:t>
            </a:r>
            <a:r>
              <a:rPr lang="en-US" altLang="ja-JP" sz="3500" dirty="0" smtClean="0"/>
              <a:t/>
            </a:r>
            <a:br>
              <a:rPr lang="en-US" altLang="ja-JP" sz="3500" dirty="0" smtClean="0"/>
            </a:br>
            <a:r>
              <a:rPr lang="en-US" altLang="ja-JP" sz="3500" dirty="0" smtClean="0"/>
              <a:t> </a:t>
            </a:r>
            <a:r>
              <a:rPr lang="ja-JP" altLang="en-US" sz="3500" dirty="0" err="1" smtClean="0"/>
              <a:t>が立候</a:t>
            </a:r>
            <a:r>
              <a:rPr lang="ja-JP" altLang="en-US" sz="3500" dirty="0" smtClean="0"/>
              <a:t>補した選挙の開票をしていると、</a:t>
            </a:r>
            <a:r>
              <a:rPr lang="en-US" altLang="ja-JP" sz="3500" dirty="0" smtClean="0"/>
              <a:t/>
            </a:r>
            <a:br>
              <a:rPr lang="en-US" altLang="ja-JP" sz="3500" dirty="0" smtClean="0"/>
            </a:br>
            <a:r>
              <a:rPr lang="ja-JP" altLang="en-US" sz="3500" dirty="0" smtClean="0">
                <a:solidFill>
                  <a:srgbClr val="FF0000"/>
                </a:solidFill>
              </a:rPr>
              <a:t>「</a:t>
            </a:r>
            <a:r>
              <a:rPr lang="ja-JP" altLang="en-US" sz="3500" dirty="0">
                <a:solidFill>
                  <a:srgbClr val="FF0000"/>
                </a:solidFill>
              </a:rPr>
              <a:t>福島</a:t>
            </a:r>
            <a:r>
              <a:rPr lang="ja-JP" altLang="en-US" sz="3500" dirty="0" smtClean="0">
                <a:solidFill>
                  <a:srgbClr val="FF0000"/>
                </a:solidFill>
              </a:rPr>
              <a:t>」とだけ書かれた投票用紙が</a:t>
            </a:r>
            <a:r>
              <a:rPr lang="en-US" altLang="ja-JP" sz="3500" dirty="0" smtClean="0">
                <a:solidFill>
                  <a:srgbClr val="FF0000"/>
                </a:solidFill>
              </a:rPr>
              <a:t>10</a:t>
            </a:r>
            <a:r>
              <a:rPr lang="ja-JP" altLang="en-US" sz="3500" dirty="0" smtClean="0">
                <a:solidFill>
                  <a:srgbClr val="FF0000"/>
                </a:solidFill>
              </a:rPr>
              <a:t>枚ありました。</a:t>
            </a:r>
            <a:r>
              <a:rPr lang="en-US" altLang="ja-JP" sz="3500" dirty="0" smtClean="0"/>
              <a:t> </a:t>
            </a:r>
            <a:r>
              <a:rPr lang="ja-JP" altLang="en-US" sz="3500" dirty="0" smtClean="0"/>
              <a:t>「福島希望」の票数が</a:t>
            </a:r>
            <a:r>
              <a:rPr lang="en-US" altLang="ja-JP" sz="3500" dirty="0" smtClean="0"/>
              <a:t>300</a:t>
            </a:r>
            <a:r>
              <a:rPr lang="ja-JP" altLang="en-US" sz="3500" dirty="0" smtClean="0"/>
              <a:t>票、</a:t>
            </a:r>
            <a:r>
              <a:rPr lang="en-US" altLang="ja-JP" sz="3500" dirty="0" smtClean="0"/>
              <a:t/>
            </a:r>
            <a:br>
              <a:rPr lang="en-US" altLang="ja-JP" sz="3500" dirty="0" smtClean="0"/>
            </a:br>
            <a:r>
              <a:rPr lang="en-US" altLang="ja-JP" sz="3500" dirty="0"/>
              <a:t> </a:t>
            </a:r>
            <a:r>
              <a:rPr lang="ja-JP" altLang="en-US" sz="3500" dirty="0" smtClean="0"/>
              <a:t>「福島未来」の票数が</a:t>
            </a:r>
            <a:r>
              <a:rPr lang="en-US" altLang="ja-JP" sz="3500" dirty="0" smtClean="0"/>
              <a:t>200</a:t>
            </a:r>
            <a:r>
              <a:rPr lang="ja-JP" altLang="en-US" sz="3500" dirty="0" smtClean="0"/>
              <a:t>票である場合、</a:t>
            </a:r>
            <a:r>
              <a:rPr lang="en-US" altLang="ja-JP" sz="3500" dirty="0" smtClean="0"/>
              <a:t/>
            </a:r>
            <a:br>
              <a:rPr lang="en-US" altLang="ja-JP" sz="3500" dirty="0" smtClean="0"/>
            </a:br>
            <a:r>
              <a:rPr lang="en-US" altLang="ja-JP" sz="3500" dirty="0" smtClean="0"/>
              <a:t> </a:t>
            </a:r>
            <a:r>
              <a:rPr lang="ja-JP" altLang="en-US" sz="3500" dirty="0" smtClean="0">
                <a:solidFill>
                  <a:srgbClr val="FF0000"/>
                </a:solidFill>
              </a:rPr>
              <a:t>この</a:t>
            </a:r>
            <a:r>
              <a:rPr lang="en-US" altLang="ja-JP" sz="3500" dirty="0" smtClean="0">
                <a:solidFill>
                  <a:srgbClr val="FF0000"/>
                </a:solidFill>
              </a:rPr>
              <a:t>10</a:t>
            </a:r>
            <a:r>
              <a:rPr lang="ja-JP" altLang="en-US" sz="3500" dirty="0" smtClean="0">
                <a:solidFill>
                  <a:srgbClr val="FF0000"/>
                </a:solidFill>
              </a:rPr>
              <a:t>票</a:t>
            </a:r>
            <a:r>
              <a:rPr lang="ja-JP" altLang="en-US" sz="3500" dirty="0">
                <a:solidFill>
                  <a:srgbClr val="FF0000"/>
                </a:solidFill>
              </a:rPr>
              <a:t>はどうなるのでしょうか</a:t>
            </a:r>
            <a:r>
              <a:rPr lang="ja-JP" altLang="en-US" sz="3500" dirty="0" smtClean="0">
                <a:solidFill>
                  <a:srgbClr val="FF0000"/>
                </a:solidFill>
              </a:rPr>
              <a:t>？</a:t>
            </a:r>
            <a:endParaRPr kumimoji="1" lang="ja-JP" altLang="en-US" sz="3500" dirty="0">
              <a:solidFill>
                <a:schemeClr val="tx1"/>
              </a:solidFill>
            </a:endParaRPr>
          </a:p>
        </p:txBody>
      </p:sp>
      <p:sp>
        <p:nvSpPr>
          <p:cNvPr id="6" name="タイトル 1"/>
          <p:cNvSpPr txBox="1">
            <a:spLocks/>
          </p:cNvSpPr>
          <p:nvPr/>
        </p:nvSpPr>
        <p:spPr>
          <a:xfrm>
            <a:off x="317937" y="4377488"/>
            <a:ext cx="8474855" cy="2147856"/>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Ａ　どちらに投票したものかわからないので無効</a:t>
            </a:r>
            <a:endParaRPr lang="en-US" altLang="ja-JP" sz="3200" dirty="0" smtClean="0">
              <a:solidFill>
                <a:schemeClr val="tx1"/>
              </a:solidFill>
            </a:endParaRPr>
          </a:p>
          <a:p>
            <a:endParaRPr lang="en-US" altLang="ja-JP" sz="1800" dirty="0" smtClean="0">
              <a:solidFill>
                <a:schemeClr val="tx1"/>
              </a:solidFill>
            </a:endParaRPr>
          </a:p>
          <a:p>
            <a:r>
              <a:rPr lang="ja-JP" altLang="en-US" sz="3200" dirty="0" smtClean="0">
                <a:solidFill>
                  <a:schemeClr val="tx1"/>
                </a:solidFill>
              </a:rPr>
              <a:t>Ｂ</a:t>
            </a:r>
            <a:r>
              <a:rPr lang="ja-JP" altLang="en-US" sz="3200" dirty="0">
                <a:solidFill>
                  <a:schemeClr val="tx1"/>
                </a:solidFill>
              </a:rPr>
              <a:t>　</a:t>
            </a:r>
            <a:r>
              <a:rPr lang="ja-JP" altLang="en-US" sz="3200" dirty="0" smtClean="0">
                <a:solidFill>
                  <a:schemeClr val="tx1"/>
                </a:solidFill>
              </a:rPr>
              <a:t>５票ずつに分ける</a:t>
            </a:r>
            <a:endParaRPr lang="en-US" altLang="ja-JP" sz="3200" dirty="0" smtClean="0">
              <a:solidFill>
                <a:schemeClr val="tx1"/>
              </a:solidFill>
            </a:endParaRPr>
          </a:p>
          <a:p>
            <a:endParaRPr lang="en-US" altLang="ja-JP" sz="1800" dirty="0" smtClean="0">
              <a:solidFill>
                <a:schemeClr val="tx1"/>
              </a:solidFill>
            </a:endParaRPr>
          </a:p>
          <a:p>
            <a:r>
              <a:rPr lang="ja-JP" altLang="en-US" sz="3200" dirty="0">
                <a:solidFill>
                  <a:schemeClr val="tx1"/>
                </a:solidFill>
              </a:rPr>
              <a:t>Ｃ</a:t>
            </a:r>
            <a:r>
              <a:rPr lang="ja-JP" altLang="en-US" sz="3200" dirty="0" smtClean="0">
                <a:solidFill>
                  <a:schemeClr val="tx1"/>
                </a:solidFill>
              </a:rPr>
              <a:t>　票数に応じて分ける</a:t>
            </a:r>
            <a:endParaRPr lang="en-US" altLang="ja-JP" sz="3200" dirty="0" smtClean="0">
              <a:solidFill>
                <a:schemeClr val="tx1"/>
              </a:solidFill>
            </a:endParaRPr>
          </a:p>
          <a:p>
            <a:endParaRPr lang="en-US" altLang="ja-JP" sz="1000" dirty="0" smtClean="0">
              <a:solidFill>
                <a:schemeClr val="tx1"/>
              </a:solidFill>
            </a:endParaRPr>
          </a:p>
        </p:txBody>
      </p:sp>
      <p:pic>
        <p:nvPicPr>
          <p:cNvPr id="11" name="図 10"/>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7352632" y="4965935"/>
            <a:ext cx="1440160" cy="1559409"/>
          </a:xfrm>
          <a:prstGeom prst="rect">
            <a:avLst/>
          </a:prstGeom>
        </p:spPr>
      </p:pic>
    </p:spTree>
    <p:extLst>
      <p:ext uri="{BB962C8B-B14F-4D97-AF65-F5344CB8AC3E}">
        <p14:creationId xmlns="" xmlns:p14="http://schemas.microsoft.com/office/powerpoint/2010/main" val="3471626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607" y="116632"/>
            <a:ext cx="4176464" cy="1368152"/>
          </a:xfrm>
          <a:ln w="38100">
            <a:noFill/>
            <a:prstDash val="solid"/>
          </a:ln>
        </p:spPr>
        <p:txBody>
          <a:bodyPr>
            <a:noAutofit/>
          </a:bodyPr>
          <a:lstStyle/>
          <a:p>
            <a:pPr algn="l"/>
            <a:r>
              <a:rPr kumimoji="1" lang="en-US" altLang="ja-JP" sz="6000" dirty="0" smtClean="0"/>
              <a:t>【</a:t>
            </a:r>
            <a:r>
              <a:rPr kumimoji="1" lang="ja-JP" altLang="en-US" sz="6000" dirty="0" smtClean="0"/>
              <a:t>答え</a:t>
            </a:r>
            <a:r>
              <a:rPr kumimoji="1" lang="en-US" altLang="ja-JP" sz="6000" dirty="0" smtClean="0"/>
              <a:t>】</a:t>
            </a:r>
            <a:r>
              <a:rPr kumimoji="1" lang="ja-JP" altLang="en-US" sz="6000" dirty="0" smtClean="0"/>
              <a:t>　</a:t>
            </a:r>
            <a:r>
              <a:rPr lang="ja-JP" altLang="en-US" sz="6000" dirty="0" smtClean="0">
                <a:solidFill>
                  <a:srgbClr val="FF0000"/>
                </a:solidFill>
              </a:rPr>
              <a:t>Ｃ</a:t>
            </a:r>
            <a:endParaRPr kumimoji="1" lang="ja-JP" altLang="en-US" sz="6000" dirty="0">
              <a:solidFill>
                <a:srgbClr val="FF0000"/>
              </a:solidFill>
            </a:endParaRPr>
          </a:p>
        </p:txBody>
      </p:sp>
      <p:sp>
        <p:nvSpPr>
          <p:cNvPr id="6" name="タイトル 1"/>
          <p:cNvSpPr txBox="1">
            <a:spLocks/>
          </p:cNvSpPr>
          <p:nvPr/>
        </p:nvSpPr>
        <p:spPr>
          <a:xfrm>
            <a:off x="1691680" y="1484784"/>
            <a:ext cx="7308304" cy="4824536"/>
          </a:xfrm>
          <a:prstGeom prst="rect">
            <a:avLst/>
          </a:prstGeom>
          <a:ln w="38100">
            <a:noFill/>
          </a:ln>
        </p:spPr>
        <p:txBody>
          <a:bodyPr vert="horz" lIns="180000" tIns="180000" rIns="180000" bIns="180000"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200" dirty="0" smtClean="0">
                <a:solidFill>
                  <a:schemeClr val="tx1"/>
                </a:solidFill>
              </a:rPr>
              <a:t>　有権者</a:t>
            </a:r>
            <a:r>
              <a:rPr lang="ja-JP" altLang="en-US" sz="3000" dirty="0" smtClean="0">
                <a:solidFill>
                  <a:schemeClr val="tx1"/>
                </a:solidFill>
              </a:rPr>
              <a:t>の意思を尊重するために「無効」とはなりません。</a:t>
            </a:r>
            <a:r>
              <a:rPr lang="ja-JP" altLang="en-US" sz="3000" dirty="0" smtClean="0">
                <a:solidFill>
                  <a:srgbClr val="FF0000"/>
                </a:solidFill>
              </a:rPr>
              <a:t>同姓の候補者間の票数に応じて票を分ける</a:t>
            </a:r>
            <a:r>
              <a:rPr lang="ja-JP" altLang="en-US" sz="3000" dirty="0" smtClean="0">
                <a:solidFill>
                  <a:schemeClr val="tx1"/>
                </a:solidFill>
              </a:rPr>
              <a:t>ことになります。このことを「按分（あんぶん）」と言います。</a:t>
            </a:r>
            <a:endParaRPr lang="en-US" altLang="ja-JP" sz="3000" dirty="0" smtClean="0">
              <a:solidFill>
                <a:schemeClr val="tx1"/>
              </a:solidFill>
            </a:endParaRPr>
          </a:p>
          <a:p>
            <a:r>
              <a:rPr lang="en-US" altLang="ja-JP" sz="3000" dirty="0">
                <a:solidFill>
                  <a:schemeClr val="tx1"/>
                </a:solidFill>
              </a:rPr>
              <a:t> </a:t>
            </a:r>
            <a:r>
              <a:rPr lang="en-US" altLang="ja-JP" sz="3000" dirty="0" smtClean="0">
                <a:solidFill>
                  <a:schemeClr val="tx1"/>
                </a:solidFill>
              </a:rPr>
              <a:t>   </a:t>
            </a:r>
            <a:r>
              <a:rPr lang="ja-JP" altLang="en-US" sz="3000" dirty="0" smtClean="0">
                <a:solidFill>
                  <a:schemeClr val="tx1"/>
                </a:solidFill>
              </a:rPr>
              <a:t>問題の場合は、「福島希望」の票数が</a:t>
            </a:r>
            <a:endParaRPr lang="en-US" altLang="ja-JP" sz="3000" dirty="0" smtClean="0">
              <a:solidFill>
                <a:schemeClr val="tx1"/>
              </a:solidFill>
            </a:endParaRPr>
          </a:p>
          <a:p>
            <a:r>
              <a:rPr lang="ja-JP" altLang="en-US" sz="3000" dirty="0" smtClean="0">
                <a:solidFill>
                  <a:schemeClr val="tx1"/>
                </a:solidFill>
              </a:rPr>
              <a:t>３００票、</a:t>
            </a:r>
            <a:r>
              <a:rPr lang="ja-JP" altLang="en-US" sz="3000" dirty="0">
                <a:solidFill>
                  <a:schemeClr val="tx1"/>
                </a:solidFill>
              </a:rPr>
              <a:t> </a:t>
            </a:r>
            <a:r>
              <a:rPr lang="ja-JP" altLang="en-US" sz="3000" dirty="0" smtClean="0">
                <a:solidFill>
                  <a:schemeClr val="tx1"/>
                </a:solidFill>
              </a:rPr>
              <a:t>「</a:t>
            </a:r>
            <a:r>
              <a:rPr lang="ja-JP" altLang="en-US" sz="3000" dirty="0">
                <a:solidFill>
                  <a:schemeClr val="tx1"/>
                </a:solidFill>
              </a:rPr>
              <a:t>福島未来</a:t>
            </a:r>
            <a:r>
              <a:rPr lang="ja-JP" altLang="en-US" sz="3000" dirty="0" smtClean="0">
                <a:solidFill>
                  <a:schemeClr val="tx1"/>
                </a:solidFill>
              </a:rPr>
              <a:t>」 の票数が２００票なので、１０票を３：２に按分します。</a:t>
            </a:r>
            <a:endParaRPr lang="en-US" altLang="ja-JP" sz="3000" dirty="0" smtClean="0">
              <a:solidFill>
                <a:schemeClr val="tx1"/>
              </a:solidFill>
            </a:endParaRPr>
          </a:p>
          <a:p>
            <a:r>
              <a:rPr lang="ja-JP" altLang="en-US" sz="3000" dirty="0">
                <a:solidFill>
                  <a:schemeClr val="tx1"/>
                </a:solidFill>
              </a:rPr>
              <a:t>　</a:t>
            </a:r>
            <a:r>
              <a:rPr lang="ja-JP" altLang="en-US" sz="3000" dirty="0" smtClean="0">
                <a:solidFill>
                  <a:schemeClr val="tx1"/>
                </a:solidFill>
              </a:rPr>
              <a:t>なの</a:t>
            </a:r>
            <a:r>
              <a:rPr lang="ja-JP" altLang="en-US" sz="3000" dirty="0">
                <a:solidFill>
                  <a:schemeClr val="tx1"/>
                </a:solidFill>
              </a:rPr>
              <a:t>で</a:t>
            </a:r>
            <a:r>
              <a:rPr lang="ja-JP" altLang="en-US" sz="3000" dirty="0" smtClean="0">
                <a:solidFill>
                  <a:schemeClr val="tx1"/>
                </a:solidFill>
              </a:rPr>
              <a:t>、６票が「福島</a:t>
            </a:r>
            <a:r>
              <a:rPr lang="ja-JP" altLang="en-US" sz="3000" dirty="0">
                <a:solidFill>
                  <a:schemeClr val="tx1"/>
                </a:solidFill>
              </a:rPr>
              <a:t>希望</a:t>
            </a:r>
            <a:r>
              <a:rPr lang="ja-JP" altLang="en-US" sz="3000" dirty="0" smtClean="0">
                <a:solidFill>
                  <a:schemeClr val="tx1"/>
                </a:solidFill>
              </a:rPr>
              <a:t>」の</a:t>
            </a:r>
            <a:r>
              <a:rPr lang="ja-JP" altLang="en-US" sz="3000" dirty="0">
                <a:solidFill>
                  <a:schemeClr val="tx1"/>
                </a:solidFill>
              </a:rPr>
              <a:t>票数</a:t>
            </a:r>
            <a:r>
              <a:rPr lang="ja-JP" altLang="en-US" sz="3000" dirty="0" smtClean="0">
                <a:solidFill>
                  <a:schemeClr val="tx1"/>
                </a:solidFill>
              </a:rPr>
              <a:t>に、４票が「</a:t>
            </a:r>
            <a:r>
              <a:rPr lang="ja-JP" altLang="en-US" sz="3000" dirty="0">
                <a:solidFill>
                  <a:schemeClr val="tx1"/>
                </a:solidFill>
              </a:rPr>
              <a:t>福島未来</a:t>
            </a:r>
            <a:r>
              <a:rPr lang="ja-JP" altLang="en-US" sz="3000" dirty="0" smtClean="0">
                <a:solidFill>
                  <a:schemeClr val="tx1"/>
                </a:solidFill>
              </a:rPr>
              <a:t>」の</a:t>
            </a:r>
            <a:r>
              <a:rPr lang="ja-JP" altLang="en-US" sz="3000" dirty="0">
                <a:solidFill>
                  <a:schemeClr val="tx1"/>
                </a:solidFill>
              </a:rPr>
              <a:t>票数</a:t>
            </a:r>
            <a:r>
              <a:rPr lang="ja-JP" altLang="en-US" sz="3000" dirty="0" smtClean="0">
                <a:solidFill>
                  <a:schemeClr val="tx1"/>
                </a:solidFill>
              </a:rPr>
              <a:t>にプラスされます。</a:t>
            </a:r>
            <a:endParaRPr lang="en-US" altLang="ja-JP" sz="3000" dirty="0" smtClean="0">
              <a:solidFill>
                <a:schemeClr val="tx1"/>
              </a:solidFill>
            </a:endParaRPr>
          </a:p>
        </p:txBody>
      </p:sp>
      <p:pic>
        <p:nvPicPr>
          <p:cNvPr id="3" name="図 2"/>
          <p:cNvPicPr>
            <a:picLocks noChangeAspect="1"/>
          </p:cNvPicPr>
          <p:nvPr/>
        </p:nvPicPr>
        <p:blipFill rotWithShape="1">
          <a:blip r:embed="rId3" cstate="print">
            <a:extLst>
              <a:ext uri="{28A0092B-C50C-407E-A947-70E740481C1C}">
                <a14:useLocalDpi xmlns="" xmlns:a14="http://schemas.microsoft.com/office/drawing/2010/main" val="0"/>
              </a:ext>
            </a:extLst>
          </a:blip>
          <a:srcRect l="27629" t="3842" r="29546" b="4633"/>
          <a:stretch/>
        </p:blipFill>
        <p:spPr>
          <a:xfrm>
            <a:off x="323275" y="1916832"/>
            <a:ext cx="1440413" cy="4353487"/>
          </a:xfrm>
          <a:prstGeom prst="rect">
            <a:avLst/>
          </a:prstGeom>
        </p:spPr>
      </p:pic>
    </p:spTree>
    <p:extLst>
      <p:ext uri="{BB962C8B-B14F-4D97-AF65-F5344CB8AC3E}">
        <p14:creationId xmlns="" xmlns:p14="http://schemas.microsoft.com/office/powerpoint/2010/main" val="47941162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3139</TotalTime>
  <Words>354</Words>
  <Application>Microsoft Office PowerPoint</Application>
  <PresentationFormat>画面に合わせる (4:3)</PresentationFormat>
  <Paragraphs>95</Paragraphs>
  <Slides>17</Slides>
  <Notes>17</Notes>
  <HiddenSlides>0</HiddenSlides>
  <MMClips>0</MMClips>
  <ScaleCrop>false</ScaleCrop>
  <HeadingPairs>
    <vt:vector size="4" baseType="variant">
      <vt:variant>
        <vt:lpstr>テーマ</vt:lpstr>
      </vt:variant>
      <vt:variant>
        <vt:i4>3</vt:i4>
      </vt:variant>
      <vt:variant>
        <vt:lpstr>スライド タイトル</vt:lpstr>
      </vt:variant>
      <vt:variant>
        <vt:i4>17</vt:i4>
      </vt:variant>
    </vt:vector>
  </HeadingPairs>
  <TitlesOfParts>
    <vt:vector size="20" baseType="lpstr">
      <vt:lpstr>2_デザインの設定</vt:lpstr>
      <vt:lpstr>デザインの設定</vt:lpstr>
      <vt:lpstr>1_デザインの設定</vt:lpstr>
      <vt:lpstr>スライド 0</vt:lpstr>
      <vt:lpstr>【第１問】  投票所入場券をなくしてしまいました。 この場合、投票できるでしょうか？</vt:lpstr>
      <vt:lpstr>【答え】　Ａ</vt:lpstr>
      <vt:lpstr>【第２問】   ある市の市長選挙で、２人の候補者の票の  数が同じで最も多い票数となりました。  どちらが当選者となるのでしょうか？</vt:lpstr>
      <vt:lpstr>【答え】　Ｂ</vt:lpstr>
      <vt:lpstr>【第３問】   いま、仕事の都合で外国に住んでいます。    この場合、投票することができるでしょう   か？</vt:lpstr>
      <vt:lpstr>【答え】　Ｂ</vt:lpstr>
      <vt:lpstr>【第４問】   同姓の候補者（「福島希望」と「福島未来」）　   が立候補した選挙の開票をしていると、 「福島」とだけ書かれた投票用紙が10枚ありました。 「福島希望」の票数が300票、  「福島未来」の票数が200票である場合、  この10票はどうなるのでしょうか？</vt:lpstr>
      <vt:lpstr>【答え】　Ｃ</vt:lpstr>
      <vt:lpstr>【第５問】  実際に選挙で投票するには、「選挙人名簿」という名簿に、　名前が登載される必要があります。名前が登載されるために必要なことはなんでしょう？</vt:lpstr>
      <vt:lpstr>【答え】　Ｂ</vt:lpstr>
      <vt:lpstr>【第６問】  選挙人名簿は、ある情報をもとに作成します。それは何でしょう？</vt:lpstr>
      <vt:lpstr>【答え】　Ａ</vt:lpstr>
      <vt:lpstr>【第７問】  投票に行かないと罰金を取られる国があります。その国はどこでしょう？</vt:lpstr>
      <vt:lpstr>【答え】　Ｂ</vt:lpstr>
      <vt:lpstr>【第８問】  次のうち、実際にできない投票の方法があります。どの方法でしょう？</vt:lpstr>
      <vt:lpstr>【答え】　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学校教育と連携した常時啓発事業 ～未来の福島県知事選挙～</dc:title>
  <dc:creator>CHIE</dc:creator>
  <cp:lastModifiedBy>大津加 拓</cp:lastModifiedBy>
  <cp:revision>315</cp:revision>
  <cp:lastPrinted>2016-10-13T05:37:27Z</cp:lastPrinted>
  <dcterms:created xsi:type="dcterms:W3CDTF">2013-11-06T22:20:24Z</dcterms:created>
  <dcterms:modified xsi:type="dcterms:W3CDTF">2017-09-11T00:25:55Z</dcterms:modified>
</cp:coreProperties>
</file>