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F92656-E661-4136-BF7D-023B31BF3C5D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96B1FB-34EF-43EA-AB28-2B1F1E6C3B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ja-JP" altLang="en-US" sz="4000" dirty="0" smtClean="0"/>
              <a:t>学びの習慣を育てる事業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5300" dirty="0" smtClean="0"/>
              <a:t>「家庭学習プログラム開発校」</a:t>
            </a:r>
            <a:r>
              <a:rPr lang="en-US" altLang="ja-JP" sz="5300" dirty="0" smtClean="0"/>
              <a:t/>
            </a:r>
            <a:br>
              <a:rPr lang="en-US" altLang="ja-JP" sz="5300" dirty="0" smtClean="0"/>
            </a:br>
            <a:r>
              <a:rPr lang="ja-JP" altLang="en-US" sz="5300" dirty="0" smtClean="0"/>
              <a:t>　　　　　　　　　　　の実践発表</a:t>
            </a:r>
            <a:endParaRPr kumimoji="1" lang="ja-JP" altLang="en-US" sz="53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3400" y="3861048"/>
            <a:ext cx="7854696" cy="1120088"/>
          </a:xfrm>
        </p:spPr>
        <p:txBody>
          <a:bodyPr/>
          <a:lstStyle/>
          <a:p>
            <a:r>
              <a:rPr kumimoji="1" lang="ja-JP" altLang="en-US" dirty="0" smtClean="0"/>
              <a:t>本宮市立白岩小学校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626968" cy="648072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５　成果と課題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3600" dirty="0" smtClean="0"/>
              <a:t>○　授業とリンクした家庭学習という視点</a:t>
            </a:r>
            <a:endParaRPr kumimoji="1" lang="en-US" altLang="ja-JP" sz="3600" dirty="0" smtClean="0"/>
          </a:p>
          <a:p>
            <a:pPr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　→　児童に対して、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　　　 家庭学習が授業に生きることを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　　　 実感させることができれば、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　　　 家庭学習の量的・質的向上が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　　　 図られるのではないか。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971600" y="1124744"/>
            <a:ext cx="5626968" cy="64807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６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おわりに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ja-JP" altLang="en-US" sz="4000" dirty="0" smtClean="0"/>
              <a:t>学びの習慣を育てる事業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5300" dirty="0" smtClean="0"/>
              <a:t>「家庭学習プログラム開発校」</a:t>
            </a:r>
            <a:r>
              <a:rPr lang="en-US" altLang="ja-JP" sz="5300" dirty="0" smtClean="0"/>
              <a:t/>
            </a:r>
            <a:br>
              <a:rPr lang="en-US" altLang="ja-JP" sz="5300" dirty="0" smtClean="0"/>
            </a:br>
            <a:r>
              <a:rPr lang="ja-JP" altLang="en-US" sz="5300" dirty="0" smtClean="0"/>
              <a:t>　　　　　　　　　　　の実践発表</a:t>
            </a:r>
            <a:endParaRPr kumimoji="1" lang="ja-JP" altLang="en-US" sz="53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3400" y="3861048"/>
            <a:ext cx="7854696" cy="1120088"/>
          </a:xfrm>
        </p:spPr>
        <p:txBody>
          <a:bodyPr/>
          <a:lstStyle/>
          <a:p>
            <a:r>
              <a:rPr kumimoji="1" lang="ja-JP" altLang="en-US" dirty="0" smtClean="0"/>
              <a:t>本宮市立白岩小学校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479715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dirty="0" smtClean="0"/>
              <a:t>終</a:t>
            </a:r>
            <a:endParaRPr kumimoji="1" lang="ja-JP" altLang="en-US" sz="9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3888" y="5661248"/>
            <a:ext cx="558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 dirty="0" smtClean="0">
                <a:latin typeface="ＭＳ ゴシック" pitchFamily="49" charset="-128"/>
                <a:ea typeface="ＭＳ ゴシック" pitchFamily="49" charset="-128"/>
              </a:rPr>
              <a:t>ご静聴ありがとうございました。</a:t>
            </a:r>
            <a:endParaRPr kumimoji="1" lang="ja-JP" altLang="en-US" sz="2800" u="sng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１　はじめに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２　家庭学習プログラム開発の視点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①　先行学習（予習）を生かした</a:t>
            </a:r>
            <a:endParaRPr lang="en-US" altLang="ja-JP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r>
              <a:rPr kumimoji="1" lang="ja-JP" altLang="en-US" dirty="0" smtClean="0">
                <a:solidFill>
                  <a:srgbClr val="FF0000"/>
                </a:solidFill>
                <a:latin typeface="+mn-ea"/>
              </a:rPr>
              <a:t>　　　　　　　　　　確かな学力を形成する授業づくり</a:t>
            </a:r>
            <a:endParaRPr kumimoji="1" lang="en-US" altLang="ja-JP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endParaRPr lang="en-US" altLang="ja-JP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　②　家庭との連携を図った家庭学習の習慣化</a:t>
            </a:r>
            <a:endParaRPr kumimoji="1" lang="ja-JP" altLang="en-US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３　先行学習（予習）を生かした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          </a:t>
            </a:r>
            <a:r>
              <a:rPr kumimoji="1" lang="ja-JP" altLang="en-US" sz="3200" dirty="0" smtClean="0"/>
              <a:t>確かな学力を形成する授業づくりについて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①　理解確認→理解深化→まとめの授業展開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>
                <a:latin typeface="+mj-ea"/>
                <a:ea typeface="+mj-ea"/>
              </a:rPr>
              <a:t>　　　　　　</a:t>
            </a:r>
            <a:r>
              <a:rPr lang="ja-JP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☞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「教えて考えさせる授業」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②　予習内容をもとにした意見交換・話し合いの場を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授業に位置付ける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③　共同（協同）的な学びで課題を解決する活動を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授業の中に位置付ける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４　家庭との連携を図った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　　　　　　　　　　　家庭学習の習慣化について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557416"/>
          </a:xfrm>
        </p:spPr>
        <p:txBody>
          <a:bodyPr/>
          <a:lstStyle/>
          <a:p>
            <a:pPr>
              <a:buNone/>
            </a:pPr>
            <a:r>
              <a:rPr kumimoji="1" lang="ja-JP" altLang="en-US" u="sng" dirty="0" smtClean="0"/>
              <a:t>①　「家庭学習の手引き」の作成</a:t>
            </a:r>
            <a:endParaRPr kumimoji="1" lang="ja-JP" altLang="en-US" u="sng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8333" t="17418" r="47917" b="12205"/>
          <a:stretch>
            <a:fillRect/>
          </a:stretch>
        </p:blipFill>
        <p:spPr bwMode="auto">
          <a:xfrm>
            <a:off x="179512" y="2249488"/>
            <a:ext cx="5400600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8269" t="15395" r="55113" b="11841"/>
          <a:stretch>
            <a:fillRect/>
          </a:stretch>
        </p:blipFill>
        <p:spPr bwMode="auto">
          <a:xfrm>
            <a:off x="3635896" y="1628800"/>
            <a:ext cx="5059360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４　家庭との連携を図った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　　　　　　　　　　　家庭学習の習慣化について</a:t>
            </a:r>
            <a:endParaRPr kumimoji="1" lang="ja-JP" altLang="en-US" sz="3200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54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u="sng" dirty="0" smtClean="0"/>
              <a:t>②</a:t>
            </a:r>
            <a:r>
              <a:rPr kumimoji="1" lang="ja-JP" altLang="en-US" u="sng" dirty="0" smtClean="0"/>
              <a:t>　家庭学習記録表の作成</a:t>
            </a:r>
            <a:endParaRPr kumimoji="1" lang="ja-JP" altLang="en-US" u="sng" dirty="0"/>
          </a:p>
        </p:txBody>
      </p:sp>
      <p:pic>
        <p:nvPicPr>
          <p:cNvPr id="6" name="図 5" descr="DSC01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5688632" cy="4266474"/>
          </a:xfrm>
          <a:prstGeom prst="rect">
            <a:avLst/>
          </a:prstGeom>
        </p:spPr>
      </p:pic>
      <p:pic>
        <p:nvPicPr>
          <p:cNvPr id="7" name="図 6" descr="DSC01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5832648" cy="4374486"/>
          </a:xfrm>
          <a:prstGeom prst="rect">
            <a:avLst/>
          </a:prstGeom>
        </p:spPr>
      </p:pic>
      <p:pic>
        <p:nvPicPr>
          <p:cNvPr id="8" name="図 7" descr="DSC01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348880"/>
            <a:ext cx="5832648" cy="4374486"/>
          </a:xfrm>
          <a:prstGeom prst="rect">
            <a:avLst/>
          </a:prstGeom>
        </p:spPr>
      </p:pic>
      <p:pic>
        <p:nvPicPr>
          <p:cNvPr id="10" name="図 9" descr="DSC012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59" y="2204864"/>
            <a:ext cx="6204181" cy="4653136"/>
          </a:xfrm>
          <a:prstGeom prst="rect">
            <a:avLst/>
          </a:prstGeom>
        </p:spPr>
      </p:pic>
      <p:pic>
        <p:nvPicPr>
          <p:cNvPr id="11" name="図 10" descr="DSC01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556792"/>
            <a:ext cx="7068277" cy="5301208"/>
          </a:xfrm>
          <a:prstGeom prst="rect">
            <a:avLst/>
          </a:prstGeom>
        </p:spPr>
      </p:pic>
      <p:pic>
        <p:nvPicPr>
          <p:cNvPr id="12" name="図 11" descr="DSC012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1538790"/>
            <a:ext cx="7092280" cy="531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４　家庭との連携を図った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　　　　　　　　　　　家庭学習の習慣化について</a:t>
            </a:r>
            <a:endParaRPr kumimoji="1" lang="ja-JP" altLang="en-US" sz="3200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854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u="sng" dirty="0" smtClean="0"/>
              <a:t>③</a:t>
            </a:r>
            <a:r>
              <a:rPr kumimoji="1" lang="ja-JP" altLang="en-US" u="sng" dirty="0" smtClean="0"/>
              <a:t>　家庭学習強化週間の実施</a:t>
            </a:r>
            <a:endParaRPr kumimoji="1" lang="ja-JP" alt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81" t="21735" r="35032" b="8336"/>
          <a:stretch>
            <a:fillRect/>
          </a:stretch>
        </p:blipFill>
        <p:spPr bwMode="auto">
          <a:xfrm>
            <a:off x="251520" y="1455748"/>
            <a:ext cx="7884368" cy="5402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50989" r="1958" b="12116"/>
          <a:stretch>
            <a:fillRect/>
          </a:stretch>
        </p:blipFill>
        <p:spPr bwMode="auto">
          <a:xfrm>
            <a:off x="179512" y="1484784"/>
            <a:ext cx="8784976" cy="53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 smtClean="0"/>
              <a:t>４　家庭との連携を図った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　　　　　　　　　　　家庭学習の習慣化について</a:t>
            </a:r>
            <a:endParaRPr kumimoji="1" lang="ja-JP" altLang="en-US" sz="3200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54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u="sng" dirty="0" smtClean="0"/>
              <a:t>⑤　学習相談の実施</a:t>
            </a:r>
            <a:endParaRPr kumimoji="1" lang="ja-JP" altLang="en-US" u="sng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67544" y="2492896"/>
            <a:ext cx="8229600" cy="48540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ja-JP" altLang="en-US" sz="2600" noProof="0" dirty="0" smtClean="0"/>
              <a:t>　○　都道府県検定</a:t>
            </a:r>
            <a:endParaRPr kumimoji="1" lang="ja-JP" altLang="en-US" sz="2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SC0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517481" cy="3384376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3075" name="Picture 3" descr="DSC0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99243"/>
            <a:ext cx="4608512" cy="3258757"/>
          </a:xfrm>
          <a:prstGeom prst="rect">
            <a:avLst/>
          </a:prstGeom>
          <a:solidFill>
            <a:srgbClr val="008000"/>
          </a:solidFill>
          <a:ln w="190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076" name="Picture 4" descr="DSCF6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3865230" cy="2880320"/>
          </a:xfrm>
          <a:prstGeom prst="rect">
            <a:avLst/>
          </a:prstGeom>
          <a:solidFill>
            <a:srgbClr val="339966"/>
          </a:solidFill>
          <a:ln w="1905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４　家庭との連携を図った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　　　　　　　　　　　家庭学習の習慣化について</a:t>
            </a:r>
            <a:endParaRPr kumimoji="1" lang="ja-JP" altLang="en-US" sz="3200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54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u="sng" dirty="0" smtClean="0"/>
              <a:t>④　学習相談の実施</a:t>
            </a:r>
            <a:endParaRPr kumimoji="1" lang="ja-JP" altLang="en-US" u="sng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539552" y="1700808"/>
            <a:ext cx="8229600" cy="48540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ja-JP" altLang="en-US" sz="2600" noProof="0" dirty="0" smtClean="0"/>
              <a:t>　○　学習相談事例検討会</a:t>
            </a:r>
            <a:endParaRPr kumimoji="1" lang="ja-JP" altLang="en-US" sz="2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DSCF6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7775"/>
            <a:ext cx="2400300" cy="1800225"/>
          </a:xfrm>
          <a:prstGeom prst="rect">
            <a:avLst/>
          </a:prstGeom>
          <a:solidFill>
            <a:srgbClr val="339966"/>
          </a:solidFill>
          <a:ln w="22225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4099" name="Picture 3" descr="DSCF6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09728"/>
            <a:ext cx="3264363" cy="2448272"/>
          </a:xfrm>
          <a:prstGeom prst="rect">
            <a:avLst/>
          </a:prstGeom>
          <a:solidFill>
            <a:srgbClr val="008000"/>
          </a:solidFill>
          <a:ln w="222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100" name="Picture 4" descr="DSCF6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75894"/>
            <a:ext cx="4136542" cy="2682106"/>
          </a:xfrm>
          <a:prstGeom prst="rect">
            <a:avLst/>
          </a:prstGeom>
          <a:solidFill>
            <a:srgbClr val="008000"/>
          </a:solidFill>
          <a:ln w="222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101" name="Picture 5" descr="DSCF60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132856"/>
            <a:ext cx="3960440" cy="2970330"/>
          </a:xfrm>
          <a:prstGeom prst="rect">
            <a:avLst/>
          </a:prstGeom>
          <a:solidFill>
            <a:srgbClr val="008000"/>
          </a:solidFill>
          <a:ln w="222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0" y="2564904"/>
            <a:ext cx="4644008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インシデント・プロセス法の考え方を活用</a:t>
            </a:r>
            <a:endParaRPr kumimoji="1" lang="ja-JP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予習の実際</a:t>
            </a:r>
            <a:endParaRPr kumimoji="1" lang="ja-JP" altLang="en-US" dirty="0"/>
          </a:p>
        </p:txBody>
      </p:sp>
      <p:pic>
        <p:nvPicPr>
          <p:cNvPr id="1026" name="Picture 2" descr="P1000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3359150" cy="3359150"/>
          </a:xfrm>
          <a:prstGeom prst="rect">
            <a:avLst/>
          </a:prstGeom>
          <a:solidFill>
            <a:srgbClr val="FF00FF"/>
          </a:solidFill>
          <a:ln w="222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027" name="Picture 3" descr="DSC00079"/>
          <p:cNvPicPr>
            <a:picLocks noChangeAspect="1" noChangeArrowheads="1"/>
          </p:cNvPicPr>
          <p:nvPr/>
        </p:nvPicPr>
        <p:blipFill>
          <a:blip r:embed="rId3" cstate="print">
            <a:lum bright="11000" contrast="60000"/>
          </a:blip>
          <a:srcRect/>
          <a:stretch>
            <a:fillRect/>
          </a:stretch>
        </p:blipFill>
        <p:spPr bwMode="auto">
          <a:xfrm>
            <a:off x="2951882" y="1844824"/>
            <a:ext cx="6192118" cy="4646189"/>
          </a:xfrm>
          <a:prstGeom prst="rect">
            <a:avLst/>
          </a:prstGeom>
          <a:solidFill>
            <a:srgbClr val="FF00FF"/>
          </a:solidFill>
          <a:ln w="222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028" name="Picture 4" descr="DSC024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88840"/>
            <a:ext cx="7142531" cy="4869160"/>
          </a:xfrm>
          <a:prstGeom prst="rect">
            <a:avLst/>
          </a:prstGeom>
          <a:solidFill>
            <a:srgbClr val="FF00FF"/>
          </a:solidFill>
          <a:ln w="22225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51</Words>
  <Application>Microsoft Office PowerPoint</Application>
  <PresentationFormat>画面に合わせる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リゾート</vt:lpstr>
      <vt:lpstr>学びの習慣を育てる事業 「家庭学習プログラム開発校」 　　　　　　　　　　　の実践発表</vt:lpstr>
      <vt:lpstr>PowerPoint プレゼンテーション</vt:lpstr>
      <vt:lpstr>３　先行学習（予習）を生かした           確かな学力を形成する授業づくりについて</vt:lpstr>
      <vt:lpstr>４　家庭との連携を図った 　　　　　　　　　　　　家庭学習の習慣化について</vt:lpstr>
      <vt:lpstr>４　家庭との連携を図った 　　　　　　　　　　　　家庭学習の習慣化について</vt:lpstr>
      <vt:lpstr>４　家庭との連携を図った 　　　　　　　　　　　　家庭学習の習慣化について</vt:lpstr>
      <vt:lpstr>４　家庭との連携を図った 　　　　　　　　　　　　家庭学習の習慣化について</vt:lpstr>
      <vt:lpstr>４　家庭との連携を図った 　　　　　　　　　　　　家庭学習の習慣化について</vt:lpstr>
      <vt:lpstr>予習の実際</vt:lpstr>
      <vt:lpstr>５　成果と課題</vt:lpstr>
      <vt:lpstr>学びの習慣を育てる事業 「家庭学習プログラム開発校」 　　　　　　　　　　　の実践発表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学びの習慣を育てる事業 「家庭学習プログラム開発校」 　　　　　　　　　　　の実践発表</dc:title>
  <dc:creator>Taketoshi Tanji</dc:creator>
  <cp:lastModifiedBy>Hiroki_Abe</cp:lastModifiedBy>
  <cp:revision>20</cp:revision>
  <dcterms:created xsi:type="dcterms:W3CDTF">2011-01-11T11:45:02Z</dcterms:created>
  <dcterms:modified xsi:type="dcterms:W3CDTF">2011-10-14T02:30:18Z</dcterms:modified>
</cp:coreProperties>
</file>